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370" r:id="rId5"/>
    <p:sldId id="365" r:id="rId6"/>
    <p:sldId id="323" r:id="rId7"/>
    <p:sldId id="362" r:id="rId8"/>
    <p:sldId id="286" r:id="rId9"/>
    <p:sldId id="367" r:id="rId10"/>
    <p:sldId id="329" r:id="rId11"/>
    <p:sldId id="369" r:id="rId12"/>
    <p:sldId id="333" r:id="rId13"/>
    <p:sldId id="332" r:id="rId14"/>
    <p:sldId id="334"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42431"/>
    <a:srgbClr val="DB802D"/>
    <a:srgbClr val="442863"/>
    <a:srgbClr val="660066"/>
    <a:srgbClr val="94AA76"/>
    <a:srgbClr val="87B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33" autoAdjust="0"/>
    <p:restoredTop sz="76345" autoAdjust="0"/>
  </p:normalViewPr>
  <p:slideViewPr>
    <p:cSldViewPr>
      <p:cViewPr varScale="1">
        <p:scale>
          <a:sx n="114" d="100"/>
          <a:sy n="114" d="100"/>
        </p:scale>
        <p:origin x="251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46" d="100"/>
          <a:sy n="46" d="100"/>
        </p:scale>
        <p:origin x="-2904" y="45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664" cy="479831"/>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819" y="0"/>
            <a:ext cx="3170664" cy="479831"/>
          </a:xfrm>
          <a:prstGeom prst="rect">
            <a:avLst/>
          </a:prstGeom>
        </p:spPr>
        <p:txBody>
          <a:bodyPr vert="horz" lIns="94851" tIns="47425" rIns="94851" bIns="47425" rtlCol="0"/>
          <a:lstStyle>
            <a:lvl1pPr algn="r">
              <a:defRPr sz="1200"/>
            </a:lvl1pPr>
          </a:lstStyle>
          <a:p>
            <a:fld id="{DE063EC3-3D35-49E3-A083-187D754EFFA6}" type="datetimeFigureOut">
              <a:rPr lang="en-US" smtClean="0"/>
              <a:t>9/30/20</a:t>
            </a:fld>
            <a:endParaRPr lang="fr-CA"/>
          </a:p>
        </p:txBody>
      </p:sp>
      <p:sp>
        <p:nvSpPr>
          <p:cNvPr id="4" name="Footer Placeholder 3"/>
          <p:cNvSpPr>
            <a:spLocks noGrp="1"/>
          </p:cNvSpPr>
          <p:nvPr>
            <p:ph type="ftr" sz="quarter" idx="2"/>
          </p:nvPr>
        </p:nvSpPr>
        <p:spPr>
          <a:xfrm>
            <a:off x="2" y="9119838"/>
            <a:ext cx="3170664" cy="479830"/>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819" y="9119838"/>
            <a:ext cx="3170664" cy="479830"/>
          </a:xfrm>
          <a:prstGeom prst="rect">
            <a:avLst/>
          </a:prstGeom>
        </p:spPr>
        <p:txBody>
          <a:bodyPr vert="horz" lIns="94851" tIns="47425" rIns="94851" bIns="47425" rtlCol="0" anchor="b"/>
          <a:lstStyle>
            <a:lvl1pPr algn="r">
              <a:defRPr sz="1200"/>
            </a:lvl1pPr>
          </a:lstStyle>
          <a:p>
            <a:fld id="{F388ABFA-07D1-4307-AED2-A79DB31E716A}" type="slidenum">
              <a:rPr lang="en-US" smtClean="0"/>
              <a:t>‹#›</a:t>
            </a:fld>
            <a:endParaRPr lang="fr-CA"/>
          </a:p>
        </p:txBody>
      </p:sp>
    </p:spTree>
    <p:extLst>
      <p:ext uri="{BB962C8B-B14F-4D97-AF65-F5344CB8AC3E}">
        <p14:creationId xmlns:p14="http://schemas.microsoft.com/office/powerpoint/2010/main" val="1652070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4851" tIns="47425" rIns="94851" bIns="47425" rtlCol="0"/>
          <a:lstStyle>
            <a:lvl1pPr algn="r">
              <a:defRPr sz="1200"/>
            </a:lvl1pPr>
          </a:lstStyle>
          <a:p>
            <a:fld id="{8EC227E0-9628-4B5A-AD58-866DE83D424E}" type="datetimeFigureOut">
              <a:rPr lang="en-US" smtClean="0"/>
              <a:t>9/30/20</a:t>
            </a:fld>
            <a:endParaRPr lang="fr-CA"/>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4851" tIns="47425" rIns="94851" bIns="47425" rtlCol="0" anchor="b"/>
          <a:lstStyle>
            <a:lvl1pPr algn="r">
              <a:defRPr sz="1200"/>
            </a:lvl1pPr>
          </a:lstStyle>
          <a:p>
            <a:fld id="{8AFFE56D-CAAA-4593-B364-F2066F0132D3}" type="slidenum">
              <a:rPr lang="en-US" smtClean="0"/>
              <a:t>‹#›</a:t>
            </a:fld>
            <a:endParaRPr lang="fr-CA"/>
          </a:p>
        </p:txBody>
      </p:sp>
    </p:spTree>
    <p:extLst>
      <p:ext uri="{BB962C8B-B14F-4D97-AF65-F5344CB8AC3E}">
        <p14:creationId xmlns:p14="http://schemas.microsoft.com/office/powerpoint/2010/main" val="19782037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1EEED-6EE5-4359-B4A9-04478DB3CE2C}"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1319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94" indent="-174494">
              <a:buFont typeface="Arial" panose="020B0604020202020204" pitchFamily="34" charset="0"/>
              <a:buChar char="•"/>
            </a:pPr>
            <a:r>
              <a:rPr lang="fr-CA" dirty="0"/>
              <a:t>Cette étude portait sur la survie de patients atteints de FK dans la base de données américaine de la CFF selon la gravité de leurs génotypes</a:t>
            </a:r>
            <a:r>
              <a:rPr lang="fr-CA" baseline="30000" dirty="0"/>
              <a:t>1</a:t>
            </a:r>
            <a:r>
              <a:rPr lang="fr-CA" dirty="0"/>
              <a:t>. </a:t>
            </a:r>
          </a:p>
          <a:p>
            <a:pPr marL="174494" indent="-174494">
              <a:buFont typeface="Arial" panose="020B0604020202020204" pitchFamily="34" charset="0"/>
              <a:buChar char="•"/>
            </a:pPr>
            <a:r>
              <a:rPr lang="fr-CA" dirty="0"/>
              <a:t>L’analyse était limitée aux génotypes du gène </a:t>
            </a:r>
            <a:r>
              <a:rPr lang="fr-CA" i="1" dirty="0"/>
              <a:t>CFTR </a:t>
            </a:r>
            <a:r>
              <a:rPr lang="fr-CA" dirty="0"/>
              <a:t>qui ont été consignés dans la base de données, ceux dont la catégorie fonctionnelle était connue et ceux dont la fréquence des allèles était &gt; 0,1 %</a:t>
            </a:r>
            <a:r>
              <a:rPr lang="fr-CA" baseline="30000" dirty="0"/>
              <a:t>1</a:t>
            </a:r>
            <a:r>
              <a:rPr lang="fr-CA" dirty="0"/>
              <a:t>. </a:t>
            </a:r>
          </a:p>
          <a:p>
            <a:pPr marL="174494" indent="-174494">
              <a:buFont typeface="Arial" panose="020B0604020202020204" pitchFamily="34" charset="0"/>
              <a:buChar char="•"/>
            </a:pPr>
            <a:r>
              <a:rPr lang="fr-CA" dirty="0"/>
              <a:t>Les génotypes ont été classés comme « graves » si les mutations sur les deux allèles se retrouvaient dans les classes 1, 2 ou 3, et comme « bénins » si au moins une mutation sur un allèle se retrouvait dans la classe 4 ou 5</a:t>
            </a:r>
            <a:r>
              <a:rPr lang="fr-CA" baseline="30000" dirty="0"/>
              <a:t>1</a:t>
            </a:r>
            <a:r>
              <a:rPr lang="fr-CA" dirty="0"/>
              <a:t>. </a:t>
            </a:r>
          </a:p>
          <a:p>
            <a:pPr marL="174494" indent="-174494">
              <a:buFont typeface="Arial" panose="020B0604020202020204" pitchFamily="34" charset="0"/>
              <a:buChar char="•"/>
            </a:pPr>
            <a:r>
              <a:rPr lang="fr-CA" dirty="0"/>
              <a:t>Les patients ont été suivis entre 1993 et 2002</a:t>
            </a:r>
            <a:r>
              <a:rPr lang="fr-CA" baseline="30000" dirty="0"/>
              <a:t>1</a:t>
            </a:r>
            <a:r>
              <a:rPr lang="fr-CA" dirty="0"/>
              <a:t>. </a:t>
            </a:r>
          </a:p>
          <a:p>
            <a:pPr marL="174494" indent="-174494">
              <a:buFont typeface="Arial" panose="020B0604020202020204" pitchFamily="34" charset="0"/>
              <a:buChar char="•"/>
            </a:pPr>
            <a:r>
              <a:rPr lang="fr-CA" dirty="0"/>
              <a:t>Le suivi médian était de 8,6 ans pour les patients avec un génotype du gène </a:t>
            </a:r>
            <a:r>
              <a:rPr lang="fr-CA" i="1" dirty="0"/>
              <a:t>CFTR</a:t>
            </a:r>
            <a:r>
              <a:rPr lang="fr-CA" dirty="0"/>
              <a:t> à risque élevé </a:t>
            </a:r>
            <a:r>
              <a:rPr lang="fr-CA" i="1" dirty="0"/>
              <a:t>vs</a:t>
            </a:r>
            <a:r>
              <a:rPr lang="fr-CA" dirty="0"/>
              <a:t> 5,1 ans pour les patients avec un génotype du gène </a:t>
            </a:r>
            <a:r>
              <a:rPr lang="fr-CA" i="1" dirty="0"/>
              <a:t>CFTR</a:t>
            </a:r>
            <a:r>
              <a:rPr lang="fr-CA" dirty="0"/>
              <a:t> à faible risque</a:t>
            </a:r>
            <a:r>
              <a:rPr lang="fr-CA" baseline="30000" dirty="0"/>
              <a:t>1</a:t>
            </a:r>
            <a:r>
              <a:rPr lang="fr-CA" dirty="0"/>
              <a:t>. </a:t>
            </a:r>
          </a:p>
          <a:p>
            <a:pPr marL="174494" indent="-174494">
              <a:buFont typeface="Arial" panose="020B0604020202020204" pitchFamily="34" charset="0"/>
              <a:buChar char="•"/>
            </a:pPr>
            <a:r>
              <a:rPr lang="fr-CA" dirty="0"/>
              <a:t>Il y a eu au total 1 672 décès durant la période de suivi de 10 ans</a:t>
            </a:r>
            <a:r>
              <a:rPr lang="fr-CA" baseline="30000" dirty="0"/>
              <a:t>1</a:t>
            </a:r>
            <a:r>
              <a:rPr lang="fr-CA" dirty="0"/>
              <a:t>.</a:t>
            </a:r>
          </a:p>
          <a:p>
            <a:r>
              <a:rPr lang="fr-CA" b="1" dirty="0"/>
              <a:t>Référence</a:t>
            </a:r>
          </a:p>
          <a:p>
            <a:pPr marL="232659" indent="-232659">
              <a:buFont typeface="+mj-lt"/>
              <a:buAutoNum type="arabicPeriod"/>
            </a:pPr>
            <a:r>
              <a:rPr lang="fr-CA" dirty="0"/>
              <a:t>MCKONE, E. F. et coll. </a:t>
            </a:r>
            <a:r>
              <a:rPr lang="fr-CA" i="1" dirty="0"/>
              <a:t>Chest,</a:t>
            </a:r>
            <a:r>
              <a:rPr lang="fr-CA" dirty="0"/>
              <a:t> 2006;130(5):1441-1447.</a:t>
            </a:r>
          </a:p>
        </p:txBody>
      </p:sp>
      <p:sp>
        <p:nvSpPr>
          <p:cNvPr id="4" name="Slide Number Placeholder 3"/>
          <p:cNvSpPr>
            <a:spLocks noGrp="1"/>
          </p:cNvSpPr>
          <p:nvPr>
            <p:ph type="sldNum" sz="quarter" idx="10"/>
          </p:nvPr>
        </p:nvSpPr>
        <p:spPr/>
        <p:txBody>
          <a:bodyPr/>
          <a:lstStyle/>
          <a:p>
            <a:pPr>
              <a:defRPr/>
            </a:pPr>
            <a:fld id="{912DD61A-159A-491B-823F-D267D5A0C3C5}" type="slidenum">
              <a:rPr lang="en-US" smtClean="0"/>
              <a:pPr>
                <a:defRPr/>
              </a:pPr>
              <a:t>10</a:t>
            </a:fld>
            <a:endParaRPr lang="fr-CA"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252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Référence</a:t>
            </a:r>
            <a:r>
              <a:rPr lang="en-US"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schemeClr>
                </a:solidFill>
              </a:rPr>
              <a:t>https://cftr2.org/mutations_history</a:t>
            </a:r>
            <a:r>
              <a:rPr lang="fr-CA" sz="1200" dirty="0">
                <a:solidFill>
                  <a:schemeClr val="tx1">
                    <a:lumMod val="75000"/>
                  </a:schemeClr>
                </a:solidFill>
              </a:rPr>
              <a:t>, consulté en avril 2020</a:t>
            </a:r>
            <a:r>
              <a:rPr lang="fr-CA" sz="1800" dirty="0">
                <a:solidFill>
                  <a:schemeClr val="tx1">
                    <a:lumMod val="75000"/>
                  </a:schemeClr>
                </a:solidFill>
              </a:rPr>
              <a:t>.</a:t>
            </a:r>
          </a:p>
          <a:p>
            <a:endParaRPr lang="en-US" dirty="0"/>
          </a:p>
        </p:txBody>
      </p:sp>
      <p:sp>
        <p:nvSpPr>
          <p:cNvPr id="4" name="Slide Number Placeholder 3"/>
          <p:cNvSpPr>
            <a:spLocks noGrp="1"/>
          </p:cNvSpPr>
          <p:nvPr>
            <p:ph type="sldNum" sz="quarter" idx="10"/>
          </p:nvPr>
        </p:nvSpPr>
        <p:spPr/>
        <p:txBody>
          <a:bodyPr/>
          <a:lstStyle/>
          <a:p>
            <a:pPr>
              <a:defRPr/>
            </a:pPr>
            <a:fld id="{912DD61A-159A-491B-823F-D267D5A0C3C5}" type="slidenum">
              <a:rPr lang="en-US" smtClean="0"/>
              <a:pPr>
                <a:defRPr/>
              </a:pPr>
              <a:t>11</a:t>
            </a:fld>
            <a:endParaRPr lang="fr-CA"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181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264" indent="-185264">
              <a:buFont typeface="Arial" panose="020B0604020202020204" pitchFamily="34" charset="0"/>
              <a:buChar char="•"/>
            </a:pPr>
            <a:r>
              <a:rPr lang="fr-CA" dirty="0"/>
              <a:t>Les mutations dans le gène </a:t>
            </a:r>
            <a:r>
              <a:rPr lang="fr-CA" i="1" dirty="0"/>
              <a:t>CFTR</a:t>
            </a:r>
            <a:r>
              <a:rPr lang="fr-CA" dirty="0"/>
              <a:t> qui provoquent une altération du transport du Cl</a:t>
            </a:r>
            <a:r>
              <a:rPr lang="fr-CA" baseline="30000" dirty="0"/>
              <a:t>–</a:t>
            </a:r>
            <a:r>
              <a:rPr lang="fr-CA" dirty="0"/>
              <a:t> et d’autres ions à travers les canaux de la protéine CFTR sont les anomalies sous-jacentes de la FK.</a:t>
            </a:r>
          </a:p>
          <a:p>
            <a:pPr marL="185264" indent="-185264">
              <a:buFont typeface="Arial" panose="020B0604020202020204" pitchFamily="34" charset="0"/>
              <a:buChar char="•"/>
            </a:pPr>
            <a:r>
              <a:rPr lang="fr-CA" dirty="0"/>
              <a:t>Les mutations du gène </a:t>
            </a:r>
            <a:r>
              <a:rPr lang="fr-CA" i="1" dirty="0"/>
              <a:t>CFTR</a:t>
            </a:r>
            <a:r>
              <a:rPr lang="fr-CA" dirty="0"/>
              <a:t> jouent un rôle sur l’activité globale du canal CFTR à la surface des cellules apicales, en ayant un effet sur la quantité des canaux CFTR à la surface des cellules et(ou) le fonctionnement de la protéine CFTR à titre de canal de transport des ions.</a:t>
            </a:r>
          </a:p>
          <a:p>
            <a:pPr marL="185264" indent="-185264">
              <a:buFont typeface="Arial" panose="020B0604020202020204" pitchFamily="34" charset="0"/>
              <a:buChar char="•"/>
            </a:pPr>
            <a:r>
              <a:rPr lang="fr-CA" dirty="0"/>
              <a:t>La réduction de l’activité globale de la protéine CFTR entraîne des changements physiopathologiques dans les cellules épithéliales qui altèrent les voies respiratoires, le pancréas, le tractus gastro-intestinal et les glandes sudoripares, entre autres systèmes et appareils.</a:t>
            </a:r>
            <a:br>
              <a:rPr dirty="0"/>
            </a:br>
            <a:endParaRPr lang="fr-CA" dirty="0"/>
          </a:p>
          <a:p>
            <a:r>
              <a:rPr lang="fr-CA" b="1" dirty="0"/>
              <a:t>Références</a:t>
            </a:r>
            <a:endParaRPr lang="fr-CA" dirty="0"/>
          </a:p>
          <a:p>
            <a:pPr marL="177845" indent="-177845">
              <a:buFont typeface="Arial" panose="020B0604020202020204" pitchFamily="34" charset="0"/>
              <a:buChar char="•"/>
            </a:pPr>
            <a:r>
              <a:rPr lang="fr-CA" dirty="0"/>
              <a:t>MACDONALD, K. D. et coll. </a:t>
            </a:r>
            <a:r>
              <a:rPr lang="fr-CA" i="1" dirty="0"/>
              <a:t>Paediatr Drugs,</a:t>
            </a:r>
            <a:r>
              <a:rPr lang="fr-CA" dirty="0"/>
              <a:t> 2007;9:1-10.</a:t>
            </a:r>
          </a:p>
          <a:p>
            <a:pPr marL="177845" indent="-177845">
              <a:buFont typeface="Arial" panose="020B0604020202020204" pitchFamily="34" charset="0"/>
              <a:buChar char="•"/>
            </a:pPr>
            <a:r>
              <a:rPr lang="fr-CA" dirty="0"/>
              <a:t>ROWE, S. M. et coll. </a:t>
            </a:r>
            <a:r>
              <a:rPr lang="fr-CA" i="1" dirty="0"/>
              <a:t>N Engl J Med,</a:t>
            </a:r>
            <a:r>
              <a:rPr lang="fr-CA" dirty="0"/>
              <a:t> 2005;352:1992-2001.</a:t>
            </a:r>
          </a:p>
          <a:p>
            <a:pPr marL="177845" indent="-177845">
              <a:buFont typeface="Arial" panose="020B0604020202020204" pitchFamily="34" charset="0"/>
              <a:buChar char="•"/>
            </a:pPr>
            <a:r>
              <a:rPr lang="fr-CA" dirty="0"/>
              <a:t>LOMMATZSCH, S. T. et Aris, R. </a:t>
            </a:r>
            <a:r>
              <a:rPr lang="fr-CA" i="1" dirty="0"/>
              <a:t>Semin Respir Crit Care Med </a:t>
            </a:r>
            <a:r>
              <a:rPr lang="fr-CA" dirty="0"/>
              <a:t>2009;30:531-8</a:t>
            </a:r>
          </a:p>
          <a:p>
            <a:pPr marL="177845" indent="-177845">
              <a:buFont typeface="Arial" panose="020B0604020202020204" pitchFamily="34" charset="0"/>
              <a:buChar char="•"/>
            </a:pPr>
            <a:r>
              <a:rPr lang="fr-CA" dirty="0"/>
              <a:t>DAVIS, P. B. </a:t>
            </a:r>
            <a:r>
              <a:rPr lang="fr-CA" i="1" dirty="0"/>
              <a:t>Am J Respir Crit Care Med</a:t>
            </a:r>
            <a:r>
              <a:rPr lang="fr-CA" dirty="0"/>
              <a:t>, 2006;173:475-482.</a:t>
            </a:r>
          </a:p>
        </p:txBody>
      </p:sp>
      <p:sp>
        <p:nvSpPr>
          <p:cNvPr id="4" name="Slide Number Placeholder 3"/>
          <p:cNvSpPr>
            <a:spLocks noGrp="1"/>
          </p:cNvSpPr>
          <p:nvPr>
            <p:ph type="sldNum" sz="quarter" idx="10"/>
          </p:nvPr>
        </p:nvSpPr>
        <p:spPr/>
        <p:txBody>
          <a:bodyPr/>
          <a:lstStyle/>
          <a:p>
            <a:fld id="{F0F85B18-0DF3-4423-B67D-279232448D80}" type="slidenum">
              <a:rPr lang="en-US" smtClean="0">
                <a:solidFill>
                  <a:prstClr val="black"/>
                </a:solidFill>
              </a:rPr>
              <a:pPr/>
              <a:t>2</a:t>
            </a:fld>
            <a:endParaRPr lang="fr-CA" dirty="0">
              <a:solidFill>
                <a:prstClr val="black"/>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962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b="1" dirty="0"/>
              <a:t>Points clés</a:t>
            </a:r>
            <a:endParaRPr lang="fr-CA" sz="1100" dirty="0"/>
          </a:p>
          <a:p>
            <a:pPr marL="181773" indent="-181773">
              <a:buFont typeface="Arial" panose="020B0604020202020204" pitchFamily="34" charset="0"/>
              <a:buChar char="•"/>
            </a:pPr>
            <a:r>
              <a:rPr lang="fr-CA" sz="1100" dirty="0"/>
              <a:t>Activité globale de la protéine CFTR : Le nombre total d’ions chlorure transportés par les canaux CFTR à la surface de la cellule est déterminé par la quantité de protéines CFTR (nombre de canaux CFTR à la surface de la cellule) et le fonctionnement des protéines CFTR (capacité de chacune d’entre elles à s’ouvrir et à transporter le chlorure)</a:t>
            </a:r>
            <a:r>
              <a:rPr lang="fr-CA" sz="1100" baseline="30000" dirty="0"/>
              <a:t>1</a:t>
            </a:r>
            <a:r>
              <a:rPr lang="fr-CA" sz="1100" dirty="0"/>
              <a:t>.</a:t>
            </a:r>
            <a:r>
              <a:rPr lang="fr-CA" sz="1100" baseline="30000" dirty="0"/>
              <a:t> </a:t>
            </a:r>
          </a:p>
          <a:p>
            <a:pPr marL="181773" indent="-181773">
              <a:buFont typeface="Arial" panose="020B0604020202020204" pitchFamily="34" charset="0"/>
              <a:buChar char="•"/>
            </a:pPr>
            <a:r>
              <a:rPr lang="fr-CA" sz="1100" dirty="0"/>
              <a:t>L’importance de la réduction de la quantité ou du fonctionnement des protéines CFTR causées par la mutation du gène </a:t>
            </a:r>
            <a:r>
              <a:rPr lang="fr-CA" sz="1100" i="1" dirty="0"/>
              <a:t>CFTR</a:t>
            </a:r>
            <a:r>
              <a:rPr lang="fr-CA" sz="1100" dirty="0"/>
              <a:t> détermine l’activité globale de celles-ci</a:t>
            </a:r>
            <a:r>
              <a:rPr lang="fr-CA" sz="1100" baseline="30000" dirty="0"/>
              <a:t>1</a:t>
            </a:r>
            <a:r>
              <a:rPr lang="fr-CA" sz="1100" dirty="0"/>
              <a:t>.</a:t>
            </a:r>
          </a:p>
          <a:p>
            <a:r>
              <a:rPr lang="fr-CA" sz="1100" b="1" dirty="0"/>
              <a:t>Autres renseignements</a:t>
            </a:r>
            <a:endParaRPr lang="fr-CA" sz="1100" dirty="0"/>
          </a:p>
          <a:p>
            <a:pPr marL="181773" indent="-181773">
              <a:buFont typeface="Arial" panose="020B0604020202020204" pitchFamily="34" charset="0"/>
              <a:buChar char="•"/>
            </a:pPr>
            <a:r>
              <a:rPr lang="fr-CA" sz="1100" dirty="0"/>
              <a:t>La quantité de protéines CFTR est déterminée par la synthèse des protéines CFTR (transcription du gène </a:t>
            </a:r>
            <a:r>
              <a:rPr lang="fr-CA" sz="1100" i="1" dirty="0"/>
              <a:t>CFTR</a:t>
            </a:r>
            <a:r>
              <a:rPr lang="fr-CA" sz="1100" dirty="0"/>
              <a:t> et traduction de l’ARNm), le transport (transport de protéines CFTR matures, ayant subi le processus normal de maturation, vers la surface de la cellule) et la stabilité à la surface (les canaux CFTR normaux sont un jour ou l’autre éliminés de la surface de la cellule)</a:t>
            </a:r>
            <a:r>
              <a:rPr lang="fr-CA" sz="1100" baseline="30000" dirty="0"/>
              <a:t>2</a:t>
            </a:r>
            <a:r>
              <a:rPr lang="fr-CA" sz="1100" dirty="0"/>
              <a:t>.</a:t>
            </a:r>
            <a:r>
              <a:rPr lang="fr-CA" dirty="0"/>
              <a:t> </a:t>
            </a:r>
          </a:p>
          <a:p>
            <a:pPr marL="181773" indent="-181773">
              <a:buFont typeface="Arial" panose="020B0604020202020204" pitchFamily="34" charset="0"/>
              <a:buChar char="•"/>
            </a:pPr>
            <a:r>
              <a:rPr lang="fr-CA" sz="1100" dirty="0"/>
              <a:t>Le fonctionnement de la protéine CFTR est déterminé par la probabilité de l’ouverture du canal (la fraction de temps pendant lequel un canal particulier est ouvert et transporte le chlorure) et la conduction du canal</a:t>
            </a:r>
            <a:r>
              <a:rPr lang="fr-CA" sz="1100" baseline="30000" dirty="0"/>
              <a:t>2</a:t>
            </a:r>
            <a:r>
              <a:rPr lang="fr-CA" sz="1100" dirty="0"/>
              <a:t>.</a:t>
            </a:r>
            <a:r>
              <a:rPr lang="fr-CA" sz="1100" baseline="30000" dirty="0"/>
              <a:t> </a:t>
            </a:r>
          </a:p>
          <a:p>
            <a:endParaRPr lang="fr-CA" sz="1100" b="1" dirty="0"/>
          </a:p>
          <a:p>
            <a:r>
              <a:rPr lang="fr-CA" sz="1100" b="1" dirty="0"/>
              <a:t>Références</a:t>
            </a:r>
            <a:endParaRPr lang="fr-CA" sz="1100" dirty="0"/>
          </a:p>
          <a:p>
            <a:pPr marL="232659" indent="-232659" defTabSz="930633">
              <a:buFont typeface="+mj-lt"/>
              <a:buAutoNum type="arabicPeriod"/>
              <a:defRPr/>
            </a:pPr>
            <a:r>
              <a:rPr lang="fr-CA" sz="1100" dirty="0">
                <a:sym typeface="Verdana" pitchFamily="-110" charset="0"/>
              </a:rPr>
              <a:t>SHEPPARD, D. N. et coll. </a:t>
            </a:r>
            <a:r>
              <a:rPr lang="fr-CA" sz="1100" i="1" dirty="0"/>
              <a:t>EMBO J. </a:t>
            </a:r>
            <a:r>
              <a:rPr lang="fr-CA" sz="1100" dirty="0"/>
              <a:t>1995</a:t>
            </a:r>
            <a:r>
              <a:rPr lang="fr-CA" sz="1100" dirty="0">
                <a:sym typeface="Verdana" pitchFamily="-110" charset="0"/>
              </a:rPr>
              <a:t>;</a:t>
            </a:r>
            <a:r>
              <a:rPr lang="fr-CA" sz="1100" dirty="0"/>
              <a:t>14(5):876-883.</a:t>
            </a:r>
          </a:p>
          <a:p>
            <a:pPr marL="232659" indent="-232659" defTabSz="930633">
              <a:buFont typeface="+mj-lt"/>
              <a:buAutoNum type="arabicPeriod"/>
              <a:defRPr/>
            </a:pPr>
            <a:r>
              <a:rPr lang="fr-CA" sz="1100" dirty="0"/>
              <a:t>DERICHS, N. </a:t>
            </a:r>
            <a:r>
              <a:rPr lang="fr-CA" sz="1100" i="1" dirty="0"/>
              <a:t>Eur Respir Rev. </a:t>
            </a:r>
            <a:r>
              <a:rPr lang="fr-CA" sz="1100" dirty="0"/>
              <a:t>2013;22(127):58-65.</a:t>
            </a:r>
          </a:p>
        </p:txBody>
      </p:sp>
      <p:sp>
        <p:nvSpPr>
          <p:cNvPr id="4" name="Slide Number Placeholder 3"/>
          <p:cNvSpPr>
            <a:spLocks noGrp="1"/>
          </p:cNvSpPr>
          <p:nvPr>
            <p:ph type="sldNum" sz="quarter" idx="10"/>
          </p:nvPr>
        </p:nvSpPr>
        <p:spPr/>
        <p:txBody>
          <a:bodyPr/>
          <a:lstStyle/>
          <a:p>
            <a:pPr>
              <a:defRPr/>
            </a:pPr>
            <a:fld id="{912DD61A-159A-491B-823F-D267D5A0C3C5}" type="slidenum">
              <a:rPr lang="en-US" smtClean="0"/>
              <a:pPr>
                <a:defRPr/>
              </a:pPr>
              <a:t>3</a:t>
            </a:fld>
            <a:endParaRPr lang="fr-CA"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663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0" indent="-177810">
              <a:buFont typeface="Arial"/>
              <a:buChar char="•"/>
              <a:defRPr/>
            </a:pPr>
            <a:r>
              <a:rPr lang="fr-CA"/>
              <a:t>Le transport du chlorure a été mesuré dans des cellules FRT mises au point pour exprimer une des 63 mutations du gène </a:t>
            </a:r>
            <a:r>
              <a:rPr lang="fr-CA" i="1" dirty="0"/>
              <a:t>CFTR</a:t>
            </a:r>
            <a:r>
              <a:rPr lang="fr-CA"/>
              <a:t> (61 faux-sens et 2 délétions qui ne décalent pas le cadre de lecture).</a:t>
            </a:r>
            <a:endParaRPr lang="fr-CA" dirty="0"/>
          </a:p>
          <a:p>
            <a:pPr marL="177810" indent="-177810" defTabSz="474158">
              <a:buFont typeface="Arial"/>
              <a:buChar char="•"/>
              <a:defRPr/>
            </a:pPr>
            <a:r>
              <a:rPr lang="fr-CA"/>
              <a:t>Des études en chambre de Ussing ont été utilisées pour mesurer le transport du chlorure (exprimé en pourcentage du courant transépithélial moyen) dans des lignées de cellules FRT exprimant la protéine CFTR normale (% de protéine CFTR normale).</a:t>
            </a:r>
            <a:endParaRPr lang="fr-CA" baseline="30000" dirty="0"/>
          </a:p>
          <a:p>
            <a:pPr defTabSz="474158">
              <a:defRPr/>
            </a:pPr>
            <a:endParaRPr lang="fr-CA" b="1" dirty="0"/>
          </a:p>
          <a:p>
            <a:pPr defTabSz="474158">
              <a:defRPr/>
            </a:pPr>
            <a:r>
              <a:rPr lang="fr-CA" b="1" dirty="0"/>
              <a:t>Référence</a:t>
            </a:r>
          </a:p>
          <a:p>
            <a:r>
              <a:rPr lang="fr-CA"/>
              <a:t>SOSNAY, P. R. et coll. </a:t>
            </a:r>
            <a:r>
              <a:rPr lang="fr-CA" i="1" dirty="0"/>
              <a:t>Nat Genet, </a:t>
            </a:r>
            <a:r>
              <a:rPr lang="fr-CA"/>
              <a:t>2013;45(10):1160-1167.</a:t>
            </a:r>
            <a:endParaRPr lang="fr-CA" dirty="0"/>
          </a:p>
          <a:p>
            <a:pPr defTabSz="474158">
              <a:defRPr/>
            </a:pPr>
            <a:endParaRPr lang="fr-CA" dirty="0"/>
          </a:p>
          <a:p>
            <a:pPr defTabSz="474158">
              <a:defRPr/>
            </a:pPr>
            <a:endParaRPr lang="fr-CA" dirty="0"/>
          </a:p>
          <a:p>
            <a:endParaRPr lang="fr-CA" dirty="0"/>
          </a:p>
        </p:txBody>
      </p:sp>
      <p:sp>
        <p:nvSpPr>
          <p:cNvPr id="4" name="Slide Number Placeholder 3"/>
          <p:cNvSpPr>
            <a:spLocks noGrp="1"/>
          </p:cNvSpPr>
          <p:nvPr>
            <p:ph type="sldNum" sz="quarter" idx="10"/>
          </p:nvPr>
        </p:nvSpPr>
        <p:spPr/>
        <p:txBody>
          <a:bodyPr/>
          <a:lstStyle/>
          <a:p>
            <a:pPr>
              <a:defRPr/>
            </a:pPr>
            <a:fld id="{912DD61A-159A-491B-823F-D267D5A0C3C5}" type="slidenum">
              <a:rPr lang="en-US" smtClean="0"/>
              <a:pPr>
                <a:defRPr/>
              </a:pPr>
              <a:t>4</a:t>
            </a:fld>
            <a:endParaRPr lang="fr-CA"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5334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Rot="1" noChangeAspect="1" noChangeArrowheads="1"/>
          </p:cNvSpPr>
          <p:nvPr>
            <p:ph type="sldImg"/>
          </p:nvPr>
        </p:nvSpPr>
        <p:spPr bwMode="auto">
          <a:xfrm>
            <a:off x="1298575" y="731838"/>
            <a:ext cx="4879975" cy="3660775"/>
          </a:xfrm>
          <a:prstGeom prst="rect">
            <a:avLst/>
          </a:prstGeom>
          <a:solidFill>
            <a:srgbClr val="FFFFFF"/>
          </a:solidFill>
          <a:ln>
            <a:solidFill>
              <a:srgbClr val="000000"/>
            </a:solidFill>
            <a:miter lim="800000"/>
            <a:headEnd/>
            <a:tailEnd/>
          </a:ln>
        </p:spPr>
      </p:sp>
      <p:sp>
        <p:nvSpPr>
          <p:cNvPr id="99330" name="Rectangle 2"/>
          <p:cNvSpPr>
            <a:spLocks noGrp="1" noChangeArrowheads="1"/>
          </p:cNvSpPr>
          <p:nvPr>
            <p:ph type="body" idx="1"/>
          </p:nvPr>
        </p:nvSpPr>
        <p:spPr bwMode="auto">
          <a:xfrm>
            <a:off x="747777" y="4636581"/>
            <a:ext cx="5982208" cy="4392549"/>
          </a:xfrm>
          <a:prstGeom prst="rect">
            <a:avLst/>
          </a:prstGeom>
          <a:noFill/>
          <a:ln>
            <a:miter lim="800000"/>
            <a:headEnd/>
            <a:tailEnd/>
          </a:ln>
        </p:spPr>
        <p:txBody>
          <a:bodyPr>
            <a:prstTxWarp prst="textNoShape">
              <a:avLst/>
            </a:prstTxWarp>
          </a:bodyPr>
          <a:lstStyle/>
          <a:p>
            <a:r>
              <a:rPr lang="fr-CA" b="1" dirty="0"/>
              <a:t>Point clé</a:t>
            </a:r>
            <a:endParaRPr lang="fr-CA" dirty="0"/>
          </a:p>
          <a:p>
            <a:pPr marL="185264" indent="-185264">
              <a:buFont typeface="Arial" panose="020B0604020202020204" pitchFamily="34" charset="0"/>
              <a:buChar char="•"/>
            </a:pPr>
            <a:r>
              <a:rPr lang="fr-CA" dirty="0"/>
              <a:t>Le génotype du gène </a:t>
            </a:r>
            <a:r>
              <a:rPr lang="fr-CA" i="1" dirty="0"/>
              <a:t>CFTR</a:t>
            </a:r>
            <a:r>
              <a:rPr lang="fr-CA" dirty="0"/>
              <a:t> des </a:t>
            </a:r>
            <a:r>
              <a:rPr lang="fr-CA" b="1" dirty="0"/>
              <a:t>deux</a:t>
            </a:r>
            <a:r>
              <a:rPr lang="fr-CA" dirty="0"/>
              <a:t> allèles détermine l’activité globale de la protéine CFTR, qui à son tour, contribue à l’expression du phénotype clinique.</a:t>
            </a:r>
          </a:p>
          <a:p>
            <a:r>
              <a:rPr lang="fr-CA" dirty="0"/>
              <a:t> </a:t>
            </a:r>
          </a:p>
          <a:p>
            <a:r>
              <a:rPr lang="fr-CA" b="1" dirty="0"/>
              <a:t>Autres renseignements</a:t>
            </a:r>
            <a:endParaRPr lang="fr-CA" dirty="0"/>
          </a:p>
          <a:p>
            <a:pPr marL="185264" indent="-185264">
              <a:buFont typeface="Arial" panose="020B0604020202020204" pitchFamily="34" charset="0"/>
              <a:buChar char="•"/>
            </a:pPr>
            <a:r>
              <a:rPr lang="fr-CA" dirty="0"/>
              <a:t>Les deux allèles du gène </a:t>
            </a:r>
            <a:r>
              <a:rPr lang="fr-CA" i="1" dirty="0"/>
              <a:t>CFTR</a:t>
            </a:r>
            <a:r>
              <a:rPr lang="fr-CA" dirty="0"/>
              <a:t> contribuent à l’expression de la protéine CFTR dans les cellules épithéliales. Certaines mutations du gène </a:t>
            </a:r>
            <a:r>
              <a:rPr lang="fr-CA" i="1" dirty="0"/>
              <a:t>CFTR</a:t>
            </a:r>
            <a:r>
              <a:rPr lang="fr-CA" dirty="0"/>
              <a:t> entraînent une activité réduite ou nulle alors que d’autres mutations engendrent une certaine activité résiduelle de la protéine CFTR.</a:t>
            </a:r>
          </a:p>
          <a:p>
            <a:pPr marL="185264" indent="-185264">
              <a:buFont typeface="Arial" panose="020B0604020202020204" pitchFamily="34" charset="0"/>
              <a:buChar char="•"/>
            </a:pPr>
            <a:r>
              <a:rPr lang="fr-CA" dirty="0"/>
              <a:t>Les mutations spécifiques sur les deux allèles du gène </a:t>
            </a:r>
            <a:r>
              <a:rPr lang="fr-CA" i="1" dirty="0"/>
              <a:t>CFTR</a:t>
            </a:r>
            <a:r>
              <a:rPr lang="fr-CA" dirty="0"/>
              <a:t> et les niveaux respectifs d’activité globale de la protéine CFTR associés à chaque mutation déterminent ensemble l’activité globale de la protéine CFTR chez chaque personne.</a:t>
            </a:r>
          </a:p>
          <a:p>
            <a:pPr marL="185264" indent="-185264">
              <a:buFont typeface="Arial" panose="020B0604020202020204" pitchFamily="34" charset="0"/>
              <a:buChar char="•"/>
            </a:pPr>
            <a:r>
              <a:rPr lang="fr-CA" dirty="0"/>
              <a:t>L’activité globale de la protéine CFTR influence à son tour l’expression du phénotype clinique.</a:t>
            </a:r>
          </a:p>
          <a:p>
            <a:r>
              <a:rPr lang="fr-CA" b="1" dirty="0"/>
              <a:t> </a:t>
            </a:r>
            <a:endParaRPr lang="fr-CA" dirty="0"/>
          </a:p>
          <a:p>
            <a:r>
              <a:rPr lang="fr-CA" b="1" dirty="0"/>
              <a:t>Référence</a:t>
            </a:r>
            <a:endParaRPr lang="fr-CA" dirty="0"/>
          </a:p>
          <a:p>
            <a:pPr marL="177845" indent="-177845">
              <a:buFont typeface="Arial" panose="020B0604020202020204" pitchFamily="34" charset="0"/>
              <a:buChar char="•"/>
            </a:pPr>
            <a:r>
              <a:rPr lang="fr-CA" dirty="0"/>
              <a:t>ZIELENSKI, J. </a:t>
            </a:r>
            <a:r>
              <a:rPr lang="fr-CA" i="1" dirty="0"/>
              <a:t>Respiration</a:t>
            </a:r>
            <a:r>
              <a:rPr lang="fr-CA" dirty="0"/>
              <a:t> 2000;67:117-33</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7118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fr-CA" b="1" dirty="0"/>
              <a:t>Références</a:t>
            </a:r>
            <a:endParaRPr lang="fr-CA" dirty="0"/>
          </a:p>
          <a:p>
            <a:pPr marL="177845" indent="-177845" defTabSz="948507">
              <a:buFont typeface="Arial" panose="020B0604020202020204" pitchFamily="34" charset="0"/>
              <a:buChar char="•"/>
              <a:defRPr/>
            </a:pPr>
            <a:r>
              <a:rPr lang="fr-CA" dirty="0"/>
              <a:t>BOYLE, M. P. et DE BOECK, K. </a:t>
            </a:r>
            <a:r>
              <a:rPr lang="fr-CA" i="1" dirty="0"/>
              <a:t>Lancet Respir</a:t>
            </a:r>
            <a:r>
              <a:rPr lang="fr-CA" dirty="0"/>
              <a:t> </a:t>
            </a:r>
            <a:r>
              <a:rPr lang="fr-CA" i="1" dirty="0"/>
              <a:t>Med </a:t>
            </a:r>
            <a:r>
              <a:rPr lang="fr-CA" dirty="0"/>
              <a:t>2013;1:158-63</a:t>
            </a:r>
            <a:endParaRPr lang="fr-CA" dirty="0">
              <a:solidFill>
                <a:prstClr val="black"/>
              </a:solidFill>
              <a:ea typeface="ＭＳ Ｐゴシック" charset="0"/>
              <a:cs typeface="Arial"/>
            </a:endParaRPr>
          </a:p>
          <a:p>
            <a:pPr marL="177845" indent="-177845" defTabSz="948507">
              <a:buFont typeface="Arial" panose="020B0604020202020204" pitchFamily="34" charset="0"/>
              <a:buChar char="•"/>
              <a:defRPr/>
            </a:pPr>
            <a:r>
              <a:rPr lang="fr-CA" dirty="0">
                <a:solidFill>
                  <a:prstClr val="black"/>
                </a:solidFill>
              </a:rPr>
              <a:t>GRIESENBACH, U. et coll. </a:t>
            </a:r>
            <a:r>
              <a:rPr lang="fr-CA" i="1" dirty="0">
                <a:solidFill>
                  <a:prstClr val="black"/>
                </a:solidFill>
              </a:rPr>
              <a:t>Thorax</a:t>
            </a:r>
            <a:r>
              <a:rPr lang="fr-CA" dirty="0">
                <a:solidFill>
                  <a:prstClr val="black"/>
                </a:solidFill>
              </a:rPr>
              <a:t>, 1999;54(suppl. 2):S19-23.</a:t>
            </a:r>
          </a:p>
          <a:p>
            <a:pPr marL="177845" indent="-177845" defTabSz="948507">
              <a:buFont typeface="Arial" panose="020B0604020202020204" pitchFamily="34" charset="0"/>
              <a:buChar char="•"/>
              <a:defRPr/>
            </a:pPr>
            <a:r>
              <a:rPr lang="fr-CA" dirty="0">
                <a:solidFill>
                  <a:prstClr val="black"/>
                </a:solidFill>
              </a:rPr>
              <a:t>ZIELENSKI, J. </a:t>
            </a:r>
            <a:r>
              <a:rPr lang="fr-CA" i="1" dirty="0">
                <a:solidFill>
                  <a:prstClr val="black"/>
                </a:solidFill>
              </a:rPr>
              <a:t>Respiration</a:t>
            </a:r>
            <a:r>
              <a:rPr lang="fr-CA" dirty="0">
                <a:solidFill>
                  <a:prstClr val="black"/>
                </a:solidFill>
              </a:rPr>
              <a:t> 2000;67:117-33</a:t>
            </a:r>
          </a:p>
          <a:p>
            <a:pPr marL="177845" indent="-177845" defTabSz="948507">
              <a:buFont typeface="Arial" panose="020B0604020202020204" pitchFamily="34" charset="0"/>
              <a:buChar char="•"/>
              <a:defRPr/>
            </a:pPr>
            <a:r>
              <a:rPr lang="fr-CA" dirty="0">
                <a:solidFill>
                  <a:prstClr val="black"/>
                </a:solidFill>
              </a:rPr>
              <a:t>DAVIS, P. B. </a:t>
            </a:r>
            <a:r>
              <a:rPr lang="fr-CA" i="1" dirty="0">
                <a:solidFill>
                  <a:prstClr val="black"/>
                </a:solidFill>
              </a:rPr>
              <a:t>Am J Respir</a:t>
            </a:r>
            <a:r>
              <a:rPr lang="fr-CA" dirty="0"/>
              <a:t> </a:t>
            </a:r>
            <a:r>
              <a:rPr lang="fr-CA" i="1" dirty="0">
                <a:solidFill>
                  <a:prstClr val="black"/>
                </a:solidFill>
              </a:rPr>
              <a:t>Crit Care Med, </a:t>
            </a:r>
            <a:r>
              <a:rPr lang="fr-CA" dirty="0">
                <a:solidFill>
                  <a:prstClr val="black"/>
                </a:solidFill>
              </a:rPr>
              <a:t>2006;173:475-82.</a:t>
            </a:r>
          </a:p>
          <a:p>
            <a:pPr marL="177845" indent="-177845" defTabSz="948507">
              <a:buFont typeface="Arial" panose="020B0604020202020204" pitchFamily="34" charset="0"/>
              <a:buChar char="•"/>
              <a:defRPr/>
            </a:pPr>
            <a:r>
              <a:rPr lang="fr-CA" dirty="0">
                <a:solidFill>
                  <a:prstClr val="black"/>
                </a:solidFill>
              </a:rPr>
              <a:t>WILSCHANSKI, M. et DURIE, P. R. </a:t>
            </a:r>
            <a:r>
              <a:rPr lang="fr-CA" i="1" dirty="0">
                <a:solidFill>
                  <a:prstClr val="black"/>
                </a:solidFill>
              </a:rPr>
              <a:t>Gut</a:t>
            </a:r>
            <a:r>
              <a:rPr lang="fr-CA" dirty="0">
                <a:solidFill>
                  <a:prstClr val="black"/>
                </a:solidFill>
              </a:rPr>
              <a:t>, 2007;56:1153-1163.</a:t>
            </a:r>
          </a:p>
          <a:p>
            <a:pPr marL="177845" marR="0" lvl="0" indent="-177845" algn="l" defTabSz="9485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solidFill>
                  <a:prstClr val="black"/>
                </a:solidFill>
              </a:rPr>
              <a:t>CASTELLANI, C. et coll. </a:t>
            </a:r>
            <a:r>
              <a:rPr lang="fr-CA" i="1" dirty="0">
                <a:solidFill>
                  <a:prstClr val="black"/>
                </a:solidFill>
              </a:rPr>
              <a:t>J Cyst Fibros</a:t>
            </a:r>
            <a:r>
              <a:rPr lang="fr-CA" dirty="0"/>
              <a:t>, </a:t>
            </a:r>
            <a:r>
              <a:rPr lang="fr-CA" dirty="0">
                <a:solidFill>
                  <a:prstClr val="black"/>
                </a:solidFill>
              </a:rPr>
              <a:t>2008;7:179-196; </a:t>
            </a:r>
            <a:r>
              <a:rPr lang="en-US" sz="800" dirty="0">
                <a:solidFill>
                  <a:schemeClr val="tx1">
                    <a:lumMod val="75000"/>
                  </a:schemeClr>
                </a:solidFill>
              </a:rPr>
              <a:t>https://cftr2.org/mutations_history,</a:t>
            </a:r>
            <a:r>
              <a:rPr lang="en-US" sz="800" baseline="0" dirty="0">
                <a:solidFill>
                  <a:schemeClr val="tx1">
                    <a:lumMod val="75000"/>
                  </a:schemeClr>
                </a:solidFill>
              </a:rPr>
              <a:t> </a:t>
            </a:r>
            <a:r>
              <a:rPr lang="en-US" sz="800" baseline="0" dirty="0" err="1">
                <a:solidFill>
                  <a:schemeClr val="tx1">
                    <a:lumMod val="75000"/>
                  </a:schemeClr>
                </a:solidFill>
              </a:rPr>
              <a:t>consulté</a:t>
            </a:r>
            <a:r>
              <a:rPr lang="en-US" sz="800" baseline="0" dirty="0">
                <a:solidFill>
                  <a:schemeClr val="tx1">
                    <a:lumMod val="75000"/>
                  </a:schemeClr>
                </a:solidFill>
              </a:rPr>
              <a:t> </a:t>
            </a:r>
            <a:r>
              <a:rPr lang="en-US" sz="800" baseline="0" dirty="0" err="1">
                <a:solidFill>
                  <a:schemeClr val="tx1">
                    <a:lumMod val="75000"/>
                  </a:schemeClr>
                </a:solidFill>
              </a:rPr>
              <a:t>en</a:t>
            </a:r>
            <a:r>
              <a:rPr lang="en-US" sz="800" baseline="0" dirty="0">
                <a:solidFill>
                  <a:schemeClr val="tx1">
                    <a:lumMod val="75000"/>
                  </a:schemeClr>
                </a:solidFill>
              </a:rPr>
              <a:t> </a:t>
            </a:r>
            <a:r>
              <a:rPr lang="en-US" sz="800" baseline="0" dirty="0" err="1">
                <a:solidFill>
                  <a:schemeClr val="tx1">
                    <a:lumMod val="75000"/>
                  </a:schemeClr>
                </a:solidFill>
              </a:rPr>
              <a:t>avril</a:t>
            </a:r>
            <a:r>
              <a:rPr lang="en-US" sz="800" baseline="0" dirty="0">
                <a:solidFill>
                  <a:schemeClr val="tx1">
                    <a:lumMod val="75000"/>
                  </a:schemeClr>
                </a:solidFill>
              </a:rPr>
              <a:t> 2020.</a:t>
            </a:r>
            <a:endParaRPr lang="fr-CA" dirty="0"/>
          </a:p>
          <a:p>
            <a:pPr marL="177845" indent="-177845" defTabSz="948507">
              <a:buFont typeface="Arial" panose="020B0604020202020204" pitchFamily="34" charset="0"/>
              <a:buChar char="•"/>
              <a:defRPr/>
            </a:pPr>
            <a:r>
              <a:rPr lang="fr-CA" dirty="0"/>
              <a:t>.</a:t>
            </a:r>
          </a:p>
        </p:txBody>
      </p:sp>
      <p:sp>
        <p:nvSpPr>
          <p:cNvPr id="4" name="Slide Number Placeholder 3"/>
          <p:cNvSpPr>
            <a:spLocks noGrp="1"/>
          </p:cNvSpPr>
          <p:nvPr>
            <p:ph type="sldNum" sz="quarter" idx="10"/>
          </p:nvPr>
        </p:nvSpPr>
        <p:spPr/>
        <p:txBody>
          <a:bodyPr/>
          <a:lstStyle/>
          <a:p>
            <a:fld id="{F0F85B18-0DF3-4423-B67D-279232448D80}" type="slidenum">
              <a:rPr lang="en-US" smtClean="0">
                <a:solidFill>
                  <a:prstClr val="black"/>
                </a:solidFill>
              </a:rPr>
              <a:pPr/>
              <a:t>6</a:t>
            </a:fld>
            <a:endParaRPr lang="fr-CA" dirty="0">
              <a:solidFill>
                <a:prstClr val="black"/>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58283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94" indent="-174494">
              <a:buFont typeface="Arial" panose="020B0604020202020204" pitchFamily="34" charset="0"/>
              <a:buChar char="•"/>
            </a:pPr>
            <a:r>
              <a:rPr lang="fr-CA" dirty="0"/>
              <a:t>Une comparaison des données cliniques de patients présentant 6 mutations différentes associées à une activité résiduelle montre la variabilité de mesures telles que :</a:t>
            </a:r>
          </a:p>
          <a:p>
            <a:pPr lvl="1" indent="-174494">
              <a:buFont typeface="Arial" panose="020B0604020202020204" pitchFamily="34" charset="0"/>
              <a:buChar char="–"/>
            </a:pPr>
            <a:r>
              <a:rPr lang="fr-CA" dirty="0"/>
              <a:t>L’âge au moment du diagnostic, allant de 6</a:t>
            </a:r>
            <a:r>
              <a:rPr lang="fr-CA" baseline="30000" dirty="0"/>
              <a:t>1</a:t>
            </a:r>
            <a:r>
              <a:rPr lang="fr-CA" dirty="0"/>
              <a:t> à 40</a:t>
            </a:r>
            <a:r>
              <a:rPr lang="fr-CA" baseline="30000" dirty="0"/>
              <a:t>2</a:t>
            </a:r>
            <a:r>
              <a:rPr lang="fr-CA" dirty="0"/>
              <a:t> (âge moyen);</a:t>
            </a:r>
            <a:r>
              <a:rPr lang="fr-CA" baseline="30000" dirty="0"/>
              <a:t> </a:t>
            </a:r>
          </a:p>
          <a:p>
            <a:pPr lvl="1" indent="-174494">
              <a:buFont typeface="Arial" panose="020B0604020202020204" pitchFamily="34" charset="0"/>
              <a:buChar char="–"/>
            </a:pPr>
            <a:r>
              <a:rPr lang="fr-CA" dirty="0"/>
              <a:t>Les taux de chlorure dans la sueur, allant de 57</a:t>
            </a:r>
            <a:r>
              <a:rPr lang="fr-CA" baseline="30000" dirty="0"/>
              <a:t>3</a:t>
            </a:r>
            <a:r>
              <a:rPr lang="fr-CA" dirty="0"/>
              <a:t> à 103</a:t>
            </a:r>
            <a:r>
              <a:rPr lang="fr-CA" baseline="30000" dirty="0"/>
              <a:t>4</a:t>
            </a:r>
            <a:r>
              <a:rPr lang="fr-CA" dirty="0"/>
              <a:t> (taux moyen); </a:t>
            </a:r>
          </a:p>
          <a:p>
            <a:pPr lvl="1" indent="-174494">
              <a:buFont typeface="Arial" panose="020B0604020202020204" pitchFamily="34" charset="0"/>
              <a:buChar char="–"/>
            </a:pPr>
            <a:r>
              <a:rPr lang="fr-CA" dirty="0"/>
              <a:t>Le VEMS prédit, allant de 59</a:t>
            </a:r>
            <a:r>
              <a:rPr lang="fr-CA" baseline="30000" dirty="0"/>
              <a:t>5</a:t>
            </a:r>
            <a:r>
              <a:rPr lang="fr-CA" dirty="0"/>
              <a:t> à 85</a:t>
            </a:r>
            <a:r>
              <a:rPr lang="fr-CA" baseline="30000" dirty="0"/>
              <a:t>1</a:t>
            </a:r>
            <a:r>
              <a:rPr lang="fr-CA" dirty="0"/>
              <a:t> (taux moyen);</a:t>
            </a:r>
            <a:r>
              <a:rPr lang="fr-CA" baseline="30000" dirty="0"/>
              <a:t> </a:t>
            </a:r>
          </a:p>
          <a:p>
            <a:pPr lvl="1" indent="-174494">
              <a:buFont typeface="Arial" panose="020B0604020202020204" pitchFamily="34" charset="0"/>
              <a:buChar char="–"/>
            </a:pPr>
            <a:r>
              <a:rPr lang="fr-CA" dirty="0"/>
              <a:t>Les pourcentages d’insuffisance pancréatique, allant de 13</a:t>
            </a:r>
            <a:r>
              <a:rPr lang="fr-CA" baseline="30000" dirty="0"/>
              <a:t>6</a:t>
            </a:r>
            <a:r>
              <a:rPr lang="fr-CA" dirty="0"/>
              <a:t> à 50</a:t>
            </a:r>
            <a:r>
              <a:rPr lang="fr-CA" baseline="30000" dirty="0"/>
              <a:t>1</a:t>
            </a:r>
            <a:r>
              <a:rPr lang="fr-CA" dirty="0"/>
              <a:t>.</a:t>
            </a:r>
            <a:endParaRPr lang="fr-CA" baseline="0" dirty="0"/>
          </a:p>
          <a:p>
            <a:pPr lvl="0"/>
            <a:r>
              <a:rPr lang="fr-CA" b="1" dirty="0"/>
              <a:t>Références</a:t>
            </a:r>
          </a:p>
          <a:p>
            <a:pPr marL="232659" indent="-232659">
              <a:buFont typeface="+mj-lt"/>
              <a:buAutoNum type="arabicPeriod"/>
            </a:pPr>
            <a:r>
              <a:rPr lang="fr-CA" dirty="0"/>
              <a:t>DE BRAEKELEER, M. et coll. </a:t>
            </a:r>
            <a:r>
              <a:rPr lang="fr-CA" i="1" dirty="0"/>
              <a:t>Hum Genet</a:t>
            </a:r>
            <a:r>
              <a:rPr lang="fr-CA" dirty="0"/>
              <a:t>. 1997;101(2):208-211.</a:t>
            </a:r>
          </a:p>
          <a:p>
            <a:pPr marL="232659" indent="-232659">
              <a:buFont typeface="+mj-lt"/>
              <a:buAutoNum type="arabicPeriod"/>
            </a:pPr>
            <a:r>
              <a:rPr lang="fr-CA" dirty="0"/>
              <a:t>CASTALDO, G. et coll. </a:t>
            </a:r>
            <a:r>
              <a:rPr lang="fr-CA" i="1" dirty="0"/>
              <a:t>J Cystic Fibros</a:t>
            </a:r>
            <a:r>
              <a:rPr lang="fr-CA" dirty="0"/>
              <a:t>. 2006;5(3):193-195.</a:t>
            </a:r>
          </a:p>
          <a:p>
            <a:pPr marL="232659" indent="-232659">
              <a:buFont typeface="+mj-lt"/>
              <a:buAutoNum type="arabicPeriod"/>
            </a:pPr>
            <a:r>
              <a:rPr lang="fr-CA" dirty="0"/>
              <a:t>GILFILLAN, A. et coll. </a:t>
            </a:r>
            <a:r>
              <a:rPr lang="fr-CA" i="1" dirty="0"/>
              <a:t>J Med Genet</a:t>
            </a:r>
            <a:r>
              <a:rPr lang="fr-CA" dirty="0"/>
              <a:t>. 1998;35(2):122-125.</a:t>
            </a:r>
          </a:p>
          <a:p>
            <a:pPr marL="232659" indent="-232659">
              <a:buFont typeface="+mj-lt"/>
              <a:buAutoNum type="arabicPeriod"/>
            </a:pPr>
            <a:r>
              <a:rPr lang="fr-CA" dirty="0"/>
              <a:t>MASVIDAL, L. et coll. </a:t>
            </a:r>
            <a:r>
              <a:rPr lang="fr-CA" i="1" dirty="0"/>
              <a:t>Eur J Hum Genet</a:t>
            </a:r>
            <a:r>
              <a:rPr lang="fr-CA" dirty="0"/>
              <a:t>. 2014;22(6):784-791.</a:t>
            </a:r>
          </a:p>
          <a:p>
            <a:pPr marL="232659" indent="-232659">
              <a:buFont typeface="+mj-lt"/>
              <a:buAutoNum type="arabicPeriod"/>
            </a:pPr>
            <a:r>
              <a:rPr lang="fr-CA" dirty="0"/>
              <a:t>ANTINOLO, G. et coll. </a:t>
            </a:r>
            <a:r>
              <a:rPr lang="fr-CA" i="1" dirty="0"/>
              <a:t>J Med Genet</a:t>
            </a:r>
            <a:r>
              <a:rPr lang="fr-CA" dirty="0"/>
              <a:t>. 1997;34(2):89-91.</a:t>
            </a:r>
          </a:p>
          <a:p>
            <a:pPr marL="232659" indent="-232659">
              <a:buFont typeface="+mj-lt"/>
              <a:buAutoNum type="arabicPeriod"/>
            </a:pPr>
            <a:r>
              <a:rPr lang="fr-CA" dirty="0"/>
              <a:t>The </a:t>
            </a:r>
            <a:r>
              <a:rPr lang="fr-CA" dirty="0" err="1"/>
              <a:t>Cystic</a:t>
            </a:r>
            <a:r>
              <a:rPr lang="fr-CA" dirty="0"/>
              <a:t> </a:t>
            </a:r>
            <a:r>
              <a:rPr lang="fr-CA" dirty="0" err="1"/>
              <a:t>Fibrosis</a:t>
            </a:r>
            <a:r>
              <a:rPr lang="fr-CA" dirty="0"/>
              <a:t> </a:t>
            </a:r>
            <a:r>
              <a:rPr lang="fr-CA" dirty="0" err="1"/>
              <a:t>Genotype</a:t>
            </a:r>
            <a:r>
              <a:rPr lang="fr-CA" dirty="0"/>
              <a:t> –</a:t>
            </a:r>
            <a:r>
              <a:rPr lang="fr-CA" dirty="0" err="1"/>
              <a:t>Phenotype</a:t>
            </a:r>
            <a:r>
              <a:rPr lang="fr-CA" dirty="0"/>
              <a:t> Consortium. </a:t>
            </a:r>
            <a:r>
              <a:rPr lang="fr-CA" i="1" dirty="0"/>
              <a:t>N Engl J Med, </a:t>
            </a:r>
            <a:r>
              <a:rPr lang="fr-CA" dirty="0"/>
              <a:t>1993;329(18):1308-1313.</a:t>
            </a:r>
            <a:endParaRPr lang="fr-CA" baseline="0" dirty="0"/>
          </a:p>
        </p:txBody>
      </p:sp>
      <p:sp>
        <p:nvSpPr>
          <p:cNvPr id="4" name="Slide Number Placeholder 3"/>
          <p:cNvSpPr>
            <a:spLocks noGrp="1"/>
          </p:cNvSpPr>
          <p:nvPr>
            <p:ph type="sldNum" sz="quarter" idx="10"/>
          </p:nvPr>
        </p:nvSpPr>
        <p:spPr/>
        <p:txBody>
          <a:bodyPr/>
          <a:lstStyle/>
          <a:p>
            <a:pPr>
              <a:defRPr/>
            </a:pPr>
            <a:fld id="{912DD61A-159A-491B-823F-D267D5A0C3C5}" type="slidenum">
              <a:rPr lang="en-US" smtClean="0"/>
              <a:pPr>
                <a:defRPr/>
              </a:pPr>
              <a:t>7</a:t>
            </a:fld>
            <a:endParaRPr lang="fr-CA"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674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48266" eaLnBrk="0" hangingPunct="0">
              <a:defRPr sz="1700" b="1">
                <a:solidFill>
                  <a:schemeClr val="tx1"/>
                </a:solidFill>
                <a:latin typeface="Arial" charset="0"/>
                <a:ea typeface="MS PGothic" pitchFamily="34" charset="-128"/>
              </a:defRPr>
            </a:lvl1pPr>
            <a:lvl2pPr marL="756029" indent="-290780" defTabSz="948266" eaLnBrk="0" hangingPunct="0">
              <a:defRPr sz="1700" b="1">
                <a:solidFill>
                  <a:schemeClr val="tx1"/>
                </a:solidFill>
                <a:latin typeface="Arial" charset="0"/>
                <a:ea typeface="MS PGothic" pitchFamily="34" charset="-128"/>
              </a:defRPr>
            </a:lvl2pPr>
            <a:lvl3pPr marL="1163122" indent="-232625" defTabSz="948266" eaLnBrk="0" hangingPunct="0">
              <a:defRPr sz="1700" b="1">
                <a:solidFill>
                  <a:schemeClr val="tx1"/>
                </a:solidFill>
                <a:latin typeface="Arial" charset="0"/>
                <a:ea typeface="MS PGothic" pitchFamily="34" charset="-128"/>
              </a:defRPr>
            </a:lvl3pPr>
            <a:lvl4pPr marL="1628370" indent="-232625" defTabSz="948266" eaLnBrk="0" hangingPunct="0">
              <a:defRPr sz="1700" b="1">
                <a:solidFill>
                  <a:schemeClr val="tx1"/>
                </a:solidFill>
                <a:latin typeface="Arial" charset="0"/>
                <a:ea typeface="MS PGothic" pitchFamily="34" charset="-128"/>
              </a:defRPr>
            </a:lvl4pPr>
            <a:lvl5pPr marL="2093620" indent="-232625" defTabSz="948266" eaLnBrk="0" hangingPunct="0">
              <a:defRPr sz="1700" b="1">
                <a:solidFill>
                  <a:schemeClr val="tx1"/>
                </a:solidFill>
                <a:latin typeface="Arial" charset="0"/>
                <a:ea typeface="MS PGothic" pitchFamily="34" charset="-128"/>
              </a:defRPr>
            </a:lvl5pPr>
            <a:lvl6pPr marL="2558869" indent="-232625" defTabSz="948266" eaLnBrk="0" fontAlgn="base" hangingPunct="0">
              <a:spcBef>
                <a:spcPct val="0"/>
              </a:spcBef>
              <a:spcAft>
                <a:spcPct val="0"/>
              </a:spcAft>
              <a:defRPr sz="1700" b="1">
                <a:solidFill>
                  <a:schemeClr val="tx1"/>
                </a:solidFill>
                <a:latin typeface="Arial" charset="0"/>
                <a:ea typeface="MS PGothic" pitchFamily="34" charset="-128"/>
              </a:defRPr>
            </a:lvl6pPr>
            <a:lvl7pPr marL="3024116" indent="-232625" defTabSz="948266" eaLnBrk="0" fontAlgn="base" hangingPunct="0">
              <a:spcBef>
                <a:spcPct val="0"/>
              </a:spcBef>
              <a:spcAft>
                <a:spcPct val="0"/>
              </a:spcAft>
              <a:defRPr sz="1700" b="1">
                <a:solidFill>
                  <a:schemeClr val="tx1"/>
                </a:solidFill>
                <a:latin typeface="Arial" charset="0"/>
                <a:ea typeface="MS PGothic" pitchFamily="34" charset="-128"/>
              </a:defRPr>
            </a:lvl7pPr>
            <a:lvl8pPr marL="3489365" indent="-232625" defTabSz="948266" eaLnBrk="0" fontAlgn="base" hangingPunct="0">
              <a:spcBef>
                <a:spcPct val="0"/>
              </a:spcBef>
              <a:spcAft>
                <a:spcPct val="0"/>
              </a:spcAft>
              <a:defRPr sz="1700" b="1">
                <a:solidFill>
                  <a:schemeClr val="tx1"/>
                </a:solidFill>
                <a:latin typeface="Arial" charset="0"/>
                <a:ea typeface="MS PGothic" pitchFamily="34" charset="-128"/>
              </a:defRPr>
            </a:lvl8pPr>
            <a:lvl9pPr marL="3954613" indent="-232625" defTabSz="948266" eaLnBrk="0" fontAlgn="base" hangingPunct="0">
              <a:spcBef>
                <a:spcPct val="0"/>
              </a:spcBef>
              <a:spcAft>
                <a:spcPct val="0"/>
              </a:spcAft>
              <a:defRPr sz="1700" b="1">
                <a:solidFill>
                  <a:schemeClr val="tx1"/>
                </a:solidFill>
                <a:latin typeface="Arial" charset="0"/>
                <a:ea typeface="MS PGothic" pitchFamily="34" charset="-128"/>
              </a:defRPr>
            </a:lvl9pPr>
          </a:lstStyle>
          <a:p>
            <a:fld id="{6A3E74D0-FC09-455A-87EA-48C456271895}" type="slidenum">
              <a:rPr lang="en-US" sz="1200" b="0">
                <a:latin typeface="Arial" panose="020B0604020202020204" pitchFamily="34" charset="0"/>
                <a:cs typeface="Arial" panose="020B0604020202020204" pitchFamily="34" charset="0"/>
              </a:rPr>
              <a:pPr/>
              <a:t>8</a:t>
            </a:fld>
            <a:endParaRPr lang="fr-CA" sz="1200" b="0" dirty="0">
              <a:latin typeface="Arial" panose="020B0604020202020204" pitchFamily="34" charset="0"/>
              <a:cs typeface="Arial" panose="020B0604020202020204" pitchFamily="34" charset="0"/>
            </a:endParaRPr>
          </a:p>
        </p:txBody>
      </p:sp>
      <p:sp>
        <p:nvSpPr>
          <p:cNvPr id="26627" name="Rectangle 2"/>
          <p:cNvSpPr>
            <a:spLocks noGrp="1" noRot="1" noChangeAspect="1" noChangeArrowheads="1" noTextEdit="1"/>
          </p:cNvSpPr>
          <p:nvPr>
            <p:ph type="sldImg"/>
          </p:nvPr>
        </p:nvSpPr>
        <p:spPr>
          <a:xfrm>
            <a:off x="1304925" y="830263"/>
            <a:ext cx="4802188" cy="3600450"/>
          </a:xfrm>
          <a:ln/>
        </p:spPr>
      </p:sp>
      <p:sp>
        <p:nvSpPr>
          <p:cNvPr id="26628" name="Rectangle 3"/>
          <p:cNvSpPr>
            <a:spLocks noGrp="1" noChangeArrowheads="1"/>
          </p:cNvSpPr>
          <p:nvPr>
            <p:ph type="body" idx="1"/>
          </p:nvPr>
        </p:nvSpPr>
        <p:spPr>
          <a:xfrm>
            <a:off x="732185" y="4561227"/>
            <a:ext cx="5850835" cy="4289828"/>
          </a:xfrm>
          <a:noFill/>
        </p:spPr>
        <p:txBody>
          <a:bodyPr lIns="94023" tIns="49081" rIns="98162" bIns="49081"/>
          <a:lstStyle/>
          <a:p>
            <a:pPr marL="232625" indent="-232625">
              <a:buFont typeface="Arial" panose="020B0604020202020204" pitchFamily="34" charset="0"/>
              <a:buChar char="•"/>
            </a:pPr>
            <a:r>
              <a:rPr lang="fr-CA" dirty="0"/>
              <a:t>La recherche a révélé que l’augmentation du taux de chlorure dans la sueur des patients atteints de FK est liée au dysfonctionnement ou à l’absence des protéines CFTR</a:t>
            </a:r>
            <a:r>
              <a:rPr lang="fr-CA" baseline="30000" dirty="0"/>
              <a:t>1</a:t>
            </a:r>
            <a:r>
              <a:rPr lang="fr-CA" dirty="0"/>
              <a:t>. En règle générale, la concentration de chlorure dans la sueur des sujets en bonne santé est inférieure à 40 </a:t>
            </a:r>
            <a:r>
              <a:rPr lang="fr-CA" dirty="0" err="1"/>
              <a:t>mmol</a:t>
            </a:r>
            <a:r>
              <a:rPr lang="fr-CA" dirty="0"/>
              <a:t>/L. Chez les personnes atteintes de FK, elle est ≥ 60 </a:t>
            </a:r>
            <a:r>
              <a:rPr lang="fr-CA" dirty="0" err="1"/>
              <a:t>mmol</a:t>
            </a:r>
            <a:r>
              <a:rPr lang="fr-CA" dirty="0"/>
              <a:t>/L</a:t>
            </a:r>
            <a:r>
              <a:rPr lang="fr-CA" baseline="30000" dirty="0"/>
              <a:t>2</a:t>
            </a:r>
            <a:r>
              <a:rPr lang="fr-CA" dirty="0"/>
              <a:t>. </a:t>
            </a:r>
          </a:p>
          <a:p>
            <a:pPr marL="232625" indent="-232625">
              <a:buFont typeface="Arial" panose="020B0604020202020204" pitchFamily="34" charset="0"/>
              <a:buChar char="•"/>
            </a:pPr>
            <a:r>
              <a:rPr lang="fr-CA" dirty="0"/>
              <a:t>Chez les patients atteints de FK présentant un fonctionnement partiel des protéines CFTR et une suffisance pancréatique exocrine, les taux de chlorure dans la sueur tendent à être moins élevés que chez ceux qui présentent une insuffisance pancréatique</a:t>
            </a:r>
            <a:r>
              <a:rPr lang="fr-CA" baseline="30000" dirty="0"/>
              <a:t>1</a:t>
            </a:r>
            <a:r>
              <a:rPr lang="fr-CA" dirty="0"/>
              <a:t>.</a:t>
            </a:r>
            <a:r>
              <a:rPr lang="fr-CA" baseline="30000" dirty="0"/>
              <a:t> </a:t>
            </a:r>
          </a:p>
          <a:p>
            <a:pPr marL="232625" indent="-232625">
              <a:buFont typeface="Arial" panose="020B0604020202020204" pitchFamily="34" charset="0"/>
              <a:buChar char="•"/>
            </a:pPr>
            <a:r>
              <a:rPr lang="fr-CA" dirty="0"/>
              <a:t>Les personnes atteintes de FK et d’insuffisance pancréatique présentent le plus faible degré d’activité de la protéine CFTR et la concentration la plus élevée en chlorure dans la sueur</a:t>
            </a:r>
            <a:r>
              <a:rPr lang="fr-CA" baseline="30000" dirty="0"/>
              <a:t>1</a:t>
            </a:r>
            <a:r>
              <a:rPr lang="fr-CA" dirty="0"/>
              <a:t>. </a:t>
            </a:r>
          </a:p>
          <a:p>
            <a:pPr marL="232625" indent="-232625">
              <a:buFont typeface="Arial" panose="020B0604020202020204" pitchFamily="34" charset="0"/>
              <a:buChar char="•"/>
            </a:pPr>
            <a:r>
              <a:rPr lang="fr-CA" dirty="0"/>
              <a:t>Pour cette raison, le taux de chlorure dans la sueur est un biomarqueur de l’état de la fonction pancréatique dans la FK</a:t>
            </a:r>
            <a:r>
              <a:rPr lang="fr-CA" baseline="30000" dirty="0"/>
              <a:t>1</a:t>
            </a:r>
            <a:r>
              <a:rPr lang="fr-CA" dirty="0"/>
              <a:t>. </a:t>
            </a:r>
          </a:p>
          <a:p>
            <a:pPr marL="232625" indent="-232625">
              <a:buFont typeface="Arial" panose="020B0604020202020204" pitchFamily="34" charset="0"/>
              <a:buChar char="•"/>
            </a:pPr>
            <a:r>
              <a:rPr lang="fr-CA" i="1" dirty="0"/>
              <a:t>Remarque sur le graphique : Trois hypothèses importantes ont été émises : 1) les taux de chlorure dans la sueur permettent de </a:t>
            </a:r>
            <a:r>
              <a:rPr lang="fr-CA" b="1" i="1" dirty="0"/>
              <a:t>prédire</a:t>
            </a:r>
            <a:r>
              <a:rPr lang="fr-CA" i="1" dirty="0"/>
              <a:t> le degré d’activité de la protéine CFTR; 2) l’activité de la protéine CFTR serait de 100 % chez les personnes en bonne santé; 3) l’activité de la protéine CFTR serait de 50 % chez les porteurs de la maladie</a:t>
            </a:r>
            <a:r>
              <a:rPr lang="fr-CA" baseline="30000" dirty="0"/>
              <a:t>1</a:t>
            </a:r>
            <a:r>
              <a:rPr lang="fr-CA" i="1" dirty="0"/>
              <a:t>.</a:t>
            </a:r>
            <a:endParaRPr lang="fr-CA" i="1" baseline="30000" dirty="0"/>
          </a:p>
          <a:p>
            <a:pPr marL="232625" indent="-232625"/>
            <a:r>
              <a:rPr lang="fr-CA" b="1" dirty="0"/>
              <a:t>Références</a:t>
            </a:r>
            <a:endParaRPr lang="fr-CA" dirty="0"/>
          </a:p>
          <a:p>
            <a:pPr marL="232625" indent="-232625">
              <a:buFontTx/>
              <a:buAutoNum type="arabicPeriod"/>
            </a:pPr>
            <a:r>
              <a:rPr lang="fr-CA" dirty="0"/>
              <a:t>ROWE, S. M. et coll. </a:t>
            </a:r>
            <a:r>
              <a:rPr lang="fr-CA" i="1" dirty="0"/>
              <a:t>Proc Am Thorac Soc</a:t>
            </a:r>
            <a:r>
              <a:rPr lang="fr-CA" dirty="0"/>
              <a:t>. 2007;4(4):387-398.</a:t>
            </a:r>
          </a:p>
          <a:p>
            <a:pPr marL="232625" indent="-232625">
              <a:buFontTx/>
              <a:buAutoNum type="arabicPeriod"/>
            </a:pPr>
            <a:r>
              <a:rPr lang="fr-CA" dirty="0"/>
              <a:t>FARRELL, P. M. et coll. </a:t>
            </a:r>
            <a:r>
              <a:rPr lang="fr-CA" i="1" dirty="0"/>
              <a:t>J Pediatr</a:t>
            </a:r>
            <a:r>
              <a:rPr lang="fr-CA" dirty="0"/>
              <a:t>. 2008;153(2):S4-S14.</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4659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94" indent="-174494">
              <a:buFont typeface="Arial" panose="020B0604020202020204" pitchFamily="34" charset="0"/>
              <a:buChar char="•"/>
            </a:pPr>
            <a:r>
              <a:rPr lang="fr-CA" dirty="0">
                <a:solidFill>
                  <a:srgbClr val="221E1F"/>
                </a:solidFill>
                <a:latin typeface="Avenir LT Std 55 Roman"/>
              </a:rPr>
              <a:t>Cette étude a comparé le VEMS prédit chez des patients atteints de FK présentant une mutation </a:t>
            </a:r>
            <a:r>
              <a:rPr lang="fr-CA" i="1" dirty="0">
                <a:solidFill>
                  <a:srgbClr val="221E1F"/>
                </a:solidFill>
                <a:latin typeface="Avenir LT Std 55 Roman"/>
              </a:rPr>
              <a:t>R117H </a:t>
            </a:r>
            <a:r>
              <a:rPr lang="fr-CA" dirty="0">
                <a:solidFill>
                  <a:srgbClr val="221E1F"/>
                </a:solidFill>
                <a:latin typeface="Avenir LT Std 55 Roman"/>
              </a:rPr>
              <a:t>du gène </a:t>
            </a:r>
            <a:r>
              <a:rPr lang="fr-CA" i="1" dirty="0">
                <a:solidFill>
                  <a:srgbClr val="221E1F"/>
                </a:solidFill>
                <a:latin typeface="Avenir LT Std 55 Roman"/>
              </a:rPr>
              <a:t>CFTR</a:t>
            </a:r>
            <a:r>
              <a:rPr lang="fr-CA" dirty="0">
                <a:solidFill>
                  <a:srgbClr val="221E1F"/>
                </a:solidFill>
                <a:latin typeface="Avenir LT Std 55 Roman"/>
              </a:rPr>
              <a:t> à celui de patients présentant une mutation </a:t>
            </a:r>
            <a:r>
              <a:rPr lang="fr-CA" i="1" dirty="0">
                <a:solidFill>
                  <a:srgbClr val="221E1F"/>
                </a:solidFill>
                <a:latin typeface="Avenir LT Std 55 Roman"/>
              </a:rPr>
              <a:t>F508del</a:t>
            </a:r>
            <a:r>
              <a:rPr lang="fr-CA" dirty="0">
                <a:solidFill>
                  <a:srgbClr val="221E1F"/>
                </a:solidFill>
                <a:latin typeface="Avenir LT Std 55 Roman"/>
              </a:rPr>
              <a:t> du gène </a:t>
            </a:r>
            <a:r>
              <a:rPr lang="fr-CA" i="1" dirty="0">
                <a:solidFill>
                  <a:srgbClr val="221E1F"/>
                </a:solidFill>
                <a:latin typeface="Avenir LT Std 55 Roman"/>
              </a:rPr>
              <a:t>CFTR. </a:t>
            </a:r>
            <a:endParaRPr lang="fr-CA" dirty="0"/>
          </a:p>
          <a:p>
            <a:pPr marL="174494" indent="-174494">
              <a:buFont typeface="Arial" panose="020B0604020202020204" pitchFamily="34" charset="0"/>
              <a:buChar char="•"/>
            </a:pPr>
            <a:r>
              <a:rPr lang="fr-CA" dirty="0"/>
              <a:t>Une cohorte rétrospective de patients atteints de FK isolée du registre américain des patients de la CFF de 2006 à 2010 a été utilisée pour comparer des patients présentant ≥ 1 mutation </a:t>
            </a:r>
            <a:r>
              <a:rPr lang="fr-CA" i="1" dirty="0"/>
              <a:t>R117H</a:t>
            </a:r>
            <a:r>
              <a:rPr lang="fr-CA" dirty="0"/>
              <a:t> avec des patients homozygotes pour la mutation </a:t>
            </a:r>
            <a:r>
              <a:rPr lang="fr-CA" i="1" dirty="0"/>
              <a:t>F508del</a:t>
            </a:r>
            <a:r>
              <a:rPr lang="fr-CA" dirty="0"/>
              <a:t>. </a:t>
            </a:r>
          </a:p>
          <a:p>
            <a:pPr marL="174494" indent="-174494">
              <a:buFont typeface="Arial" panose="020B0604020202020204" pitchFamily="34" charset="0"/>
              <a:buChar char="•"/>
            </a:pPr>
            <a:r>
              <a:rPr lang="fr-CA" dirty="0"/>
              <a:t>Au total, 156 patients avec la mutation </a:t>
            </a:r>
            <a:r>
              <a:rPr lang="fr-CA" i="1" dirty="0"/>
              <a:t>R117H </a:t>
            </a:r>
            <a:r>
              <a:rPr lang="fr-CA" dirty="0"/>
              <a:t>et 6 251 patients homozygotes pour la mutation </a:t>
            </a:r>
            <a:r>
              <a:rPr lang="fr-CA" i="1" dirty="0"/>
              <a:t>F508del </a:t>
            </a:r>
            <a:r>
              <a:rPr lang="fr-CA" dirty="0"/>
              <a:t>(d’une cohorte originale de 14 450 patients) ont satisfait aux critères et ont été inclus dans l’analyse. </a:t>
            </a:r>
          </a:p>
          <a:p>
            <a:pPr marL="174494" indent="-174494">
              <a:buFont typeface="Arial" panose="020B0604020202020204" pitchFamily="34" charset="0"/>
              <a:buChar char="•"/>
            </a:pPr>
            <a:r>
              <a:rPr lang="fr-CA" dirty="0"/>
              <a:t>Le taux de variation du VEMS prédit (pente) a été estimé pour les cohortes de patients présentant les mutations </a:t>
            </a:r>
            <a:r>
              <a:rPr lang="fr-CA" i="1" dirty="0"/>
              <a:t>R117H </a:t>
            </a:r>
            <a:r>
              <a:rPr lang="fr-CA" dirty="0"/>
              <a:t>et </a:t>
            </a:r>
            <a:r>
              <a:rPr lang="fr-CA" i="1" dirty="0"/>
              <a:t>F508del</a:t>
            </a:r>
            <a:r>
              <a:rPr lang="fr-CA" dirty="0"/>
              <a:t>, ajusté selon le groupe d’âge (6-12, 13-17, 18-24 et ≥ 25 ans).</a:t>
            </a:r>
            <a:endParaRPr lang="fr-CA" dirty="0">
              <a:solidFill>
                <a:srgbClr val="221E1F"/>
              </a:solidFill>
              <a:latin typeface="Avenir LT Std 55 Roman"/>
            </a:endParaRPr>
          </a:p>
          <a:p>
            <a:pPr marL="174494" indent="-174494" defTabSz="930633">
              <a:buFont typeface="Arial" panose="020B0604020202020204" pitchFamily="34" charset="0"/>
              <a:buChar char="•"/>
              <a:defRPr/>
            </a:pPr>
            <a:r>
              <a:rPr lang="fr-CA" dirty="0">
                <a:solidFill>
                  <a:srgbClr val="221E1F"/>
                </a:solidFill>
                <a:latin typeface="Avenir LT Std 55 Roman"/>
              </a:rPr>
              <a:t>Les patients plus jeunes (de 6 à 12 ans) ayant une mutation </a:t>
            </a:r>
            <a:r>
              <a:rPr lang="fr-CA" i="1" dirty="0">
                <a:solidFill>
                  <a:srgbClr val="221E1F"/>
                </a:solidFill>
                <a:latin typeface="Avenir LT Std 55 Roman"/>
              </a:rPr>
              <a:t>R117H </a:t>
            </a:r>
            <a:r>
              <a:rPr lang="fr-CA" dirty="0">
                <a:solidFill>
                  <a:srgbClr val="221E1F"/>
                </a:solidFill>
                <a:latin typeface="Avenir LT Std 55 Roman"/>
              </a:rPr>
              <a:t>ont présenté une amélioration globale de la pente du VEMS prédit; les patients présentant des mutations R</a:t>
            </a:r>
            <a:r>
              <a:rPr lang="fr-CA" i="1" dirty="0">
                <a:solidFill>
                  <a:srgbClr val="221E1F"/>
                </a:solidFill>
                <a:latin typeface="Avenir LT Std 55 Roman"/>
              </a:rPr>
              <a:t>117H</a:t>
            </a:r>
            <a:r>
              <a:rPr lang="fr-CA" dirty="0">
                <a:solidFill>
                  <a:srgbClr val="221E1F"/>
                </a:solidFill>
                <a:latin typeface="Avenir LT Std 55 Roman"/>
              </a:rPr>
              <a:t> et </a:t>
            </a:r>
            <a:r>
              <a:rPr lang="fr-CA" i="1" dirty="0">
                <a:solidFill>
                  <a:srgbClr val="221E1F"/>
                </a:solidFill>
                <a:latin typeface="Avenir LT Std 55 Roman"/>
              </a:rPr>
              <a:t>F508del </a:t>
            </a:r>
            <a:r>
              <a:rPr lang="fr-CA" dirty="0">
                <a:solidFill>
                  <a:srgbClr val="221E1F"/>
                </a:solidFill>
                <a:latin typeface="Avenir LT Std 55 Roman"/>
              </a:rPr>
              <a:t>dans les deux groupes d’âge des personnes les plus âgées (18-24 et ≥ 25 ans) ont présenté des pentes similaires (taux de déclin). </a:t>
            </a:r>
          </a:p>
          <a:p>
            <a:endParaRPr lang="fr-CA" b="1" dirty="0"/>
          </a:p>
          <a:p>
            <a:r>
              <a:rPr lang="fr-CA" b="1" dirty="0"/>
              <a:t>Référence</a:t>
            </a:r>
          </a:p>
          <a:p>
            <a:pPr defTabSz="930633">
              <a:defRPr/>
            </a:pPr>
            <a:r>
              <a:rPr lang="fr-CA" dirty="0"/>
              <a:t>WAGENER, J.S. et coll. NACFC. 2015. Affiche 415.</a:t>
            </a:r>
          </a:p>
          <a:p>
            <a:endParaRPr lang="fr-CA" dirty="0"/>
          </a:p>
        </p:txBody>
      </p:sp>
      <p:sp>
        <p:nvSpPr>
          <p:cNvPr id="4" name="Slide Number Placeholder 3"/>
          <p:cNvSpPr>
            <a:spLocks noGrp="1"/>
          </p:cNvSpPr>
          <p:nvPr>
            <p:ph type="sldNum" sz="quarter" idx="10"/>
          </p:nvPr>
        </p:nvSpPr>
        <p:spPr/>
        <p:txBody>
          <a:bodyPr/>
          <a:lstStyle/>
          <a:p>
            <a:pPr>
              <a:defRPr/>
            </a:pPr>
            <a:fld id="{912DD61A-159A-491B-823F-D267D5A0C3C5}" type="slidenum">
              <a:rPr lang="en-US" smtClean="0"/>
              <a:pPr>
                <a:defRPr/>
              </a:pPr>
              <a:t>9</a:t>
            </a:fld>
            <a:endParaRPr lang="fr-CA"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88433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0" y="6632575"/>
            <a:ext cx="9144000" cy="225425"/>
            <a:chOff x="36" y="4118"/>
            <a:chExt cx="5760" cy="142"/>
          </a:xfrm>
        </p:grpSpPr>
        <p:sp>
          <p:nvSpPr>
            <p:cNvPr id="3" name="Rectangle 5"/>
            <p:cNvSpPr>
              <a:spLocks noChangeArrowheads="1"/>
            </p:cNvSpPr>
            <p:nvPr userDrawn="1"/>
          </p:nvSpPr>
          <p:spPr bwMode="auto">
            <a:xfrm>
              <a:off x="36" y="4159"/>
              <a:ext cx="5760" cy="101"/>
            </a:xfrm>
            <a:prstGeom prst="rect">
              <a:avLst/>
            </a:prstGeom>
            <a:solidFill>
              <a:srgbClr val="3E2C7B"/>
            </a:solidFill>
            <a:ln w="12700">
              <a:noFill/>
              <a:miter lim="800000"/>
              <a:headEnd/>
              <a:tailEnd/>
            </a:ln>
            <a:effectLst/>
          </p:spPr>
          <p:txBody>
            <a:bodyPr wrap="none" anchor="ctr"/>
            <a:lstStyle/>
            <a:p>
              <a:pPr eaLnBrk="0" fontAlgn="base" hangingPunct="0">
                <a:spcBef>
                  <a:spcPct val="0"/>
                </a:spcBef>
                <a:spcAft>
                  <a:spcPct val="0"/>
                </a:spcAft>
              </a:pPr>
              <a:endParaRPr lang="en-US" sz="2400">
                <a:solidFill>
                  <a:srgbClr val="666666"/>
                </a:solidFill>
              </a:endParaRPr>
            </a:p>
          </p:txBody>
        </p:sp>
        <p:sp>
          <p:nvSpPr>
            <p:cNvPr id="4" name="Rectangle 6"/>
            <p:cNvSpPr>
              <a:spLocks noChangeArrowheads="1"/>
            </p:cNvSpPr>
            <p:nvPr userDrawn="1"/>
          </p:nvSpPr>
          <p:spPr bwMode="auto">
            <a:xfrm>
              <a:off x="36" y="4118"/>
              <a:ext cx="5760" cy="41"/>
            </a:xfrm>
            <a:prstGeom prst="rect">
              <a:avLst/>
            </a:prstGeom>
            <a:solidFill>
              <a:srgbClr val="B8B6C1"/>
            </a:solidFill>
            <a:ln w="12700">
              <a:noFill/>
              <a:miter lim="800000"/>
              <a:headEnd/>
              <a:tailEnd/>
            </a:ln>
            <a:effectLst/>
          </p:spPr>
          <p:txBody>
            <a:bodyPr wrap="none" anchor="ctr"/>
            <a:lstStyle/>
            <a:p>
              <a:pPr eaLnBrk="0" fontAlgn="base" hangingPunct="0">
                <a:spcBef>
                  <a:spcPct val="0"/>
                </a:spcBef>
                <a:spcAft>
                  <a:spcPct val="0"/>
                </a:spcAft>
              </a:pPr>
              <a:endParaRPr lang="en-US" sz="2400">
                <a:solidFill>
                  <a:srgbClr val="666666"/>
                </a:solidFill>
              </a:endParaRPr>
            </a:p>
          </p:txBody>
        </p:sp>
      </p:grpSp>
      <p:pic>
        <p:nvPicPr>
          <p:cNvPr id="5" name="Picture 22" descr="Prunerlowres"/>
          <p:cNvPicPr>
            <a:picLocks noChangeAspect="1" noChangeArrowheads="1"/>
          </p:cNvPicPr>
          <p:nvPr/>
        </p:nvPicPr>
        <p:blipFill>
          <a:blip r:embed="rId2">
            <a:extLst>
              <a:ext uri="{28A0092B-C50C-407E-A947-70E740481C1C}">
                <a14:useLocalDpi xmlns:a14="http://schemas.microsoft.com/office/drawing/2010/main" val="0"/>
              </a:ext>
            </a:extLst>
          </a:blip>
          <a:srcRect t="8749" b="2605"/>
          <a:stretch>
            <a:fillRect/>
          </a:stretch>
        </p:blipFill>
        <p:spPr bwMode="auto">
          <a:xfrm>
            <a:off x="0" y="922338"/>
            <a:ext cx="91440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Vertex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3063" y="250825"/>
            <a:ext cx="8937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SOP"/>
          <p:cNvPicPr>
            <a:picLocks noChangeAspect="1" noChangeArrowheads="1"/>
          </p:cNvPicPr>
          <p:nvPr/>
        </p:nvPicPr>
        <p:blipFill>
          <a:blip r:embed="rId4">
            <a:extLst>
              <a:ext uri="{28A0092B-C50C-407E-A947-70E740481C1C}">
                <a14:useLocalDpi xmlns:a14="http://schemas.microsoft.com/office/drawing/2010/main" val="0"/>
              </a:ext>
            </a:extLst>
          </a:blip>
          <a:srcRect r="1096"/>
          <a:stretch>
            <a:fillRect/>
          </a:stretch>
        </p:blipFill>
        <p:spPr bwMode="auto">
          <a:xfrm>
            <a:off x="3016250" y="441325"/>
            <a:ext cx="47132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a:extLst>
              <a:ext uri="{FF2B5EF4-FFF2-40B4-BE49-F238E27FC236}">
                <a16:creationId xmlns:a16="http://schemas.microsoft.com/office/drawing/2014/main" id="{338A5DF8-BBAA-4FBF-A9E8-62A61D6A0C25}"/>
              </a:ext>
            </a:extLst>
          </p:cNvPr>
          <p:cNvSpPr txBox="1">
            <a:spLocks/>
          </p:cNvSpPr>
          <p:nvPr userDrawn="1"/>
        </p:nvSpPr>
        <p:spPr bwMode="auto">
          <a:xfrm>
            <a:off x="427704" y="6706938"/>
            <a:ext cx="8716296" cy="15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800" kern="1200">
                <a:solidFill>
                  <a:schemeClr val="bg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rgbClr val="FFFFFF"/>
                </a:solidFill>
              </a:rPr>
              <a:t>© 2020 Vertex Pharmaceuticals (Canada) Incorporated | </a:t>
            </a:r>
            <a:r>
              <a:rPr lang="en-US" sz="800" b="0" i="0" u="none" strike="noStrike" kern="1200" dirty="0">
                <a:solidFill>
                  <a:schemeClr val="bg1"/>
                </a:solidFill>
                <a:effectLst/>
                <a:latin typeface="+mn-lt"/>
                <a:ea typeface="+mn-ea"/>
                <a:cs typeface="Arial" charset="0"/>
              </a:rPr>
              <a:t>VXMA-CA-20-2000068</a:t>
            </a:r>
            <a:r>
              <a:rPr lang="fr-CA" sz="800" b="0" i="0" kern="1200" dirty="0">
                <a:solidFill>
                  <a:schemeClr val="bg1"/>
                </a:solidFill>
                <a:effectLst/>
                <a:latin typeface="+mn-lt"/>
                <a:ea typeface="+mn-ea"/>
                <a:cs typeface="Arial" charset="0"/>
              </a:rPr>
              <a:t> </a:t>
            </a:r>
            <a:r>
              <a:rPr lang="fr-CA" dirty="0"/>
              <a:t>| 0</a:t>
            </a:r>
            <a:r>
              <a:rPr lang="fr-CA" dirty="0">
                <a:solidFill>
                  <a:srgbClr val="FFFFFF"/>
                </a:solidFill>
              </a:rPr>
              <a:t>5/2020                                 DOCUMENT CONÇU EXCLUSIVEMENT POUR LA FORMATION                                        </a:t>
            </a:r>
          </a:p>
        </p:txBody>
      </p:sp>
      <p:sp>
        <p:nvSpPr>
          <p:cNvPr id="11" name="Rectangle 30">
            <a:extLst>
              <a:ext uri="{FF2B5EF4-FFF2-40B4-BE49-F238E27FC236}">
                <a16:creationId xmlns:a16="http://schemas.microsoft.com/office/drawing/2014/main" id="{FB4B02F0-0EDC-4421-B429-1472100B4885}"/>
              </a:ext>
            </a:extLst>
          </p:cNvPr>
          <p:cNvSpPr>
            <a:spLocks noGrp="1" noChangeArrowheads="1"/>
          </p:cNvSpPr>
          <p:nvPr>
            <p:ph type="sldNum" sz="quarter" idx="4"/>
          </p:nvPr>
        </p:nvSpPr>
        <p:spPr bwMode="auto">
          <a:xfrm>
            <a:off x="88900" y="6694738"/>
            <a:ext cx="327025" cy="168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solidFill>
                  <a:srgbClr val="FFFFFF"/>
                </a:solidFill>
              </a:defRPr>
            </a:lvl1pPr>
          </a:lstStyle>
          <a:p>
            <a:fld id="{CAFB84C8-8A8D-4A6F-B9DD-EF9AAFCE30BB}" type="slidenum">
              <a:rPr lang="fr-CA" smtClean="0"/>
              <a:pPr/>
              <a:t>‹#›</a:t>
            </a:fld>
            <a:endParaRPr lang="fr-CA" dirty="0"/>
          </a:p>
        </p:txBody>
      </p:sp>
      <p:pic>
        <p:nvPicPr>
          <p:cNvPr id="12" name="Picture 6" descr="Vertex Logo PP">
            <a:extLst>
              <a:ext uri="{FF2B5EF4-FFF2-40B4-BE49-F238E27FC236}">
                <a16:creationId xmlns:a16="http://schemas.microsoft.com/office/drawing/2014/main" id="{C982B52B-BE8F-4FEC-B905-D7D2ECD7F9E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8382" y="6164344"/>
            <a:ext cx="831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93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p:cNvSpPr>
            <a:spLocks noGrp="1"/>
          </p:cNvSpPr>
          <p:nvPr>
            <p:ph type="sldNum" sz="quarter" idx="4"/>
          </p:nvPr>
        </p:nvSpPr>
        <p:spPr>
          <a:xfrm>
            <a:off x="62516" y="6709054"/>
            <a:ext cx="263534" cy="141577"/>
          </a:xfrm>
          <a:prstGeom prst="rect">
            <a:avLst/>
          </a:prstGeom>
        </p:spPr>
        <p:txBody>
          <a:bodyPr vert="horz" wrap="none" lIns="137160" tIns="0" rIns="0" bIns="18288" rtlCol="0" anchor="ctr">
            <a:spAutoFit/>
          </a:bodyPr>
          <a:lstStyle>
            <a:lvl1pPr algn="r">
              <a:defRPr sz="800">
                <a:solidFill>
                  <a:schemeClr val="bg1"/>
                </a:solidFill>
              </a:defRPr>
            </a:lvl1pPr>
          </a:lstStyle>
          <a:p>
            <a:pPr eaLnBrk="0" fontAlgn="base" hangingPunct="0">
              <a:spcBef>
                <a:spcPct val="0"/>
              </a:spcBef>
              <a:spcAft>
                <a:spcPct val="0"/>
              </a:spcAft>
            </a:pPr>
            <a:fld id="{80E3281F-8DA9-48B7-8FDB-9024B3F0C3C3}" type="slidenum">
              <a:rPr lang="en-US" smtClean="0">
                <a:solidFill>
                  <a:srgbClr val="FFFFFF"/>
                </a:solidFill>
              </a:rPr>
              <a:pPr eaLnBrk="0" fontAlgn="base" hangingPunct="0">
                <a:spcBef>
                  <a:spcPct val="0"/>
                </a:spcBef>
                <a:spcAft>
                  <a:spcPct val="0"/>
                </a:spcAft>
              </a:pPr>
              <a:t>‹#›</a:t>
            </a:fld>
            <a:endParaRPr lang="en-US" dirty="0">
              <a:solidFill>
                <a:srgbClr val="FFFFFF"/>
              </a:solidFill>
            </a:endParaRPr>
          </a:p>
        </p:txBody>
      </p:sp>
      <p:grpSp>
        <p:nvGrpSpPr>
          <p:cNvPr id="5" name="Group 21">
            <a:extLst>
              <a:ext uri="{FF2B5EF4-FFF2-40B4-BE49-F238E27FC236}">
                <a16:creationId xmlns:a16="http://schemas.microsoft.com/office/drawing/2014/main" id="{62FA550C-0BEA-D944-9500-EC674CA22212}"/>
              </a:ext>
            </a:extLst>
          </p:cNvPr>
          <p:cNvGrpSpPr>
            <a:grpSpLocks/>
          </p:cNvGrpSpPr>
          <p:nvPr userDrawn="1"/>
        </p:nvGrpSpPr>
        <p:grpSpPr bwMode="auto">
          <a:xfrm>
            <a:off x="0" y="6632633"/>
            <a:ext cx="9144000" cy="225427"/>
            <a:chOff x="36" y="4118"/>
            <a:chExt cx="5760" cy="142"/>
          </a:xfrm>
        </p:grpSpPr>
        <p:sp>
          <p:nvSpPr>
            <p:cNvPr id="7" name="Rectangle 5">
              <a:extLst>
                <a:ext uri="{FF2B5EF4-FFF2-40B4-BE49-F238E27FC236}">
                  <a16:creationId xmlns:a16="http://schemas.microsoft.com/office/drawing/2014/main" id="{353E83AB-3A5B-2442-BF02-AB911CB541C9}"/>
                </a:ext>
              </a:extLst>
            </p:cNvPr>
            <p:cNvSpPr>
              <a:spLocks noChangeArrowheads="1"/>
            </p:cNvSpPr>
            <p:nvPr userDrawn="1"/>
          </p:nvSpPr>
          <p:spPr bwMode="auto">
            <a:xfrm>
              <a:off x="36" y="4159"/>
              <a:ext cx="5760" cy="101"/>
            </a:xfrm>
            <a:prstGeom prst="rect">
              <a:avLst/>
            </a:prstGeom>
            <a:solidFill>
              <a:srgbClr val="3E2C7B"/>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sp>
          <p:nvSpPr>
            <p:cNvPr id="8" name="Rectangle 6">
              <a:extLst>
                <a:ext uri="{FF2B5EF4-FFF2-40B4-BE49-F238E27FC236}">
                  <a16:creationId xmlns:a16="http://schemas.microsoft.com/office/drawing/2014/main" id="{06A811A7-6E51-E943-85D4-838105B61230}"/>
                </a:ext>
              </a:extLst>
            </p:cNvPr>
            <p:cNvSpPr>
              <a:spLocks noChangeArrowheads="1"/>
            </p:cNvSpPr>
            <p:nvPr userDrawn="1"/>
          </p:nvSpPr>
          <p:spPr bwMode="auto">
            <a:xfrm>
              <a:off x="36" y="4118"/>
              <a:ext cx="5760" cy="41"/>
            </a:xfrm>
            <a:prstGeom prst="rect">
              <a:avLst/>
            </a:prstGeom>
            <a:solidFill>
              <a:srgbClr val="B8B6C1"/>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grpSp>
      <p:pic>
        <p:nvPicPr>
          <p:cNvPr id="9" name="Picture 6" descr="Vertex Logo PP">
            <a:extLst>
              <a:ext uri="{FF2B5EF4-FFF2-40B4-BE49-F238E27FC236}">
                <a16:creationId xmlns:a16="http://schemas.microsoft.com/office/drawing/2014/main" id="{E6A5DB6F-D9AB-A941-B46C-87C5966406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8382" y="6164344"/>
            <a:ext cx="831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
            <a:extLst>
              <a:ext uri="{FF2B5EF4-FFF2-40B4-BE49-F238E27FC236}">
                <a16:creationId xmlns:a16="http://schemas.microsoft.com/office/drawing/2014/main" id="{4E08C991-507A-4F4C-B11D-84BE6AD4AD2B}"/>
              </a:ext>
            </a:extLst>
          </p:cNvPr>
          <p:cNvSpPr txBox="1">
            <a:spLocks/>
          </p:cNvSpPr>
          <p:nvPr userDrawn="1"/>
        </p:nvSpPr>
        <p:spPr bwMode="auto">
          <a:xfrm>
            <a:off x="427704" y="6706938"/>
            <a:ext cx="8716296" cy="15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800" kern="1200">
                <a:solidFill>
                  <a:schemeClr val="bg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rgbClr val="FFFFFF"/>
                </a:solidFill>
              </a:rPr>
              <a:t>© 2020 Vertex Pharmaceuticals (Canada) Incorporated | </a:t>
            </a:r>
            <a:r>
              <a:rPr lang="en-US" sz="800" b="0" i="0" u="none" strike="noStrike" kern="1200" dirty="0">
                <a:solidFill>
                  <a:schemeClr val="bg1"/>
                </a:solidFill>
                <a:effectLst/>
                <a:latin typeface="+mn-lt"/>
                <a:ea typeface="+mn-ea"/>
                <a:cs typeface="Arial" charset="0"/>
              </a:rPr>
              <a:t>VXMA-CA-20-2000068</a:t>
            </a:r>
            <a:r>
              <a:rPr lang="fr-CA" sz="800" b="0" i="0" kern="1200" dirty="0">
                <a:solidFill>
                  <a:schemeClr val="bg1"/>
                </a:solidFill>
                <a:effectLst/>
                <a:latin typeface="+mn-lt"/>
                <a:ea typeface="+mn-ea"/>
                <a:cs typeface="Arial" charset="0"/>
              </a:rPr>
              <a:t> </a:t>
            </a:r>
            <a:r>
              <a:rPr lang="fr-CA" dirty="0"/>
              <a:t>| 0</a:t>
            </a:r>
            <a:r>
              <a:rPr lang="fr-CA" dirty="0">
                <a:solidFill>
                  <a:srgbClr val="FFFFFF"/>
                </a:solidFill>
              </a:rPr>
              <a:t>5/2020                                 DOCUMENT CONÇU EXCLUSIVEMENT POUR LA FORMATION                                        </a:t>
            </a:r>
          </a:p>
        </p:txBody>
      </p:sp>
      <p:sp>
        <p:nvSpPr>
          <p:cNvPr id="11" name="Rectangle 30">
            <a:extLst>
              <a:ext uri="{FF2B5EF4-FFF2-40B4-BE49-F238E27FC236}">
                <a16:creationId xmlns:a16="http://schemas.microsoft.com/office/drawing/2014/main" id="{583449B4-C1B0-FB4F-85A6-6B82A1FF1DCB}"/>
              </a:ext>
            </a:extLst>
          </p:cNvPr>
          <p:cNvSpPr txBox="1">
            <a:spLocks noChangeArrowheads="1"/>
          </p:cNvSpPr>
          <p:nvPr userDrawn="1"/>
        </p:nvSpPr>
        <p:spPr bwMode="auto">
          <a:xfrm>
            <a:off x="88900" y="6694738"/>
            <a:ext cx="327025" cy="168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FB84C8-8A8D-4A6F-B9DD-EF9AAFCE30BB}" type="slidenum">
              <a:rPr lang="fr-CA" smtClean="0"/>
              <a:pPr/>
              <a:t>‹#›</a:t>
            </a:fld>
            <a:endParaRPr lang="fr-CA" dirty="0"/>
          </a:p>
        </p:txBody>
      </p:sp>
    </p:spTree>
    <p:extLst>
      <p:ext uri="{BB962C8B-B14F-4D97-AF65-F5344CB8AC3E}">
        <p14:creationId xmlns:p14="http://schemas.microsoft.com/office/powerpoint/2010/main" val="124464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304800"/>
            <a:ext cx="2122487"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04800"/>
            <a:ext cx="6215063"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21">
            <a:extLst>
              <a:ext uri="{FF2B5EF4-FFF2-40B4-BE49-F238E27FC236}">
                <a16:creationId xmlns:a16="http://schemas.microsoft.com/office/drawing/2014/main" id="{679474A2-3428-8949-9816-53307893209D}"/>
              </a:ext>
            </a:extLst>
          </p:cNvPr>
          <p:cNvGrpSpPr>
            <a:grpSpLocks/>
          </p:cNvGrpSpPr>
          <p:nvPr userDrawn="1"/>
        </p:nvGrpSpPr>
        <p:grpSpPr bwMode="auto">
          <a:xfrm>
            <a:off x="0" y="6632633"/>
            <a:ext cx="9144000" cy="225427"/>
            <a:chOff x="36" y="4118"/>
            <a:chExt cx="5760" cy="142"/>
          </a:xfrm>
        </p:grpSpPr>
        <p:sp>
          <p:nvSpPr>
            <p:cNvPr id="5" name="Rectangle 5">
              <a:extLst>
                <a:ext uri="{FF2B5EF4-FFF2-40B4-BE49-F238E27FC236}">
                  <a16:creationId xmlns:a16="http://schemas.microsoft.com/office/drawing/2014/main" id="{F9AD07B2-3443-8C42-B29E-3D1D660A2070}"/>
                </a:ext>
              </a:extLst>
            </p:cNvPr>
            <p:cNvSpPr>
              <a:spLocks noChangeArrowheads="1"/>
            </p:cNvSpPr>
            <p:nvPr userDrawn="1"/>
          </p:nvSpPr>
          <p:spPr bwMode="auto">
            <a:xfrm>
              <a:off x="36" y="4159"/>
              <a:ext cx="5760" cy="101"/>
            </a:xfrm>
            <a:prstGeom prst="rect">
              <a:avLst/>
            </a:prstGeom>
            <a:solidFill>
              <a:srgbClr val="3E2C7B"/>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sp>
          <p:nvSpPr>
            <p:cNvPr id="6" name="Rectangle 6">
              <a:extLst>
                <a:ext uri="{FF2B5EF4-FFF2-40B4-BE49-F238E27FC236}">
                  <a16:creationId xmlns:a16="http://schemas.microsoft.com/office/drawing/2014/main" id="{CE52470E-4AD5-3C4B-A10F-646B432B8140}"/>
                </a:ext>
              </a:extLst>
            </p:cNvPr>
            <p:cNvSpPr>
              <a:spLocks noChangeArrowheads="1"/>
            </p:cNvSpPr>
            <p:nvPr userDrawn="1"/>
          </p:nvSpPr>
          <p:spPr bwMode="auto">
            <a:xfrm>
              <a:off x="36" y="4118"/>
              <a:ext cx="5760" cy="41"/>
            </a:xfrm>
            <a:prstGeom prst="rect">
              <a:avLst/>
            </a:prstGeom>
            <a:solidFill>
              <a:srgbClr val="B8B6C1"/>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grpSp>
      <p:pic>
        <p:nvPicPr>
          <p:cNvPr id="7" name="Picture 6" descr="Vertex Logo PP">
            <a:extLst>
              <a:ext uri="{FF2B5EF4-FFF2-40B4-BE49-F238E27FC236}">
                <a16:creationId xmlns:a16="http://schemas.microsoft.com/office/drawing/2014/main" id="{9890B8B3-C289-D846-8A92-175E1BAF34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8382" y="6164344"/>
            <a:ext cx="831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a:extLst>
              <a:ext uri="{FF2B5EF4-FFF2-40B4-BE49-F238E27FC236}">
                <a16:creationId xmlns:a16="http://schemas.microsoft.com/office/drawing/2014/main" id="{97D84DF5-49FE-E34D-8097-F420203B36C7}"/>
              </a:ext>
            </a:extLst>
          </p:cNvPr>
          <p:cNvSpPr txBox="1">
            <a:spLocks/>
          </p:cNvSpPr>
          <p:nvPr userDrawn="1"/>
        </p:nvSpPr>
        <p:spPr bwMode="auto">
          <a:xfrm>
            <a:off x="427704" y="6706938"/>
            <a:ext cx="8716296" cy="15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800" kern="1200">
                <a:solidFill>
                  <a:schemeClr val="bg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rgbClr val="FFFFFF"/>
                </a:solidFill>
              </a:rPr>
              <a:t>© 2020 Vertex Pharmaceuticals (Canada) Incorporated | </a:t>
            </a:r>
            <a:r>
              <a:rPr lang="en-US" sz="800" b="0" i="0" u="none" strike="noStrike" kern="1200" dirty="0">
                <a:solidFill>
                  <a:schemeClr val="bg1"/>
                </a:solidFill>
                <a:effectLst/>
                <a:latin typeface="+mn-lt"/>
                <a:ea typeface="+mn-ea"/>
                <a:cs typeface="Arial" charset="0"/>
              </a:rPr>
              <a:t>VXMA-CA-20-2000068</a:t>
            </a:r>
            <a:r>
              <a:rPr lang="fr-CA" sz="800" b="0" i="0" kern="1200" dirty="0">
                <a:solidFill>
                  <a:schemeClr val="bg1"/>
                </a:solidFill>
                <a:effectLst/>
                <a:latin typeface="+mn-lt"/>
                <a:ea typeface="+mn-ea"/>
                <a:cs typeface="Arial" charset="0"/>
              </a:rPr>
              <a:t> </a:t>
            </a:r>
            <a:r>
              <a:rPr lang="fr-CA" dirty="0"/>
              <a:t>| 0</a:t>
            </a:r>
            <a:r>
              <a:rPr lang="fr-CA" dirty="0">
                <a:solidFill>
                  <a:srgbClr val="FFFFFF"/>
                </a:solidFill>
              </a:rPr>
              <a:t>5/2020                                 DOCUMENT CONÇU EXCLUSIVEMENT POUR LA FORMATION                                        </a:t>
            </a:r>
          </a:p>
        </p:txBody>
      </p:sp>
      <p:sp>
        <p:nvSpPr>
          <p:cNvPr id="9" name="Rectangle 30">
            <a:extLst>
              <a:ext uri="{FF2B5EF4-FFF2-40B4-BE49-F238E27FC236}">
                <a16:creationId xmlns:a16="http://schemas.microsoft.com/office/drawing/2014/main" id="{F931CA51-F50C-CE4D-96DA-15338948264F}"/>
              </a:ext>
            </a:extLst>
          </p:cNvPr>
          <p:cNvSpPr>
            <a:spLocks noGrp="1" noChangeArrowheads="1"/>
          </p:cNvSpPr>
          <p:nvPr>
            <p:ph type="sldNum" sz="quarter" idx="4"/>
          </p:nvPr>
        </p:nvSpPr>
        <p:spPr bwMode="auto">
          <a:xfrm>
            <a:off x="88900" y="6694738"/>
            <a:ext cx="327025" cy="168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solidFill>
                  <a:srgbClr val="FFFFFF"/>
                </a:solidFill>
              </a:defRPr>
            </a:lvl1pPr>
          </a:lstStyle>
          <a:p>
            <a:fld id="{CAFB84C8-8A8D-4A6F-B9DD-EF9AAFCE30BB}" type="slidenum">
              <a:rPr lang="fr-CA" smtClean="0"/>
              <a:pPr/>
              <a:t>‹#›</a:t>
            </a:fld>
            <a:endParaRPr lang="fr-CA" dirty="0"/>
          </a:p>
        </p:txBody>
      </p:sp>
    </p:spTree>
    <p:extLst>
      <p:ext uri="{BB962C8B-B14F-4D97-AF65-F5344CB8AC3E}">
        <p14:creationId xmlns:p14="http://schemas.microsoft.com/office/powerpoint/2010/main" val="3655687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grpSp>
        <p:nvGrpSpPr>
          <p:cNvPr id="3" name="Group 21">
            <a:extLst>
              <a:ext uri="{FF2B5EF4-FFF2-40B4-BE49-F238E27FC236}">
                <a16:creationId xmlns:a16="http://schemas.microsoft.com/office/drawing/2014/main" id="{E96D675A-B4A4-0B49-BA74-98BB1436E212}"/>
              </a:ext>
            </a:extLst>
          </p:cNvPr>
          <p:cNvGrpSpPr>
            <a:grpSpLocks/>
          </p:cNvGrpSpPr>
          <p:nvPr userDrawn="1"/>
        </p:nvGrpSpPr>
        <p:grpSpPr bwMode="auto">
          <a:xfrm>
            <a:off x="0" y="6632633"/>
            <a:ext cx="9144000" cy="225427"/>
            <a:chOff x="36" y="4118"/>
            <a:chExt cx="5760" cy="142"/>
          </a:xfrm>
        </p:grpSpPr>
        <p:sp>
          <p:nvSpPr>
            <p:cNvPr id="4" name="Rectangle 5">
              <a:extLst>
                <a:ext uri="{FF2B5EF4-FFF2-40B4-BE49-F238E27FC236}">
                  <a16:creationId xmlns:a16="http://schemas.microsoft.com/office/drawing/2014/main" id="{32C4F560-80F7-6B47-926E-8329E4999841}"/>
                </a:ext>
              </a:extLst>
            </p:cNvPr>
            <p:cNvSpPr>
              <a:spLocks noChangeArrowheads="1"/>
            </p:cNvSpPr>
            <p:nvPr userDrawn="1"/>
          </p:nvSpPr>
          <p:spPr bwMode="auto">
            <a:xfrm>
              <a:off x="36" y="4159"/>
              <a:ext cx="5760" cy="101"/>
            </a:xfrm>
            <a:prstGeom prst="rect">
              <a:avLst/>
            </a:prstGeom>
            <a:solidFill>
              <a:srgbClr val="3E2C7B"/>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sp>
          <p:nvSpPr>
            <p:cNvPr id="5" name="Rectangle 6">
              <a:extLst>
                <a:ext uri="{FF2B5EF4-FFF2-40B4-BE49-F238E27FC236}">
                  <a16:creationId xmlns:a16="http://schemas.microsoft.com/office/drawing/2014/main" id="{EE4CE178-62D9-6048-B28A-791D765BBF20}"/>
                </a:ext>
              </a:extLst>
            </p:cNvPr>
            <p:cNvSpPr>
              <a:spLocks noChangeArrowheads="1"/>
            </p:cNvSpPr>
            <p:nvPr userDrawn="1"/>
          </p:nvSpPr>
          <p:spPr bwMode="auto">
            <a:xfrm>
              <a:off x="36" y="4118"/>
              <a:ext cx="5760" cy="41"/>
            </a:xfrm>
            <a:prstGeom prst="rect">
              <a:avLst/>
            </a:prstGeom>
            <a:solidFill>
              <a:srgbClr val="B8B6C1"/>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grpSp>
      <p:pic>
        <p:nvPicPr>
          <p:cNvPr id="6" name="Picture 6" descr="Vertex Logo PP">
            <a:extLst>
              <a:ext uri="{FF2B5EF4-FFF2-40B4-BE49-F238E27FC236}">
                <a16:creationId xmlns:a16="http://schemas.microsoft.com/office/drawing/2014/main" id="{AA5A5D8B-717B-9F4D-A1B6-FD80F9B030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8382" y="6164344"/>
            <a:ext cx="831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a:extLst>
              <a:ext uri="{FF2B5EF4-FFF2-40B4-BE49-F238E27FC236}">
                <a16:creationId xmlns:a16="http://schemas.microsoft.com/office/drawing/2014/main" id="{DE8ED39B-F0B6-B94A-90C9-FCBC06F3E739}"/>
              </a:ext>
            </a:extLst>
          </p:cNvPr>
          <p:cNvSpPr txBox="1">
            <a:spLocks/>
          </p:cNvSpPr>
          <p:nvPr userDrawn="1"/>
        </p:nvSpPr>
        <p:spPr bwMode="auto">
          <a:xfrm>
            <a:off x="427704" y="6706938"/>
            <a:ext cx="8716296" cy="15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800" kern="1200">
                <a:solidFill>
                  <a:schemeClr val="bg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rgbClr val="FFFFFF"/>
                </a:solidFill>
              </a:rPr>
              <a:t>© 2020 Vertex Pharmaceuticals (Canada) Incorporated | </a:t>
            </a:r>
            <a:r>
              <a:rPr lang="en-US" sz="800" b="0" i="0" u="none" strike="noStrike" kern="1200" dirty="0">
                <a:solidFill>
                  <a:schemeClr val="bg1"/>
                </a:solidFill>
                <a:effectLst/>
                <a:latin typeface="+mn-lt"/>
                <a:ea typeface="+mn-ea"/>
                <a:cs typeface="Arial" charset="0"/>
              </a:rPr>
              <a:t>VXMA-CA-20-2000068</a:t>
            </a:r>
            <a:r>
              <a:rPr lang="fr-CA" sz="800" b="0" i="0" kern="1200" dirty="0">
                <a:solidFill>
                  <a:schemeClr val="bg1"/>
                </a:solidFill>
                <a:effectLst/>
                <a:latin typeface="+mn-lt"/>
                <a:ea typeface="+mn-ea"/>
                <a:cs typeface="Arial" charset="0"/>
              </a:rPr>
              <a:t> </a:t>
            </a:r>
            <a:r>
              <a:rPr lang="fr-CA" dirty="0"/>
              <a:t>| 0</a:t>
            </a:r>
            <a:r>
              <a:rPr lang="fr-CA" dirty="0">
                <a:solidFill>
                  <a:srgbClr val="FFFFFF"/>
                </a:solidFill>
              </a:rPr>
              <a:t>5/2020                                 DOCUMENT CONÇU EXCLUSIVEMENT POUR LA FORMATION                                        </a:t>
            </a:r>
          </a:p>
        </p:txBody>
      </p:sp>
      <p:sp>
        <p:nvSpPr>
          <p:cNvPr id="8" name="Rectangle 30">
            <a:extLst>
              <a:ext uri="{FF2B5EF4-FFF2-40B4-BE49-F238E27FC236}">
                <a16:creationId xmlns:a16="http://schemas.microsoft.com/office/drawing/2014/main" id="{8BD9E695-C4FF-BB4A-A798-CDDFFECE730E}"/>
              </a:ext>
            </a:extLst>
          </p:cNvPr>
          <p:cNvSpPr>
            <a:spLocks noGrp="1" noChangeArrowheads="1"/>
          </p:cNvSpPr>
          <p:nvPr>
            <p:ph type="sldNum" sz="quarter" idx="4"/>
          </p:nvPr>
        </p:nvSpPr>
        <p:spPr bwMode="auto">
          <a:xfrm>
            <a:off x="88900" y="6694738"/>
            <a:ext cx="327025" cy="168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solidFill>
                  <a:srgbClr val="FFFFFF"/>
                </a:solidFill>
              </a:defRPr>
            </a:lvl1pPr>
          </a:lstStyle>
          <a:p>
            <a:fld id="{CAFB84C8-8A8D-4A6F-B9DD-EF9AAFCE30BB}" type="slidenum">
              <a:rPr lang="fr-CA" smtClean="0"/>
              <a:pPr/>
              <a:t>‹#›</a:t>
            </a:fld>
            <a:endParaRPr lang="fr-CA" dirty="0"/>
          </a:p>
        </p:txBody>
      </p:sp>
    </p:spTree>
    <p:extLst>
      <p:ext uri="{BB962C8B-B14F-4D97-AF65-F5344CB8AC3E}">
        <p14:creationId xmlns:p14="http://schemas.microsoft.com/office/powerpoint/2010/main" val="204612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219200"/>
            <a:ext cx="8483600" cy="1511183"/>
          </a:xfrm>
        </p:spPr>
        <p:txBody>
          <a:bodyPr>
            <a:spAutoFit/>
          </a:bodyPr>
          <a:lstStyle>
            <a:lvl1pPr>
              <a:lnSpc>
                <a:spcPct val="95000"/>
              </a:lnSpc>
              <a:spcBef>
                <a:spcPts val="1200"/>
              </a:spcBef>
              <a:defRPr sz="2000"/>
            </a:lvl1pPr>
            <a:lvl2pPr>
              <a:lnSpc>
                <a:spcPct val="95000"/>
              </a:lnSpc>
              <a:spcBef>
                <a:spcPts val="900"/>
              </a:spcBef>
              <a:defRPr sz="1800"/>
            </a:lvl2pPr>
            <a:lvl3pPr>
              <a:lnSpc>
                <a:spcPct val="95000"/>
              </a:lnSpc>
              <a:spcBef>
                <a:spcPts val="600"/>
              </a:spcBef>
              <a:defRPr sz="1400"/>
            </a:lvl3pPr>
            <a:lvl4pPr>
              <a:lnSpc>
                <a:spcPct val="95000"/>
              </a:lnSpc>
              <a:spcBef>
                <a:spcPts val="600"/>
              </a:spcBef>
              <a:defRPr sz="1200"/>
            </a:lvl4pPr>
            <a:lvl5pPr>
              <a:lnSpc>
                <a:spcPct val="95000"/>
              </a:lnSpc>
              <a:spcBef>
                <a:spcPts val="3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21">
            <a:extLst>
              <a:ext uri="{FF2B5EF4-FFF2-40B4-BE49-F238E27FC236}">
                <a16:creationId xmlns:a16="http://schemas.microsoft.com/office/drawing/2014/main" id="{AEAA9544-27F2-8440-B6C8-8E3EDA049B48}"/>
              </a:ext>
            </a:extLst>
          </p:cNvPr>
          <p:cNvGrpSpPr>
            <a:grpSpLocks/>
          </p:cNvGrpSpPr>
          <p:nvPr userDrawn="1"/>
        </p:nvGrpSpPr>
        <p:grpSpPr bwMode="auto">
          <a:xfrm>
            <a:off x="0" y="6632633"/>
            <a:ext cx="9144000" cy="225427"/>
            <a:chOff x="36" y="4118"/>
            <a:chExt cx="5760" cy="142"/>
          </a:xfrm>
        </p:grpSpPr>
        <p:sp>
          <p:nvSpPr>
            <p:cNvPr id="5" name="Rectangle 5">
              <a:extLst>
                <a:ext uri="{FF2B5EF4-FFF2-40B4-BE49-F238E27FC236}">
                  <a16:creationId xmlns:a16="http://schemas.microsoft.com/office/drawing/2014/main" id="{3CD5A159-EFED-714D-8B0D-E2096BB297DE}"/>
                </a:ext>
              </a:extLst>
            </p:cNvPr>
            <p:cNvSpPr>
              <a:spLocks noChangeArrowheads="1"/>
            </p:cNvSpPr>
            <p:nvPr userDrawn="1"/>
          </p:nvSpPr>
          <p:spPr bwMode="auto">
            <a:xfrm>
              <a:off x="36" y="4159"/>
              <a:ext cx="5760" cy="101"/>
            </a:xfrm>
            <a:prstGeom prst="rect">
              <a:avLst/>
            </a:prstGeom>
            <a:solidFill>
              <a:srgbClr val="3E2C7B"/>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sp>
          <p:nvSpPr>
            <p:cNvPr id="6" name="Rectangle 6">
              <a:extLst>
                <a:ext uri="{FF2B5EF4-FFF2-40B4-BE49-F238E27FC236}">
                  <a16:creationId xmlns:a16="http://schemas.microsoft.com/office/drawing/2014/main" id="{CD152215-478A-174F-BEC0-3B6702BF1BFA}"/>
                </a:ext>
              </a:extLst>
            </p:cNvPr>
            <p:cNvSpPr>
              <a:spLocks noChangeArrowheads="1"/>
            </p:cNvSpPr>
            <p:nvPr userDrawn="1"/>
          </p:nvSpPr>
          <p:spPr bwMode="auto">
            <a:xfrm>
              <a:off x="36" y="4118"/>
              <a:ext cx="5760" cy="41"/>
            </a:xfrm>
            <a:prstGeom prst="rect">
              <a:avLst/>
            </a:prstGeom>
            <a:solidFill>
              <a:srgbClr val="B8B6C1"/>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grpSp>
      <p:pic>
        <p:nvPicPr>
          <p:cNvPr id="7" name="Picture 6" descr="Vertex Logo PP">
            <a:extLst>
              <a:ext uri="{FF2B5EF4-FFF2-40B4-BE49-F238E27FC236}">
                <a16:creationId xmlns:a16="http://schemas.microsoft.com/office/drawing/2014/main" id="{DA876961-D83B-DF43-9DB2-74B2E20B52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8382" y="6164344"/>
            <a:ext cx="831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a:extLst>
              <a:ext uri="{FF2B5EF4-FFF2-40B4-BE49-F238E27FC236}">
                <a16:creationId xmlns:a16="http://schemas.microsoft.com/office/drawing/2014/main" id="{254CE481-2AC8-F746-9F24-577799EE8908}"/>
              </a:ext>
            </a:extLst>
          </p:cNvPr>
          <p:cNvSpPr txBox="1">
            <a:spLocks/>
          </p:cNvSpPr>
          <p:nvPr userDrawn="1"/>
        </p:nvSpPr>
        <p:spPr bwMode="auto">
          <a:xfrm>
            <a:off x="427704" y="6706938"/>
            <a:ext cx="8716296" cy="15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800" kern="1200">
                <a:solidFill>
                  <a:schemeClr val="bg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rgbClr val="FFFFFF"/>
                </a:solidFill>
              </a:rPr>
              <a:t>© 2020 Vertex Pharmaceuticals (Canada) Incorporated | </a:t>
            </a:r>
            <a:r>
              <a:rPr lang="en-US" sz="800" b="0" i="0" u="none" strike="noStrike" kern="1200" dirty="0">
                <a:solidFill>
                  <a:schemeClr val="bg1"/>
                </a:solidFill>
                <a:effectLst/>
                <a:latin typeface="+mn-lt"/>
                <a:ea typeface="+mn-ea"/>
                <a:cs typeface="Arial" charset="0"/>
              </a:rPr>
              <a:t>VXMA-CA-20-2000068</a:t>
            </a:r>
            <a:r>
              <a:rPr lang="fr-CA" sz="800" b="0" i="0" kern="1200" dirty="0">
                <a:solidFill>
                  <a:schemeClr val="bg1"/>
                </a:solidFill>
                <a:effectLst/>
                <a:latin typeface="+mn-lt"/>
                <a:ea typeface="+mn-ea"/>
                <a:cs typeface="Arial" charset="0"/>
              </a:rPr>
              <a:t> </a:t>
            </a:r>
            <a:r>
              <a:rPr lang="fr-CA" dirty="0"/>
              <a:t>| 0</a:t>
            </a:r>
            <a:r>
              <a:rPr lang="fr-CA" dirty="0">
                <a:solidFill>
                  <a:srgbClr val="FFFFFF"/>
                </a:solidFill>
              </a:rPr>
              <a:t>5/2020                                 DOCUMENT CONÇU EXCLUSIVEMENT POUR LA FORMATION                                        </a:t>
            </a:r>
          </a:p>
        </p:txBody>
      </p:sp>
      <p:sp>
        <p:nvSpPr>
          <p:cNvPr id="9" name="Rectangle 30">
            <a:extLst>
              <a:ext uri="{FF2B5EF4-FFF2-40B4-BE49-F238E27FC236}">
                <a16:creationId xmlns:a16="http://schemas.microsoft.com/office/drawing/2014/main" id="{81A2041F-EBE1-D84F-8C4E-8DDF0DF151AC}"/>
              </a:ext>
            </a:extLst>
          </p:cNvPr>
          <p:cNvSpPr>
            <a:spLocks noGrp="1" noChangeArrowheads="1"/>
          </p:cNvSpPr>
          <p:nvPr>
            <p:ph type="sldNum" sz="quarter" idx="4"/>
          </p:nvPr>
        </p:nvSpPr>
        <p:spPr bwMode="auto">
          <a:xfrm>
            <a:off x="88900" y="6694738"/>
            <a:ext cx="327025" cy="168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solidFill>
                  <a:srgbClr val="FFFFFF"/>
                </a:solidFill>
              </a:defRPr>
            </a:lvl1pPr>
          </a:lstStyle>
          <a:p>
            <a:fld id="{CAFB84C8-8A8D-4A6F-B9DD-EF9AAFCE30BB}" type="slidenum">
              <a:rPr lang="fr-CA" smtClean="0"/>
              <a:pPr/>
              <a:t>‹#›</a:t>
            </a:fld>
            <a:endParaRPr lang="fr-CA" dirty="0"/>
          </a:p>
        </p:txBody>
      </p:sp>
    </p:spTree>
    <p:extLst>
      <p:ext uri="{BB962C8B-B14F-4D97-AF65-F5344CB8AC3E}">
        <p14:creationId xmlns:p14="http://schemas.microsoft.com/office/powerpoint/2010/main" val="182240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9926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9907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7"/>
          <p:cNvSpPr>
            <a:spLocks noGrp="1"/>
          </p:cNvSpPr>
          <p:nvPr>
            <p:ph type="sldNum" sz="quarter" idx="4"/>
          </p:nvPr>
        </p:nvSpPr>
        <p:spPr>
          <a:xfrm>
            <a:off x="62516" y="6709054"/>
            <a:ext cx="263534" cy="141577"/>
          </a:xfrm>
          <a:prstGeom prst="rect">
            <a:avLst/>
          </a:prstGeom>
        </p:spPr>
        <p:txBody>
          <a:bodyPr vert="horz" wrap="none" lIns="137160" tIns="0" rIns="0" bIns="18288" rtlCol="0" anchor="ctr">
            <a:spAutoFit/>
          </a:bodyPr>
          <a:lstStyle>
            <a:lvl1pPr algn="r">
              <a:defRPr sz="800">
                <a:solidFill>
                  <a:schemeClr val="bg1"/>
                </a:solidFill>
              </a:defRPr>
            </a:lvl1pPr>
          </a:lstStyle>
          <a:p>
            <a:pPr eaLnBrk="0" fontAlgn="base" hangingPunct="0">
              <a:spcBef>
                <a:spcPct val="0"/>
              </a:spcBef>
              <a:spcAft>
                <a:spcPct val="0"/>
              </a:spcAft>
            </a:pPr>
            <a:fld id="{80E3281F-8DA9-48B7-8FDB-9024B3F0C3C3}" type="slidenum">
              <a:rPr lang="en-US" smtClean="0">
                <a:solidFill>
                  <a:srgbClr val="FFFFFF"/>
                </a:solidFill>
              </a:rPr>
              <a:pPr eaLnBrk="0" fontAlgn="base" hangingPunct="0">
                <a:spcBef>
                  <a:spcPct val="0"/>
                </a:spcBef>
                <a:spcAft>
                  <a:spcPct val="0"/>
                </a:spcAft>
              </a:pPr>
              <a:t>‹#›</a:t>
            </a:fld>
            <a:endParaRPr lang="en-US" dirty="0">
              <a:solidFill>
                <a:srgbClr val="FFFFFF"/>
              </a:solidFill>
            </a:endParaRPr>
          </a:p>
        </p:txBody>
      </p:sp>
      <p:grpSp>
        <p:nvGrpSpPr>
          <p:cNvPr id="5" name="Group 21">
            <a:extLst>
              <a:ext uri="{FF2B5EF4-FFF2-40B4-BE49-F238E27FC236}">
                <a16:creationId xmlns:a16="http://schemas.microsoft.com/office/drawing/2014/main" id="{F204095F-74FA-F54E-9FC2-59515F18DD47}"/>
              </a:ext>
            </a:extLst>
          </p:cNvPr>
          <p:cNvGrpSpPr>
            <a:grpSpLocks/>
          </p:cNvGrpSpPr>
          <p:nvPr userDrawn="1"/>
        </p:nvGrpSpPr>
        <p:grpSpPr bwMode="auto">
          <a:xfrm>
            <a:off x="0" y="6632633"/>
            <a:ext cx="9144000" cy="225427"/>
            <a:chOff x="36" y="4118"/>
            <a:chExt cx="5760" cy="142"/>
          </a:xfrm>
        </p:grpSpPr>
        <p:sp>
          <p:nvSpPr>
            <p:cNvPr id="7" name="Rectangle 5">
              <a:extLst>
                <a:ext uri="{FF2B5EF4-FFF2-40B4-BE49-F238E27FC236}">
                  <a16:creationId xmlns:a16="http://schemas.microsoft.com/office/drawing/2014/main" id="{19E0B902-33BE-7F45-8589-4C4E8F3C563E}"/>
                </a:ext>
              </a:extLst>
            </p:cNvPr>
            <p:cNvSpPr>
              <a:spLocks noChangeArrowheads="1"/>
            </p:cNvSpPr>
            <p:nvPr userDrawn="1"/>
          </p:nvSpPr>
          <p:spPr bwMode="auto">
            <a:xfrm>
              <a:off x="36" y="4159"/>
              <a:ext cx="5760" cy="101"/>
            </a:xfrm>
            <a:prstGeom prst="rect">
              <a:avLst/>
            </a:prstGeom>
            <a:solidFill>
              <a:srgbClr val="3E2C7B"/>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sp>
          <p:nvSpPr>
            <p:cNvPr id="8" name="Rectangle 6">
              <a:extLst>
                <a:ext uri="{FF2B5EF4-FFF2-40B4-BE49-F238E27FC236}">
                  <a16:creationId xmlns:a16="http://schemas.microsoft.com/office/drawing/2014/main" id="{87FCF840-A8AA-AA49-AA85-86B6381A3CB0}"/>
                </a:ext>
              </a:extLst>
            </p:cNvPr>
            <p:cNvSpPr>
              <a:spLocks noChangeArrowheads="1"/>
            </p:cNvSpPr>
            <p:nvPr userDrawn="1"/>
          </p:nvSpPr>
          <p:spPr bwMode="auto">
            <a:xfrm>
              <a:off x="36" y="4118"/>
              <a:ext cx="5760" cy="41"/>
            </a:xfrm>
            <a:prstGeom prst="rect">
              <a:avLst/>
            </a:prstGeom>
            <a:solidFill>
              <a:srgbClr val="B8B6C1"/>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grpSp>
      <p:pic>
        <p:nvPicPr>
          <p:cNvPr id="9" name="Picture 6" descr="Vertex Logo PP">
            <a:extLst>
              <a:ext uri="{FF2B5EF4-FFF2-40B4-BE49-F238E27FC236}">
                <a16:creationId xmlns:a16="http://schemas.microsoft.com/office/drawing/2014/main" id="{BEF4C111-8529-1F4A-8919-2DCF2B4020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8382" y="6164344"/>
            <a:ext cx="831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
            <a:extLst>
              <a:ext uri="{FF2B5EF4-FFF2-40B4-BE49-F238E27FC236}">
                <a16:creationId xmlns:a16="http://schemas.microsoft.com/office/drawing/2014/main" id="{9C3072BD-CB79-2C49-AA33-5896D6431D38}"/>
              </a:ext>
            </a:extLst>
          </p:cNvPr>
          <p:cNvSpPr txBox="1">
            <a:spLocks/>
          </p:cNvSpPr>
          <p:nvPr userDrawn="1"/>
        </p:nvSpPr>
        <p:spPr bwMode="auto">
          <a:xfrm>
            <a:off x="427704" y="6706938"/>
            <a:ext cx="8716296" cy="15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800" kern="1200">
                <a:solidFill>
                  <a:schemeClr val="bg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rgbClr val="FFFFFF"/>
                </a:solidFill>
              </a:rPr>
              <a:t>© 2020 Vertex Pharmaceuticals (Canada) Incorporated | </a:t>
            </a:r>
            <a:r>
              <a:rPr lang="en-US" sz="800" b="0" i="0" u="none" strike="noStrike" kern="1200" dirty="0">
                <a:solidFill>
                  <a:schemeClr val="bg1"/>
                </a:solidFill>
                <a:effectLst/>
                <a:latin typeface="+mn-lt"/>
                <a:ea typeface="+mn-ea"/>
                <a:cs typeface="Arial" charset="0"/>
              </a:rPr>
              <a:t>VXMA-CA-20-2000068</a:t>
            </a:r>
            <a:r>
              <a:rPr lang="fr-CA" sz="800" b="0" i="0" kern="1200" dirty="0">
                <a:solidFill>
                  <a:schemeClr val="bg1"/>
                </a:solidFill>
                <a:effectLst/>
                <a:latin typeface="+mn-lt"/>
                <a:ea typeface="+mn-ea"/>
                <a:cs typeface="Arial" charset="0"/>
              </a:rPr>
              <a:t> </a:t>
            </a:r>
            <a:r>
              <a:rPr lang="fr-CA" dirty="0"/>
              <a:t>| 0</a:t>
            </a:r>
            <a:r>
              <a:rPr lang="fr-CA" dirty="0">
                <a:solidFill>
                  <a:srgbClr val="FFFFFF"/>
                </a:solidFill>
              </a:rPr>
              <a:t>5/2020                                 DOCUMENT CONÇU EXCLUSIVEMENT POUR LA FORMATION                                        </a:t>
            </a:r>
          </a:p>
        </p:txBody>
      </p:sp>
      <p:sp>
        <p:nvSpPr>
          <p:cNvPr id="11" name="Rectangle 30">
            <a:extLst>
              <a:ext uri="{FF2B5EF4-FFF2-40B4-BE49-F238E27FC236}">
                <a16:creationId xmlns:a16="http://schemas.microsoft.com/office/drawing/2014/main" id="{C079D1AE-42F7-FC4E-8648-1D40D013E74C}"/>
              </a:ext>
            </a:extLst>
          </p:cNvPr>
          <p:cNvSpPr txBox="1">
            <a:spLocks noChangeArrowheads="1"/>
          </p:cNvSpPr>
          <p:nvPr userDrawn="1"/>
        </p:nvSpPr>
        <p:spPr bwMode="auto">
          <a:xfrm>
            <a:off x="88900" y="6694738"/>
            <a:ext cx="327025" cy="168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FB84C8-8A8D-4A6F-B9DD-EF9AAFCE30BB}" type="slidenum">
              <a:rPr lang="fr-CA" smtClean="0"/>
              <a:pPr/>
              <a:t>‹#›</a:t>
            </a:fld>
            <a:endParaRPr lang="fr-CA" dirty="0"/>
          </a:p>
        </p:txBody>
      </p:sp>
    </p:spTree>
    <p:extLst>
      <p:ext uri="{BB962C8B-B14F-4D97-AF65-F5344CB8AC3E}">
        <p14:creationId xmlns:p14="http://schemas.microsoft.com/office/powerpoint/2010/main" val="311053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65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219200"/>
            <a:ext cx="4165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4"/>
          </p:nvPr>
        </p:nvSpPr>
        <p:spPr>
          <a:xfrm>
            <a:off x="62516" y="6709054"/>
            <a:ext cx="263534" cy="141577"/>
          </a:xfrm>
          <a:prstGeom prst="rect">
            <a:avLst/>
          </a:prstGeom>
        </p:spPr>
        <p:txBody>
          <a:bodyPr vert="horz" wrap="none" lIns="137160" tIns="0" rIns="0" bIns="18288" rtlCol="0" anchor="ctr">
            <a:spAutoFit/>
          </a:bodyPr>
          <a:lstStyle>
            <a:lvl1pPr algn="r">
              <a:defRPr sz="800">
                <a:solidFill>
                  <a:schemeClr val="bg1"/>
                </a:solidFill>
              </a:defRPr>
            </a:lvl1pPr>
          </a:lstStyle>
          <a:p>
            <a:pPr eaLnBrk="0" fontAlgn="base" hangingPunct="0">
              <a:spcBef>
                <a:spcPct val="0"/>
              </a:spcBef>
              <a:spcAft>
                <a:spcPct val="0"/>
              </a:spcAft>
            </a:pPr>
            <a:fld id="{80E3281F-8DA9-48B7-8FDB-9024B3F0C3C3}" type="slidenum">
              <a:rPr lang="en-US" smtClean="0">
                <a:solidFill>
                  <a:srgbClr val="FFFFFF"/>
                </a:solidFill>
              </a:rPr>
              <a:pPr eaLnBrk="0" fontAlgn="base" hangingPunct="0">
                <a:spcBef>
                  <a:spcPct val="0"/>
                </a:spcBef>
                <a:spcAft>
                  <a:spcPct val="0"/>
                </a:spcAft>
              </a:pPr>
              <a:t>‹#›</a:t>
            </a:fld>
            <a:endParaRPr lang="en-US" dirty="0">
              <a:solidFill>
                <a:srgbClr val="FFFFFF"/>
              </a:solidFill>
            </a:endParaRPr>
          </a:p>
        </p:txBody>
      </p:sp>
      <p:grpSp>
        <p:nvGrpSpPr>
          <p:cNvPr id="6" name="Group 21">
            <a:extLst>
              <a:ext uri="{FF2B5EF4-FFF2-40B4-BE49-F238E27FC236}">
                <a16:creationId xmlns:a16="http://schemas.microsoft.com/office/drawing/2014/main" id="{98912E08-92A9-5D4E-97D1-AF502918DA84}"/>
              </a:ext>
            </a:extLst>
          </p:cNvPr>
          <p:cNvGrpSpPr>
            <a:grpSpLocks/>
          </p:cNvGrpSpPr>
          <p:nvPr userDrawn="1"/>
        </p:nvGrpSpPr>
        <p:grpSpPr bwMode="auto">
          <a:xfrm>
            <a:off x="0" y="6632633"/>
            <a:ext cx="9144000" cy="225427"/>
            <a:chOff x="36" y="4118"/>
            <a:chExt cx="5760" cy="142"/>
          </a:xfrm>
        </p:grpSpPr>
        <p:sp>
          <p:nvSpPr>
            <p:cNvPr id="8" name="Rectangle 5">
              <a:extLst>
                <a:ext uri="{FF2B5EF4-FFF2-40B4-BE49-F238E27FC236}">
                  <a16:creationId xmlns:a16="http://schemas.microsoft.com/office/drawing/2014/main" id="{9578403C-F8B8-5A40-9EA3-E4456EE14000}"/>
                </a:ext>
              </a:extLst>
            </p:cNvPr>
            <p:cNvSpPr>
              <a:spLocks noChangeArrowheads="1"/>
            </p:cNvSpPr>
            <p:nvPr userDrawn="1"/>
          </p:nvSpPr>
          <p:spPr bwMode="auto">
            <a:xfrm>
              <a:off x="36" y="4159"/>
              <a:ext cx="5760" cy="101"/>
            </a:xfrm>
            <a:prstGeom prst="rect">
              <a:avLst/>
            </a:prstGeom>
            <a:solidFill>
              <a:srgbClr val="3E2C7B"/>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sp>
          <p:nvSpPr>
            <p:cNvPr id="9" name="Rectangle 6">
              <a:extLst>
                <a:ext uri="{FF2B5EF4-FFF2-40B4-BE49-F238E27FC236}">
                  <a16:creationId xmlns:a16="http://schemas.microsoft.com/office/drawing/2014/main" id="{360A39F0-95DA-1E41-903F-E2FDA6DFF14B}"/>
                </a:ext>
              </a:extLst>
            </p:cNvPr>
            <p:cNvSpPr>
              <a:spLocks noChangeArrowheads="1"/>
            </p:cNvSpPr>
            <p:nvPr userDrawn="1"/>
          </p:nvSpPr>
          <p:spPr bwMode="auto">
            <a:xfrm>
              <a:off x="36" y="4118"/>
              <a:ext cx="5760" cy="41"/>
            </a:xfrm>
            <a:prstGeom prst="rect">
              <a:avLst/>
            </a:prstGeom>
            <a:solidFill>
              <a:srgbClr val="B8B6C1"/>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grpSp>
      <p:pic>
        <p:nvPicPr>
          <p:cNvPr id="10" name="Picture 6" descr="Vertex Logo PP">
            <a:extLst>
              <a:ext uri="{FF2B5EF4-FFF2-40B4-BE49-F238E27FC236}">
                <a16:creationId xmlns:a16="http://schemas.microsoft.com/office/drawing/2014/main" id="{BD159FB0-BA19-F246-A83F-05F748882F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8382" y="6164344"/>
            <a:ext cx="831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2">
            <a:extLst>
              <a:ext uri="{FF2B5EF4-FFF2-40B4-BE49-F238E27FC236}">
                <a16:creationId xmlns:a16="http://schemas.microsoft.com/office/drawing/2014/main" id="{E6B51DEB-E362-A04D-AAF6-49AF3C94ED25}"/>
              </a:ext>
            </a:extLst>
          </p:cNvPr>
          <p:cNvSpPr txBox="1">
            <a:spLocks/>
          </p:cNvSpPr>
          <p:nvPr userDrawn="1"/>
        </p:nvSpPr>
        <p:spPr bwMode="auto">
          <a:xfrm>
            <a:off x="427704" y="6706938"/>
            <a:ext cx="8716296" cy="15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800" kern="1200">
                <a:solidFill>
                  <a:schemeClr val="bg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rgbClr val="FFFFFF"/>
                </a:solidFill>
              </a:rPr>
              <a:t>© 2020 Vertex Pharmaceuticals (Canada) Incorporated | </a:t>
            </a:r>
            <a:r>
              <a:rPr lang="en-US" sz="800" b="0" i="0" u="none" strike="noStrike" kern="1200" dirty="0">
                <a:solidFill>
                  <a:schemeClr val="bg1"/>
                </a:solidFill>
                <a:effectLst/>
                <a:latin typeface="+mn-lt"/>
                <a:ea typeface="+mn-ea"/>
                <a:cs typeface="Arial" charset="0"/>
              </a:rPr>
              <a:t>VXMA-CA-20-2000068</a:t>
            </a:r>
            <a:r>
              <a:rPr lang="fr-CA" sz="800" b="0" i="0" kern="1200" dirty="0">
                <a:solidFill>
                  <a:schemeClr val="bg1"/>
                </a:solidFill>
                <a:effectLst/>
                <a:latin typeface="+mn-lt"/>
                <a:ea typeface="+mn-ea"/>
                <a:cs typeface="Arial" charset="0"/>
              </a:rPr>
              <a:t> </a:t>
            </a:r>
            <a:r>
              <a:rPr lang="fr-CA" dirty="0"/>
              <a:t>| 0</a:t>
            </a:r>
            <a:r>
              <a:rPr lang="fr-CA" dirty="0">
                <a:solidFill>
                  <a:srgbClr val="FFFFFF"/>
                </a:solidFill>
              </a:rPr>
              <a:t>5/2020                                 DOCUMENT CONÇU EXCLUSIVEMENT POUR LA FORMATION                                        </a:t>
            </a:r>
          </a:p>
        </p:txBody>
      </p:sp>
      <p:sp>
        <p:nvSpPr>
          <p:cNvPr id="12" name="Rectangle 30">
            <a:extLst>
              <a:ext uri="{FF2B5EF4-FFF2-40B4-BE49-F238E27FC236}">
                <a16:creationId xmlns:a16="http://schemas.microsoft.com/office/drawing/2014/main" id="{2D0C8DCB-F231-E04B-A38A-AE2A7A1C280B}"/>
              </a:ext>
            </a:extLst>
          </p:cNvPr>
          <p:cNvSpPr txBox="1">
            <a:spLocks noChangeArrowheads="1"/>
          </p:cNvSpPr>
          <p:nvPr userDrawn="1"/>
        </p:nvSpPr>
        <p:spPr bwMode="auto">
          <a:xfrm>
            <a:off x="88900" y="6694738"/>
            <a:ext cx="327025" cy="168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FB84C8-8A8D-4A6F-B9DD-EF9AAFCE30BB}" type="slidenum">
              <a:rPr lang="fr-CA" smtClean="0"/>
              <a:pPr/>
              <a:t>‹#›</a:t>
            </a:fld>
            <a:endParaRPr lang="fr-CA" dirty="0"/>
          </a:p>
        </p:txBody>
      </p:sp>
    </p:spTree>
    <p:extLst>
      <p:ext uri="{BB962C8B-B14F-4D97-AF65-F5344CB8AC3E}">
        <p14:creationId xmlns:p14="http://schemas.microsoft.com/office/powerpoint/2010/main" val="341968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7"/>
          <p:cNvSpPr>
            <a:spLocks noGrp="1"/>
          </p:cNvSpPr>
          <p:nvPr>
            <p:ph type="sldNum" sz="quarter" idx="10"/>
          </p:nvPr>
        </p:nvSpPr>
        <p:spPr>
          <a:xfrm>
            <a:off x="62516" y="6709054"/>
            <a:ext cx="263534" cy="141577"/>
          </a:xfrm>
          <a:prstGeom prst="rect">
            <a:avLst/>
          </a:prstGeom>
        </p:spPr>
        <p:txBody>
          <a:bodyPr vert="horz" wrap="none" lIns="137160" tIns="0" rIns="0" bIns="18288" rtlCol="0" anchor="ctr">
            <a:spAutoFit/>
          </a:bodyPr>
          <a:lstStyle>
            <a:lvl1pPr algn="r">
              <a:defRPr sz="800">
                <a:solidFill>
                  <a:schemeClr val="bg1"/>
                </a:solidFill>
              </a:defRPr>
            </a:lvl1pPr>
          </a:lstStyle>
          <a:p>
            <a:pPr eaLnBrk="0" fontAlgn="base" hangingPunct="0">
              <a:spcBef>
                <a:spcPct val="0"/>
              </a:spcBef>
              <a:spcAft>
                <a:spcPct val="0"/>
              </a:spcAft>
            </a:pPr>
            <a:fld id="{80E3281F-8DA9-48B7-8FDB-9024B3F0C3C3}" type="slidenum">
              <a:rPr lang="en-US" smtClean="0">
                <a:solidFill>
                  <a:srgbClr val="FFFFFF"/>
                </a:solidFill>
              </a:rPr>
              <a:pPr eaLnBrk="0" fontAlgn="base" hangingPunct="0">
                <a:spcBef>
                  <a:spcPct val="0"/>
                </a:spcBef>
                <a:spcAft>
                  <a:spcPct val="0"/>
                </a:spcAft>
              </a:pPr>
              <a:t>‹#›</a:t>
            </a:fld>
            <a:endParaRPr lang="en-US" dirty="0">
              <a:solidFill>
                <a:srgbClr val="FFFFFF"/>
              </a:solidFill>
            </a:endParaRPr>
          </a:p>
        </p:txBody>
      </p:sp>
      <p:grpSp>
        <p:nvGrpSpPr>
          <p:cNvPr id="8" name="Group 21">
            <a:extLst>
              <a:ext uri="{FF2B5EF4-FFF2-40B4-BE49-F238E27FC236}">
                <a16:creationId xmlns:a16="http://schemas.microsoft.com/office/drawing/2014/main" id="{404C70E2-B29E-1842-816D-37DBA5412132}"/>
              </a:ext>
            </a:extLst>
          </p:cNvPr>
          <p:cNvGrpSpPr>
            <a:grpSpLocks/>
          </p:cNvGrpSpPr>
          <p:nvPr userDrawn="1"/>
        </p:nvGrpSpPr>
        <p:grpSpPr bwMode="auto">
          <a:xfrm>
            <a:off x="0" y="6632633"/>
            <a:ext cx="9144000" cy="225427"/>
            <a:chOff x="36" y="4118"/>
            <a:chExt cx="5760" cy="142"/>
          </a:xfrm>
        </p:grpSpPr>
        <p:sp>
          <p:nvSpPr>
            <p:cNvPr id="10" name="Rectangle 5">
              <a:extLst>
                <a:ext uri="{FF2B5EF4-FFF2-40B4-BE49-F238E27FC236}">
                  <a16:creationId xmlns:a16="http://schemas.microsoft.com/office/drawing/2014/main" id="{30F31F0C-2695-1C4F-9790-A19636359AD9}"/>
                </a:ext>
              </a:extLst>
            </p:cNvPr>
            <p:cNvSpPr>
              <a:spLocks noChangeArrowheads="1"/>
            </p:cNvSpPr>
            <p:nvPr userDrawn="1"/>
          </p:nvSpPr>
          <p:spPr bwMode="auto">
            <a:xfrm>
              <a:off x="36" y="4159"/>
              <a:ext cx="5760" cy="101"/>
            </a:xfrm>
            <a:prstGeom prst="rect">
              <a:avLst/>
            </a:prstGeom>
            <a:solidFill>
              <a:srgbClr val="3E2C7B"/>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sp>
          <p:nvSpPr>
            <p:cNvPr id="11" name="Rectangle 6">
              <a:extLst>
                <a:ext uri="{FF2B5EF4-FFF2-40B4-BE49-F238E27FC236}">
                  <a16:creationId xmlns:a16="http://schemas.microsoft.com/office/drawing/2014/main" id="{9F4135F1-C24E-E446-B47F-5DFB012C811F}"/>
                </a:ext>
              </a:extLst>
            </p:cNvPr>
            <p:cNvSpPr>
              <a:spLocks noChangeArrowheads="1"/>
            </p:cNvSpPr>
            <p:nvPr userDrawn="1"/>
          </p:nvSpPr>
          <p:spPr bwMode="auto">
            <a:xfrm>
              <a:off x="36" y="4118"/>
              <a:ext cx="5760" cy="41"/>
            </a:xfrm>
            <a:prstGeom prst="rect">
              <a:avLst/>
            </a:prstGeom>
            <a:solidFill>
              <a:srgbClr val="B8B6C1"/>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grpSp>
      <p:pic>
        <p:nvPicPr>
          <p:cNvPr id="12" name="Picture 6" descr="Vertex Logo PP">
            <a:extLst>
              <a:ext uri="{FF2B5EF4-FFF2-40B4-BE49-F238E27FC236}">
                <a16:creationId xmlns:a16="http://schemas.microsoft.com/office/drawing/2014/main" id="{F460F547-3DE7-9D42-99B4-33E1B0A9A0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8382" y="6164344"/>
            <a:ext cx="831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2">
            <a:extLst>
              <a:ext uri="{FF2B5EF4-FFF2-40B4-BE49-F238E27FC236}">
                <a16:creationId xmlns:a16="http://schemas.microsoft.com/office/drawing/2014/main" id="{A27DD008-35DF-A141-B24B-00A77D838292}"/>
              </a:ext>
            </a:extLst>
          </p:cNvPr>
          <p:cNvSpPr txBox="1">
            <a:spLocks/>
          </p:cNvSpPr>
          <p:nvPr userDrawn="1"/>
        </p:nvSpPr>
        <p:spPr bwMode="auto">
          <a:xfrm>
            <a:off x="427704" y="6706938"/>
            <a:ext cx="8716296" cy="15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800" kern="1200">
                <a:solidFill>
                  <a:schemeClr val="bg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rgbClr val="FFFFFF"/>
                </a:solidFill>
              </a:rPr>
              <a:t>© 2020 Vertex Pharmaceuticals (Canada) Incorporated | </a:t>
            </a:r>
            <a:r>
              <a:rPr lang="en-US" sz="800" b="0" i="0" u="none" strike="noStrike" kern="1200" dirty="0">
                <a:solidFill>
                  <a:schemeClr val="bg1"/>
                </a:solidFill>
                <a:effectLst/>
                <a:latin typeface="+mn-lt"/>
                <a:ea typeface="+mn-ea"/>
                <a:cs typeface="Arial" charset="0"/>
              </a:rPr>
              <a:t>VXMA-CA-20-2000068</a:t>
            </a:r>
            <a:r>
              <a:rPr lang="fr-CA" sz="800" b="0" i="0" kern="1200" dirty="0">
                <a:solidFill>
                  <a:schemeClr val="bg1"/>
                </a:solidFill>
                <a:effectLst/>
                <a:latin typeface="+mn-lt"/>
                <a:ea typeface="+mn-ea"/>
                <a:cs typeface="Arial" charset="0"/>
              </a:rPr>
              <a:t> </a:t>
            </a:r>
            <a:r>
              <a:rPr lang="fr-CA" dirty="0"/>
              <a:t>| 0</a:t>
            </a:r>
            <a:r>
              <a:rPr lang="fr-CA" dirty="0">
                <a:solidFill>
                  <a:srgbClr val="FFFFFF"/>
                </a:solidFill>
              </a:rPr>
              <a:t>5/2020                                 DOCUMENT CONÇU EXCLUSIVEMENT POUR LA FORMATION                                        </a:t>
            </a:r>
          </a:p>
        </p:txBody>
      </p:sp>
      <p:sp>
        <p:nvSpPr>
          <p:cNvPr id="14" name="Rectangle 30">
            <a:extLst>
              <a:ext uri="{FF2B5EF4-FFF2-40B4-BE49-F238E27FC236}">
                <a16:creationId xmlns:a16="http://schemas.microsoft.com/office/drawing/2014/main" id="{B3383093-F749-3B48-AA56-419F701D8EA6}"/>
              </a:ext>
            </a:extLst>
          </p:cNvPr>
          <p:cNvSpPr txBox="1">
            <a:spLocks noChangeArrowheads="1"/>
          </p:cNvSpPr>
          <p:nvPr userDrawn="1"/>
        </p:nvSpPr>
        <p:spPr bwMode="auto">
          <a:xfrm>
            <a:off x="88900" y="6694738"/>
            <a:ext cx="327025" cy="168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FB84C8-8A8D-4A6F-B9DD-EF9AAFCE30BB}" type="slidenum">
              <a:rPr lang="fr-CA" smtClean="0"/>
              <a:pPr/>
              <a:t>‹#›</a:t>
            </a:fld>
            <a:endParaRPr lang="fr-CA" dirty="0"/>
          </a:p>
        </p:txBody>
      </p:sp>
    </p:spTree>
    <p:extLst>
      <p:ext uri="{BB962C8B-B14F-4D97-AF65-F5344CB8AC3E}">
        <p14:creationId xmlns:p14="http://schemas.microsoft.com/office/powerpoint/2010/main" val="336936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7"/>
          <p:cNvSpPr>
            <a:spLocks noGrp="1"/>
          </p:cNvSpPr>
          <p:nvPr>
            <p:ph type="sldNum" sz="quarter" idx="4"/>
          </p:nvPr>
        </p:nvSpPr>
        <p:spPr>
          <a:xfrm>
            <a:off x="62516" y="6709054"/>
            <a:ext cx="263534" cy="141577"/>
          </a:xfrm>
          <a:prstGeom prst="rect">
            <a:avLst/>
          </a:prstGeom>
        </p:spPr>
        <p:txBody>
          <a:bodyPr vert="horz" wrap="none" lIns="137160" tIns="0" rIns="0" bIns="18288" rtlCol="0" anchor="ctr">
            <a:spAutoFit/>
          </a:bodyPr>
          <a:lstStyle>
            <a:lvl1pPr algn="r">
              <a:defRPr sz="800">
                <a:solidFill>
                  <a:schemeClr val="bg1"/>
                </a:solidFill>
              </a:defRPr>
            </a:lvl1pPr>
          </a:lstStyle>
          <a:p>
            <a:pPr eaLnBrk="0" fontAlgn="base" hangingPunct="0">
              <a:spcBef>
                <a:spcPct val="0"/>
              </a:spcBef>
              <a:spcAft>
                <a:spcPct val="0"/>
              </a:spcAft>
            </a:pPr>
            <a:fld id="{80E3281F-8DA9-48B7-8FDB-9024B3F0C3C3}" type="slidenum">
              <a:rPr lang="en-US" smtClean="0">
                <a:solidFill>
                  <a:srgbClr val="FFFFFF"/>
                </a:solidFill>
              </a:rPr>
              <a:pPr eaLnBrk="0" fontAlgn="base" hangingPunct="0">
                <a:spcBef>
                  <a:spcPct val="0"/>
                </a:spcBef>
                <a:spcAft>
                  <a:spcPct val="0"/>
                </a:spcAft>
              </a:pPr>
              <a:t>‹#›</a:t>
            </a:fld>
            <a:endParaRPr lang="en-US" dirty="0">
              <a:solidFill>
                <a:srgbClr val="FFFFFF"/>
              </a:solidFill>
            </a:endParaRPr>
          </a:p>
        </p:txBody>
      </p:sp>
      <p:grpSp>
        <p:nvGrpSpPr>
          <p:cNvPr id="4" name="Group 21">
            <a:extLst>
              <a:ext uri="{FF2B5EF4-FFF2-40B4-BE49-F238E27FC236}">
                <a16:creationId xmlns:a16="http://schemas.microsoft.com/office/drawing/2014/main" id="{B4C8F4F1-2A57-4946-9B3F-D14B07F17079}"/>
              </a:ext>
            </a:extLst>
          </p:cNvPr>
          <p:cNvGrpSpPr>
            <a:grpSpLocks/>
          </p:cNvGrpSpPr>
          <p:nvPr userDrawn="1"/>
        </p:nvGrpSpPr>
        <p:grpSpPr bwMode="auto">
          <a:xfrm>
            <a:off x="0" y="6632633"/>
            <a:ext cx="9144000" cy="225427"/>
            <a:chOff x="36" y="4118"/>
            <a:chExt cx="5760" cy="142"/>
          </a:xfrm>
        </p:grpSpPr>
        <p:sp>
          <p:nvSpPr>
            <p:cNvPr id="6" name="Rectangle 5">
              <a:extLst>
                <a:ext uri="{FF2B5EF4-FFF2-40B4-BE49-F238E27FC236}">
                  <a16:creationId xmlns:a16="http://schemas.microsoft.com/office/drawing/2014/main" id="{C46D3276-67B7-6E47-97F4-BA503DAD2F73}"/>
                </a:ext>
              </a:extLst>
            </p:cNvPr>
            <p:cNvSpPr>
              <a:spLocks noChangeArrowheads="1"/>
            </p:cNvSpPr>
            <p:nvPr userDrawn="1"/>
          </p:nvSpPr>
          <p:spPr bwMode="auto">
            <a:xfrm>
              <a:off x="36" y="4159"/>
              <a:ext cx="5760" cy="101"/>
            </a:xfrm>
            <a:prstGeom prst="rect">
              <a:avLst/>
            </a:prstGeom>
            <a:solidFill>
              <a:srgbClr val="3E2C7B"/>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sp>
          <p:nvSpPr>
            <p:cNvPr id="7" name="Rectangle 6">
              <a:extLst>
                <a:ext uri="{FF2B5EF4-FFF2-40B4-BE49-F238E27FC236}">
                  <a16:creationId xmlns:a16="http://schemas.microsoft.com/office/drawing/2014/main" id="{19731144-EBA0-3041-AD07-F197BF88EC71}"/>
                </a:ext>
              </a:extLst>
            </p:cNvPr>
            <p:cNvSpPr>
              <a:spLocks noChangeArrowheads="1"/>
            </p:cNvSpPr>
            <p:nvPr userDrawn="1"/>
          </p:nvSpPr>
          <p:spPr bwMode="auto">
            <a:xfrm>
              <a:off x="36" y="4118"/>
              <a:ext cx="5760" cy="41"/>
            </a:xfrm>
            <a:prstGeom prst="rect">
              <a:avLst/>
            </a:prstGeom>
            <a:solidFill>
              <a:srgbClr val="B8B6C1"/>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grpSp>
      <p:pic>
        <p:nvPicPr>
          <p:cNvPr id="8" name="Picture 6" descr="Vertex Logo PP">
            <a:extLst>
              <a:ext uri="{FF2B5EF4-FFF2-40B4-BE49-F238E27FC236}">
                <a16:creationId xmlns:a16="http://schemas.microsoft.com/office/drawing/2014/main" id="{51080806-E24A-D845-8812-898B1692D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8382" y="6164344"/>
            <a:ext cx="831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a:extLst>
              <a:ext uri="{FF2B5EF4-FFF2-40B4-BE49-F238E27FC236}">
                <a16:creationId xmlns:a16="http://schemas.microsoft.com/office/drawing/2014/main" id="{DB0ADEB7-0F42-B74D-A64B-47EBDDD9D00A}"/>
              </a:ext>
            </a:extLst>
          </p:cNvPr>
          <p:cNvSpPr txBox="1">
            <a:spLocks/>
          </p:cNvSpPr>
          <p:nvPr userDrawn="1"/>
        </p:nvSpPr>
        <p:spPr bwMode="auto">
          <a:xfrm>
            <a:off x="427704" y="6706938"/>
            <a:ext cx="8716296" cy="15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800" kern="1200">
                <a:solidFill>
                  <a:schemeClr val="bg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rgbClr val="FFFFFF"/>
                </a:solidFill>
              </a:rPr>
              <a:t>© 2020 Vertex Pharmaceuticals (Canada) Incorporated | </a:t>
            </a:r>
            <a:r>
              <a:rPr lang="en-US" sz="800" b="0" i="0" u="none" strike="noStrike" kern="1200" dirty="0">
                <a:solidFill>
                  <a:schemeClr val="bg1"/>
                </a:solidFill>
                <a:effectLst/>
                <a:latin typeface="+mn-lt"/>
                <a:ea typeface="+mn-ea"/>
                <a:cs typeface="Arial" charset="0"/>
              </a:rPr>
              <a:t>VXMA-CA-20-2000068</a:t>
            </a:r>
            <a:r>
              <a:rPr lang="fr-CA" sz="800" b="0" i="0" kern="1200" dirty="0">
                <a:solidFill>
                  <a:schemeClr val="bg1"/>
                </a:solidFill>
                <a:effectLst/>
                <a:latin typeface="+mn-lt"/>
                <a:ea typeface="+mn-ea"/>
                <a:cs typeface="Arial" charset="0"/>
              </a:rPr>
              <a:t> </a:t>
            </a:r>
            <a:r>
              <a:rPr lang="fr-CA" dirty="0"/>
              <a:t>| 0</a:t>
            </a:r>
            <a:r>
              <a:rPr lang="fr-CA" dirty="0">
                <a:solidFill>
                  <a:srgbClr val="FFFFFF"/>
                </a:solidFill>
              </a:rPr>
              <a:t>5/2020                                 DOCUMENT CONÇU EXCLUSIVEMENT POUR LA FORMATION                                        </a:t>
            </a:r>
          </a:p>
        </p:txBody>
      </p:sp>
      <p:sp>
        <p:nvSpPr>
          <p:cNvPr id="10" name="Rectangle 30">
            <a:extLst>
              <a:ext uri="{FF2B5EF4-FFF2-40B4-BE49-F238E27FC236}">
                <a16:creationId xmlns:a16="http://schemas.microsoft.com/office/drawing/2014/main" id="{63140561-E22E-5342-926E-C5D43B010C77}"/>
              </a:ext>
            </a:extLst>
          </p:cNvPr>
          <p:cNvSpPr txBox="1">
            <a:spLocks noChangeArrowheads="1"/>
          </p:cNvSpPr>
          <p:nvPr userDrawn="1"/>
        </p:nvSpPr>
        <p:spPr bwMode="auto">
          <a:xfrm>
            <a:off x="88900" y="6694738"/>
            <a:ext cx="327025" cy="168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FB84C8-8A8D-4A6F-B9DD-EF9AAFCE30BB}" type="slidenum">
              <a:rPr lang="fr-CA" smtClean="0"/>
              <a:pPr/>
              <a:t>‹#›</a:t>
            </a:fld>
            <a:endParaRPr lang="fr-CA" dirty="0"/>
          </a:p>
        </p:txBody>
      </p:sp>
    </p:spTree>
    <p:extLst>
      <p:ext uri="{BB962C8B-B14F-4D97-AF65-F5344CB8AC3E}">
        <p14:creationId xmlns:p14="http://schemas.microsoft.com/office/powerpoint/2010/main" val="189066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7"/>
          <p:cNvSpPr>
            <a:spLocks noGrp="1"/>
          </p:cNvSpPr>
          <p:nvPr>
            <p:ph type="sldNum" sz="quarter" idx="4"/>
          </p:nvPr>
        </p:nvSpPr>
        <p:spPr>
          <a:xfrm>
            <a:off x="62516" y="6709054"/>
            <a:ext cx="263534" cy="141577"/>
          </a:xfrm>
          <a:prstGeom prst="rect">
            <a:avLst/>
          </a:prstGeom>
        </p:spPr>
        <p:txBody>
          <a:bodyPr vert="horz" wrap="none" lIns="137160" tIns="0" rIns="0" bIns="18288" rtlCol="0" anchor="ctr">
            <a:spAutoFit/>
          </a:bodyPr>
          <a:lstStyle>
            <a:lvl1pPr algn="r">
              <a:defRPr sz="800">
                <a:solidFill>
                  <a:schemeClr val="bg1"/>
                </a:solidFill>
              </a:defRPr>
            </a:lvl1pPr>
          </a:lstStyle>
          <a:p>
            <a:pPr eaLnBrk="0" fontAlgn="base" hangingPunct="0">
              <a:spcBef>
                <a:spcPct val="0"/>
              </a:spcBef>
              <a:spcAft>
                <a:spcPct val="0"/>
              </a:spcAft>
            </a:pPr>
            <a:fld id="{80E3281F-8DA9-48B7-8FDB-9024B3F0C3C3}" type="slidenum">
              <a:rPr lang="en-US" smtClean="0">
                <a:solidFill>
                  <a:srgbClr val="FFFFFF"/>
                </a:solidFill>
              </a:rPr>
              <a:pPr eaLnBrk="0" fontAlgn="base" hangingPunct="0">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val="141007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7"/>
          <p:cNvSpPr>
            <a:spLocks noGrp="1"/>
          </p:cNvSpPr>
          <p:nvPr>
            <p:ph type="sldNum" sz="quarter" idx="4"/>
          </p:nvPr>
        </p:nvSpPr>
        <p:spPr>
          <a:xfrm>
            <a:off x="62516" y="6709054"/>
            <a:ext cx="263534" cy="141577"/>
          </a:xfrm>
          <a:prstGeom prst="rect">
            <a:avLst/>
          </a:prstGeom>
        </p:spPr>
        <p:txBody>
          <a:bodyPr vert="horz" wrap="none" lIns="137160" tIns="0" rIns="0" bIns="18288" rtlCol="0" anchor="ctr">
            <a:spAutoFit/>
          </a:bodyPr>
          <a:lstStyle>
            <a:lvl1pPr algn="r">
              <a:defRPr sz="800">
                <a:solidFill>
                  <a:schemeClr val="bg1"/>
                </a:solidFill>
              </a:defRPr>
            </a:lvl1pPr>
          </a:lstStyle>
          <a:p>
            <a:pPr eaLnBrk="0" fontAlgn="base" hangingPunct="0">
              <a:spcBef>
                <a:spcPct val="0"/>
              </a:spcBef>
              <a:spcAft>
                <a:spcPct val="0"/>
              </a:spcAft>
            </a:pPr>
            <a:fld id="{80E3281F-8DA9-48B7-8FDB-9024B3F0C3C3}" type="slidenum">
              <a:rPr lang="en-US" smtClean="0">
                <a:solidFill>
                  <a:srgbClr val="FFFFFF"/>
                </a:solidFill>
              </a:rPr>
              <a:pPr eaLnBrk="0" fontAlgn="base" hangingPunct="0">
                <a:spcBef>
                  <a:spcPct val="0"/>
                </a:spcBef>
                <a:spcAft>
                  <a:spcPct val="0"/>
                </a:spcAft>
              </a:pPr>
              <a:t>‹#›</a:t>
            </a:fld>
            <a:endParaRPr lang="en-US" dirty="0">
              <a:solidFill>
                <a:srgbClr val="FFFFFF"/>
              </a:solidFill>
            </a:endParaRPr>
          </a:p>
        </p:txBody>
      </p:sp>
      <p:grpSp>
        <p:nvGrpSpPr>
          <p:cNvPr id="6" name="Group 21">
            <a:extLst>
              <a:ext uri="{FF2B5EF4-FFF2-40B4-BE49-F238E27FC236}">
                <a16:creationId xmlns:a16="http://schemas.microsoft.com/office/drawing/2014/main" id="{5B4D43EC-19CA-A044-9B09-ACF6BED51C7D}"/>
              </a:ext>
            </a:extLst>
          </p:cNvPr>
          <p:cNvGrpSpPr>
            <a:grpSpLocks/>
          </p:cNvGrpSpPr>
          <p:nvPr userDrawn="1"/>
        </p:nvGrpSpPr>
        <p:grpSpPr bwMode="auto">
          <a:xfrm>
            <a:off x="0" y="6632633"/>
            <a:ext cx="9144000" cy="225427"/>
            <a:chOff x="36" y="4118"/>
            <a:chExt cx="5760" cy="142"/>
          </a:xfrm>
        </p:grpSpPr>
        <p:sp>
          <p:nvSpPr>
            <p:cNvPr id="8" name="Rectangle 5">
              <a:extLst>
                <a:ext uri="{FF2B5EF4-FFF2-40B4-BE49-F238E27FC236}">
                  <a16:creationId xmlns:a16="http://schemas.microsoft.com/office/drawing/2014/main" id="{B5B7C286-543C-B949-8B3D-DED3589B8761}"/>
                </a:ext>
              </a:extLst>
            </p:cNvPr>
            <p:cNvSpPr>
              <a:spLocks noChangeArrowheads="1"/>
            </p:cNvSpPr>
            <p:nvPr userDrawn="1"/>
          </p:nvSpPr>
          <p:spPr bwMode="auto">
            <a:xfrm>
              <a:off x="36" y="4159"/>
              <a:ext cx="5760" cy="101"/>
            </a:xfrm>
            <a:prstGeom prst="rect">
              <a:avLst/>
            </a:prstGeom>
            <a:solidFill>
              <a:srgbClr val="3E2C7B"/>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sp>
          <p:nvSpPr>
            <p:cNvPr id="9" name="Rectangle 6">
              <a:extLst>
                <a:ext uri="{FF2B5EF4-FFF2-40B4-BE49-F238E27FC236}">
                  <a16:creationId xmlns:a16="http://schemas.microsoft.com/office/drawing/2014/main" id="{EF79E91A-93FD-5343-AF82-6D399AD95AB3}"/>
                </a:ext>
              </a:extLst>
            </p:cNvPr>
            <p:cNvSpPr>
              <a:spLocks noChangeArrowheads="1"/>
            </p:cNvSpPr>
            <p:nvPr userDrawn="1"/>
          </p:nvSpPr>
          <p:spPr bwMode="auto">
            <a:xfrm>
              <a:off x="36" y="4118"/>
              <a:ext cx="5760" cy="41"/>
            </a:xfrm>
            <a:prstGeom prst="rect">
              <a:avLst/>
            </a:prstGeom>
            <a:solidFill>
              <a:srgbClr val="B8B6C1"/>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grpSp>
      <p:pic>
        <p:nvPicPr>
          <p:cNvPr id="10" name="Picture 6" descr="Vertex Logo PP">
            <a:extLst>
              <a:ext uri="{FF2B5EF4-FFF2-40B4-BE49-F238E27FC236}">
                <a16:creationId xmlns:a16="http://schemas.microsoft.com/office/drawing/2014/main" id="{C347C1E9-C3B1-6949-8DDF-75F05CD511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8382" y="6164344"/>
            <a:ext cx="831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2">
            <a:extLst>
              <a:ext uri="{FF2B5EF4-FFF2-40B4-BE49-F238E27FC236}">
                <a16:creationId xmlns:a16="http://schemas.microsoft.com/office/drawing/2014/main" id="{D1D7AAB2-68C6-F446-BB84-1AAA9AF0527A}"/>
              </a:ext>
            </a:extLst>
          </p:cNvPr>
          <p:cNvSpPr txBox="1">
            <a:spLocks/>
          </p:cNvSpPr>
          <p:nvPr userDrawn="1"/>
        </p:nvSpPr>
        <p:spPr bwMode="auto">
          <a:xfrm>
            <a:off x="427704" y="6706938"/>
            <a:ext cx="8716296" cy="15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800" kern="1200">
                <a:solidFill>
                  <a:schemeClr val="bg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rgbClr val="FFFFFF"/>
                </a:solidFill>
              </a:rPr>
              <a:t>© 2020 Vertex Pharmaceuticals (Canada) Incorporated | </a:t>
            </a:r>
            <a:r>
              <a:rPr lang="en-US" sz="800" b="0" i="0" u="none" strike="noStrike" kern="1200" dirty="0">
                <a:solidFill>
                  <a:schemeClr val="bg1"/>
                </a:solidFill>
                <a:effectLst/>
                <a:latin typeface="+mn-lt"/>
                <a:ea typeface="+mn-ea"/>
                <a:cs typeface="Arial" charset="0"/>
              </a:rPr>
              <a:t>VXMA-CA-20-2000068</a:t>
            </a:r>
            <a:r>
              <a:rPr lang="fr-CA" sz="800" b="0" i="0" kern="1200" dirty="0">
                <a:solidFill>
                  <a:schemeClr val="bg1"/>
                </a:solidFill>
                <a:effectLst/>
                <a:latin typeface="+mn-lt"/>
                <a:ea typeface="+mn-ea"/>
                <a:cs typeface="Arial" charset="0"/>
              </a:rPr>
              <a:t> </a:t>
            </a:r>
            <a:r>
              <a:rPr lang="fr-CA" dirty="0"/>
              <a:t>| 0</a:t>
            </a:r>
            <a:r>
              <a:rPr lang="fr-CA" dirty="0">
                <a:solidFill>
                  <a:srgbClr val="FFFFFF"/>
                </a:solidFill>
              </a:rPr>
              <a:t>5/2020                                 DOCUMENT CONÇU EXCLUSIVEMENT POUR LA FORMATION                                        </a:t>
            </a:r>
          </a:p>
        </p:txBody>
      </p:sp>
      <p:sp>
        <p:nvSpPr>
          <p:cNvPr id="12" name="Rectangle 30">
            <a:extLst>
              <a:ext uri="{FF2B5EF4-FFF2-40B4-BE49-F238E27FC236}">
                <a16:creationId xmlns:a16="http://schemas.microsoft.com/office/drawing/2014/main" id="{97B54B9C-0EA5-3242-84FC-1082E948D0AD}"/>
              </a:ext>
            </a:extLst>
          </p:cNvPr>
          <p:cNvSpPr txBox="1">
            <a:spLocks noChangeArrowheads="1"/>
          </p:cNvSpPr>
          <p:nvPr userDrawn="1"/>
        </p:nvSpPr>
        <p:spPr bwMode="auto">
          <a:xfrm>
            <a:off x="88900" y="6694738"/>
            <a:ext cx="327025" cy="168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FB84C8-8A8D-4A6F-B9DD-EF9AAFCE30BB}" type="slidenum">
              <a:rPr lang="fr-CA" smtClean="0"/>
              <a:pPr/>
              <a:t>‹#›</a:t>
            </a:fld>
            <a:endParaRPr lang="fr-CA" dirty="0"/>
          </a:p>
        </p:txBody>
      </p:sp>
    </p:spTree>
    <p:extLst>
      <p:ext uri="{BB962C8B-B14F-4D97-AF65-F5344CB8AC3E}">
        <p14:creationId xmlns:p14="http://schemas.microsoft.com/office/powerpoint/2010/main" val="222535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7"/>
          <p:cNvSpPr>
            <a:spLocks noGrp="1"/>
          </p:cNvSpPr>
          <p:nvPr>
            <p:ph type="sldNum" sz="quarter" idx="4"/>
          </p:nvPr>
        </p:nvSpPr>
        <p:spPr>
          <a:xfrm>
            <a:off x="62516" y="6709054"/>
            <a:ext cx="263534" cy="141577"/>
          </a:xfrm>
          <a:prstGeom prst="rect">
            <a:avLst/>
          </a:prstGeom>
        </p:spPr>
        <p:txBody>
          <a:bodyPr vert="horz" wrap="none" lIns="137160" tIns="0" rIns="0" bIns="18288" rtlCol="0" anchor="ctr">
            <a:spAutoFit/>
          </a:bodyPr>
          <a:lstStyle>
            <a:lvl1pPr algn="r">
              <a:defRPr sz="800">
                <a:solidFill>
                  <a:schemeClr val="bg1"/>
                </a:solidFill>
              </a:defRPr>
            </a:lvl1pPr>
          </a:lstStyle>
          <a:p>
            <a:pPr eaLnBrk="0" fontAlgn="base" hangingPunct="0">
              <a:spcBef>
                <a:spcPct val="0"/>
              </a:spcBef>
              <a:spcAft>
                <a:spcPct val="0"/>
              </a:spcAft>
            </a:pPr>
            <a:fld id="{80E3281F-8DA9-48B7-8FDB-9024B3F0C3C3}" type="slidenum">
              <a:rPr lang="en-US" smtClean="0">
                <a:solidFill>
                  <a:srgbClr val="FFFFFF"/>
                </a:solidFill>
              </a:rPr>
              <a:pPr eaLnBrk="0" fontAlgn="base" hangingPunct="0">
                <a:spcBef>
                  <a:spcPct val="0"/>
                </a:spcBef>
                <a:spcAft>
                  <a:spcPct val="0"/>
                </a:spcAft>
              </a:pPr>
              <a:t>‹#›</a:t>
            </a:fld>
            <a:endParaRPr lang="en-US" dirty="0">
              <a:solidFill>
                <a:srgbClr val="FFFFFF"/>
              </a:solidFill>
            </a:endParaRPr>
          </a:p>
        </p:txBody>
      </p:sp>
      <p:grpSp>
        <p:nvGrpSpPr>
          <p:cNvPr id="6" name="Group 21">
            <a:extLst>
              <a:ext uri="{FF2B5EF4-FFF2-40B4-BE49-F238E27FC236}">
                <a16:creationId xmlns:a16="http://schemas.microsoft.com/office/drawing/2014/main" id="{15A9CF64-8DE7-CC43-93EE-5673FC3FEB01}"/>
              </a:ext>
            </a:extLst>
          </p:cNvPr>
          <p:cNvGrpSpPr>
            <a:grpSpLocks/>
          </p:cNvGrpSpPr>
          <p:nvPr userDrawn="1"/>
        </p:nvGrpSpPr>
        <p:grpSpPr bwMode="auto">
          <a:xfrm>
            <a:off x="0" y="6632633"/>
            <a:ext cx="9144000" cy="225427"/>
            <a:chOff x="36" y="4118"/>
            <a:chExt cx="5760" cy="142"/>
          </a:xfrm>
        </p:grpSpPr>
        <p:sp>
          <p:nvSpPr>
            <p:cNvPr id="8" name="Rectangle 5">
              <a:extLst>
                <a:ext uri="{FF2B5EF4-FFF2-40B4-BE49-F238E27FC236}">
                  <a16:creationId xmlns:a16="http://schemas.microsoft.com/office/drawing/2014/main" id="{A2394826-C935-744D-BF0D-A9B46DB9E006}"/>
                </a:ext>
              </a:extLst>
            </p:cNvPr>
            <p:cNvSpPr>
              <a:spLocks noChangeArrowheads="1"/>
            </p:cNvSpPr>
            <p:nvPr userDrawn="1"/>
          </p:nvSpPr>
          <p:spPr bwMode="auto">
            <a:xfrm>
              <a:off x="36" y="4159"/>
              <a:ext cx="5760" cy="101"/>
            </a:xfrm>
            <a:prstGeom prst="rect">
              <a:avLst/>
            </a:prstGeom>
            <a:solidFill>
              <a:srgbClr val="3E2C7B"/>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sp>
          <p:nvSpPr>
            <p:cNvPr id="9" name="Rectangle 6">
              <a:extLst>
                <a:ext uri="{FF2B5EF4-FFF2-40B4-BE49-F238E27FC236}">
                  <a16:creationId xmlns:a16="http://schemas.microsoft.com/office/drawing/2014/main" id="{F7D7329C-3216-9642-9E90-AECA71E970C0}"/>
                </a:ext>
              </a:extLst>
            </p:cNvPr>
            <p:cNvSpPr>
              <a:spLocks noChangeArrowheads="1"/>
            </p:cNvSpPr>
            <p:nvPr userDrawn="1"/>
          </p:nvSpPr>
          <p:spPr bwMode="auto">
            <a:xfrm>
              <a:off x="36" y="4118"/>
              <a:ext cx="5760" cy="41"/>
            </a:xfrm>
            <a:prstGeom prst="rect">
              <a:avLst/>
            </a:prstGeom>
            <a:solidFill>
              <a:srgbClr val="B8B6C1"/>
            </a:solidFill>
            <a:ln w="12700">
              <a:noFill/>
              <a:miter lim="800000"/>
              <a:headEnd/>
              <a:tailEnd/>
            </a:ln>
            <a:effectLst/>
          </p:spPr>
          <p:txBody>
            <a:bodyPr wrap="none" lIns="137160" bIns="18288" anchor="ctr"/>
            <a:lstStyle/>
            <a:p>
              <a:pPr eaLnBrk="0" fontAlgn="base" hangingPunct="0">
                <a:spcBef>
                  <a:spcPct val="0"/>
                </a:spcBef>
                <a:spcAft>
                  <a:spcPct val="0"/>
                </a:spcAft>
              </a:pPr>
              <a:endParaRPr lang="en-US" sz="2400">
                <a:solidFill>
                  <a:srgbClr val="666666"/>
                </a:solidFill>
              </a:endParaRPr>
            </a:p>
          </p:txBody>
        </p:sp>
      </p:grpSp>
      <p:pic>
        <p:nvPicPr>
          <p:cNvPr id="10" name="Picture 6" descr="Vertex Logo PP">
            <a:extLst>
              <a:ext uri="{FF2B5EF4-FFF2-40B4-BE49-F238E27FC236}">
                <a16:creationId xmlns:a16="http://schemas.microsoft.com/office/drawing/2014/main" id="{99203D85-FDB1-F846-9C76-CCA886A981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8382" y="6164344"/>
            <a:ext cx="831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2">
            <a:extLst>
              <a:ext uri="{FF2B5EF4-FFF2-40B4-BE49-F238E27FC236}">
                <a16:creationId xmlns:a16="http://schemas.microsoft.com/office/drawing/2014/main" id="{78835A0D-05D1-A648-8649-70701E40D418}"/>
              </a:ext>
            </a:extLst>
          </p:cNvPr>
          <p:cNvSpPr txBox="1">
            <a:spLocks/>
          </p:cNvSpPr>
          <p:nvPr userDrawn="1"/>
        </p:nvSpPr>
        <p:spPr bwMode="auto">
          <a:xfrm>
            <a:off x="427704" y="6706938"/>
            <a:ext cx="8716296" cy="15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800" kern="1200">
                <a:solidFill>
                  <a:schemeClr val="bg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solidFill>
                  <a:srgbClr val="FFFFFF"/>
                </a:solidFill>
              </a:rPr>
              <a:t>© 2020 Vertex Pharmaceuticals (Canada) Incorporated | </a:t>
            </a:r>
            <a:r>
              <a:rPr lang="en-US" sz="800" b="0" i="0" u="none" strike="noStrike" kern="1200" dirty="0">
                <a:solidFill>
                  <a:schemeClr val="bg1"/>
                </a:solidFill>
                <a:effectLst/>
                <a:latin typeface="+mn-lt"/>
                <a:ea typeface="+mn-ea"/>
                <a:cs typeface="Arial" charset="0"/>
              </a:rPr>
              <a:t>VXMA-CA-20-2000068</a:t>
            </a:r>
            <a:r>
              <a:rPr lang="fr-CA" sz="800" b="0" i="0" kern="1200" dirty="0">
                <a:solidFill>
                  <a:schemeClr val="bg1"/>
                </a:solidFill>
                <a:effectLst/>
                <a:latin typeface="+mn-lt"/>
                <a:ea typeface="+mn-ea"/>
                <a:cs typeface="Arial" charset="0"/>
              </a:rPr>
              <a:t> </a:t>
            </a:r>
            <a:r>
              <a:rPr lang="fr-CA" dirty="0"/>
              <a:t>| 0</a:t>
            </a:r>
            <a:r>
              <a:rPr lang="fr-CA" dirty="0">
                <a:solidFill>
                  <a:srgbClr val="FFFFFF"/>
                </a:solidFill>
              </a:rPr>
              <a:t>5/2020                                 DOCUMENT CONÇU EXCLUSIVEMENT POUR LA FORMATION                                        </a:t>
            </a:r>
          </a:p>
        </p:txBody>
      </p:sp>
      <p:sp>
        <p:nvSpPr>
          <p:cNvPr id="12" name="Rectangle 30">
            <a:extLst>
              <a:ext uri="{FF2B5EF4-FFF2-40B4-BE49-F238E27FC236}">
                <a16:creationId xmlns:a16="http://schemas.microsoft.com/office/drawing/2014/main" id="{D9C05685-4E9E-A049-8B2A-C6DF75BA4C4A}"/>
              </a:ext>
            </a:extLst>
          </p:cNvPr>
          <p:cNvSpPr txBox="1">
            <a:spLocks noChangeArrowheads="1"/>
          </p:cNvSpPr>
          <p:nvPr userDrawn="1"/>
        </p:nvSpPr>
        <p:spPr bwMode="auto">
          <a:xfrm>
            <a:off x="88900" y="6694738"/>
            <a:ext cx="327025" cy="168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FB84C8-8A8D-4A6F-B9DD-EF9AAFCE30BB}" type="slidenum">
              <a:rPr lang="fr-CA" smtClean="0"/>
              <a:pPr/>
              <a:t>‹#›</a:t>
            </a:fld>
            <a:endParaRPr lang="fr-CA" dirty="0"/>
          </a:p>
        </p:txBody>
      </p:sp>
    </p:spTree>
    <p:extLst>
      <p:ext uri="{BB962C8B-B14F-4D97-AF65-F5344CB8AC3E}">
        <p14:creationId xmlns:p14="http://schemas.microsoft.com/office/powerpoint/2010/main" val="287512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4899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24"/>
          <p:cNvSpPr>
            <a:spLocks noGrp="1" noChangeArrowheads="1"/>
          </p:cNvSpPr>
          <p:nvPr>
            <p:ph type="body" idx="1"/>
          </p:nvPr>
        </p:nvSpPr>
        <p:spPr bwMode="auto">
          <a:xfrm>
            <a:off x="304800" y="1219200"/>
            <a:ext cx="8483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53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spcBef>
          <a:spcPct val="0"/>
        </a:spcBef>
        <a:spcAft>
          <a:spcPct val="0"/>
        </a:spcAft>
        <a:defRPr sz="2600">
          <a:solidFill>
            <a:srgbClr val="53247F"/>
          </a:solidFill>
          <a:latin typeface="+mj-lt"/>
          <a:ea typeface="+mj-ea"/>
          <a:cs typeface="+mj-cs"/>
        </a:defRPr>
      </a:lvl1pPr>
      <a:lvl2pPr algn="l" rtl="0" eaLnBrk="1" fontAlgn="base" hangingPunct="1">
        <a:spcBef>
          <a:spcPct val="0"/>
        </a:spcBef>
        <a:spcAft>
          <a:spcPct val="0"/>
        </a:spcAft>
        <a:defRPr sz="2600">
          <a:solidFill>
            <a:srgbClr val="53247F"/>
          </a:solidFill>
          <a:latin typeface="Arial" pitchFamily="-110" charset="0"/>
          <a:ea typeface="ＭＳ Ｐゴシック" pitchFamily="-110" charset="-128"/>
          <a:cs typeface="ＭＳ Ｐゴシック" pitchFamily="-110" charset="-128"/>
        </a:defRPr>
      </a:lvl2pPr>
      <a:lvl3pPr algn="l" rtl="0" eaLnBrk="1" fontAlgn="base" hangingPunct="1">
        <a:spcBef>
          <a:spcPct val="0"/>
        </a:spcBef>
        <a:spcAft>
          <a:spcPct val="0"/>
        </a:spcAft>
        <a:defRPr sz="2600">
          <a:solidFill>
            <a:srgbClr val="53247F"/>
          </a:solidFill>
          <a:latin typeface="Arial" pitchFamily="-110" charset="0"/>
          <a:ea typeface="ＭＳ Ｐゴシック" pitchFamily="-110" charset="-128"/>
          <a:cs typeface="ＭＳ Ｐゴシック" pitchFamily="-110" charset="-128"/>
        </a:defRPr>
      </a:lvl3pPr>
      <a:lvl4pPr algn="l" rtl="0" eaLnBrk="1" fontAlgn="base" hangingPunct="1">
        <a:spcBef>
          <a:spcPct val="0"/>
        </a:spcBef>
        <a:spcAft>
          <a:spcPct val="0"/>
        </a:spcAft>
        <a:defRPr sz="2600">
          <a:solidFill>
            <a:srgbClr val="53247F"/>
          </a:solidFill>
          <a:latin typeface="Arial" pitchFamily="-110" charset="0"/>
          <a:ea typeface="ＭＳ Ｐゴシック" pitchFamily="-110" charset="-128"/>
          <a:cs typeface="ＭＳ Ｐゴシック" pitchFamily="-110" charset="-128"/>
        </a:defRPr>
      </a:lvl4pPr>
      <a:lvl5pPr algn="l" rtl="0" eaLnBrk="1" fontAlgn="base" hangingPunct="1">
        <a:spcBef>
          <a:spcPct val="0"/>
        </a:spcBef>
        <a:spcAft>
          <a:spcPct val="0"/>
        </a:spcAft>
        <a:defRPr sz="2600">
          <a:solidFill>
            <a:srgbClr val="53247F"/>
          </a:solidFill>
          <a:latin typeface="Arial" pitchFamily="-110"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2600">
          <a:solidFill>
            <a:srgbClr val="53247F"/>
          </a:solidFill>
          <a:latin typeface="Arial" pitchFamily="-110" charset="0"/>
          <a:ea typeface="ＭＳ Ｐゴシック" pitchFamily="-110" charset="-128"/>
          <a:cs typeface="ＭＳ Ｐゴシック" pitchFamily="-110" charset="-128"/>
        </a:defRPr>
      </a:lvl6pPr>
      <a:lvl7pPr marL="914400" algn="l" rtl="0" eaLnBrk="1" fontAlgn="base" hangingPunct="1">
        <a:spcBef>
          <a:spcPct val="0"/>
        </a:spcBef>
        <a:spcAft>
          <a:spcPct val="0"/>
        </a:spcAft>
        <a:defRPr sz="2600">
          <a:solidFill>
            <a:srgbClr val="53247F"/>
          </a:solidFill>
          <a:latin typeface="Arial" pitchFamily="-110" charset="0"/>
          <a:ea typeface="ＭＳ Ｐゴシック" pitchFamily="-110" charset="-128"/>
          <a:cs typeface="ＭＳ Ｐゴシック" pitchFamily="-110" charset="-128"/>
        </a:defRPr>
      </a:lvl7pPr>
      <a:lvl8pPr marL="1371600" algn="l" rtl="0" eaLnBrk="1" fontAlgn="base" hangingPunct="1">
        <a:spcBef>
          <a:spcPct val="0"/>
        </a:spcBef>
        <a:spcAft>
          <a:spcPct val="0"/>
        </a:spcAft>
        <a:defRPr sz="2600">
          <a:solidFill>
            <a:srgbClr val="53247F"/>
          </a:solidFill>
          <a:latin typeface="Arial" pitchFamily="-110" charset="0"/>
          <a:ea typeface="ＭＳ Ｐゴシック" pitchFamily="-110" charset="-128"/>
          <a:cs typeface="ＭＳ Ｐゴシック" pitchFamily="-110" charset="-128"/>
        </a:defRPr>
      </a:lvl8pPr>
      <a:lvl9pPr marL="1828800" algn="l" rtl="0" eaLnBrk="1" fontAlgn="base" hangingPunct="1">
        <a:spcBef>
          <a:spcPct val="0"/>
        </a:spcBef>
        <a:spcAft>
          <a:spcPct val="0"/>
        </a:spcAft>
        <a:defRPr sz="2600">
          <a:solidFill>
            <a:srgbClr val="53247F"/>
          </a:solidFill>
          <a:latin typeface="Arial" pitchFamily="-110" charset="0"/>
          <a:ea typeface="ＭＳ Ｐゴシック" pitchFamily="-110" charset="-128"/>
          <a:cs typeface="ＭＳ Ｐゴシック" pitchFamily="-110" charset="-128"/>
        </a:defRPr>
      </a:lvl9pPr>
    </p:titleStyle>
    <p:bodyStyle>
      <a:lvl1pPr marL="227013" indent="-227013" algn="l" rtl="0" eaLnBrk="1" fontAlgn="base" hangingPunct="1">
        <a:lnSpc>
          <a:spcPct val="95000"/>
        </a:lnSpc>
        <a:spcBef>
          <a:spcPts val="1200"/>
        </a:spcBef>
        <a:spcAft>
          <a:spcPct val="0"/>
        </a:spcAft>
        <a:buClr>
          <a:srgbClr val="53247F"/>
        </a:buClr>
        <a:buFont typeface="Times" charset="0"/>
        <a:buChar char="•"/>
        <a:defRPr sz="2200">
          <a:solidFill>
            <a:schemeClr val="tx1">
              <a:lumMod val="50000"/>
            </a:schemeClr>
          </a:solidFill>
          <a:latin typeface="+mn-lt"/>
          <a:ea typeface="+mn-ea"/>
          <a:cs typeface="+mn-cs"/>
        </a:defRPr>
      </a:lvl1pPr>
      <a:lvl2pPr marL="685800" indent="-228600" algn="l" rtl="0" eaLnBrk="1" fontAlgn="base" hangingPunct="1">
        <a:lnSpc>
          <a:spcPct val="95000"/>
        </a:lnSpc>
        <a:spcBef>
          <a:spcPts val="900"/>
        </a:spcBef>
        <a:spcAft>
          <a:spcPct val="0"/>
        </a:spcAft>
        <a:buChar char="–"/>
        <a:defRPr sz="2000">
          <a:solidFill>
            <a:schemeClr val="tx1">
              <a:lumMod val="50000"/>
            </a:schemeClr>
          </a:solidFill>
          <a:latin typeface="+mn-lt"/>
          <a:ea typeface="+mn-ea"/>
        </a:defRPr>
      </a:lvl2pPr>
      <a:lvl3pPr marL="1087438" indent="-173038" algn="l" rtl="0" eaLnBrk="1" fontAlgn="base" hangingPunct="1">
        <a:lnSpc>
          <a:spcPct val="95000"/>
        </a:lnSpc>
        <a:spcBef>
          <a:spcPts val="600"/>
        </a:spcBef>
        <a:spcAft>
          <a:spcPct val="0"/>
        </a:spcAft>
        <a:buChar char="•"/>
        <a:defRPr sz="1600">
          <a:solidFill>
            <a:schemeClr val="tx1">
              <a:lumMod val="50000"/>
            </a:schemeClr>
          </a:solidFill>
          <a:latin typeface="+mn-lt"/>
          <a:ea typeface="+mn-ea"/>
        </a:defRPr>
      </a:lvl3pPr>
      <a:lvl4pPr marL="1539875" indent="-168275" algn="l" rtl="0" eaLnBrk="1" fontAlgn="base" hangingPunct="1">
        <a:lnSpc>
          <a:spcPct val="95000"/>
        </a:lnSpc>
        <a:spcBef>
          <a:spcPts val="600"/>
        </a:spcBef>
        <a:spcAft>
          <a:spcPct val="0"/>
        </a:spcAft>
        <a:buChar char="–"/>
        <a:defRPr sz="1400">
          <a:solidFill>
            <a:schemeClr val="tx1">
              <a:lumMod val="50000"/>
            </a:schemeClr>
          </a:solidFill>
          <a:latin typeface="+mn-lt"/>
          <a:ea typeface="+mn-ea"/>
        </a:defRPr>
      </a:lvl4pPr>
      <a:lvl5pPr marL="2000250" indent="-171450" algn="l" rtl="0" eaLnBrk="1" fontAlgn="base" hangingPunct="1">
        <a:lnSpc>
          <a:spcPct val="95000"/>
        </a:lnSpc>
        <a:spcBef>
          <a:spcPts val="300"/>
        </a:spcBef>
        <a:spcAft>
          <a:spcPct val="0"/>
        </a:spcAft>
        <a:buChar char="»"/>
        <a:defRPr sz="1400">
          <a:solidFill>
            <a:schemeClr val="tx1">
              <a:lumMod val="50000"/>
            </a:schemeClr>
          </a:solidFill>
          <a:latin typeface="+mn-lt"/>
          <a:ea typeface="+mn-ea"/>
        </a:defRPr>
      </a:lvl5pPr>
      <a:lvl6pPr marL="2457450" indent="-171450" algn="l" rtl="0" eaLnBrk="1" fontAlgn="base" hangingPunct="1">
        <a:spcBef>
          <a:spcPct val="20000"/>
        </a:spcBef>
        <a:spcAft>
          <a:spcPct val="0"/>
        </a:spcAft>
        <a:buChar char="»"/>
        <a:defRPr sz="1400">
          <a:solidFill>
            <a:srgbClr val="666666"/>
          </a:solidFill>
          <a:latin typeface="+mn-lt"/>
          <a:ea typeface="+mn-ea"/>
        </a:defRPr>
      </a:lvl6pPr>
      <a:lvl7pPr marL="2914650" indent="-171450" algn="l" rtl="0" eaLnBrk="1" fontAlgn="base" hangingPunct="1">
        <a:spcBef>
          <a:spcPct val="20000"/>
        </a:spcBef>
        <a:spcAft>
          <a:spcPct val="0"/>
        </a:spcAft>
        <a:buChar char="»"/>
        <a:defRPr sz="1400">
          <a:solidFill>
            <a:srgbClr val="666666"/>
          </a:solidFill>
          <a:latin typeface="+mn-lt"/>
          <a:ea typeface="+mn-ea"/>
        </a:defRPr>
      </a:lvl7pPr>
      <a:lvl8pPr marL="3371850" indent="-171450" algn="l" rtl="0" eaLnBrk="1" fontAlgn="base" hangingPunct="1">
        <a:spcBef>
          <a:spcPct val="20000"/>
        </a:spcBef>
        <a:spcAft>
          <a:spcPct val="0"/>
        </a:spcAft>
        <a:buChar char="»"/>
        <a:defRPr sz="1400">
          <a:solidFill>
            <a:srgbClr val="666666"/>
          </a:solidFill>
          <a:latin typeface="+mn-lt"/>
          <a:ea typeface="+mn-ea"/>
        </a:defRPr>
      </a:lvl8pPr>
      <a:lvl9pPr marL="3829050" indent="-171450" algn="l" rtl="0" eaLnBrk="1" fontAlgn="base" hangingPunct="1">
        <a:spcBef>
          <a:spcPct val="20000"/>
        </a:spcBef>
        <a:spcAft>
          <a:spcPct val="0"/>
        </a:spcAft>
        <a:buChar char="»"/>
        <a:defRPr sz="1400">
          <a:solidFill>
            <a:srgbClr val="66666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38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68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36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21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84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92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34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89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38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53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215818"/>
      </p:ext>
    </p:extLst>
  </p:cSld>
  <p:clrMapOvr>
    <a:masterClrMapping/>
  </p:clrMapOvr>
</p:sld>
</file>

<file path=ppt/theme/theme1.xml><?xml version="1.0" encoding="utf-8"?>
<a:theme xmlns:a="http://schemas.openxmlformats.org/drawingml/2006/main" name="Vertex2012Template-1">
  <a:themeElements>
    <a:clrScheme name="Blank Presentation 13">
      <a:dk1>
        <a:srgbClr val="666666"/>
      </a:dk1>
      <a:lt1>
        <a:srgbClr val="FFFFFF"/>
      </a:lt1>
      <a:dk2>
        <a:srgbClr val="53247F"/>
      </a:dk2>
      <a:lt2>
        <a:srgbClr val="D7D7D7"/>
      </a:lt2>
      <a:accent1>
        <a:srgbClr val="B3BBBB"/>
      </a:accent1>
      <a:accent2>
        <a:srgbClr val="4881BD"/>
      </a:accent2>
      <a:accent3>
        <a:srgbClr val="FFFFFF"/>
      </a:accent3>
      <a:accent4>
        <a:srgbClr val="565656"/>
      </a:accent4>
      <a:accent5>
        <a:srgbClr val="D6DADA"/>
      </a:accent5>
      <a:accent6>
        <a:srgbClr val="4074AB"/>
      </a:accent6>
      <a:hlink>
        <a:srgbClr val="9BBB50"/>
      </a:hlink>
      <a:folHlink>
        <a:srgbClr val="53247F"/>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666666"/>
        </a:dk1>
        <a:lt1>
          <a:srgbClr val="FFFFFF"/>
        </a:lt1>
        <a:dk2>
          <a:srgbClr val="53247F"/>
        </a:dk2>
        <a:lt2>
          <a:srgbClr val="D7D7D7"/>
        </a:lt2>
        <a:accent1>
          <a:srgbClr val="B3BBBB"/>
        </a:accent1>
        <a:accent2>
          <a:srgbClr val="4881BD"/>
        </a:accent2>
        <a:accent3>
          <a:srgbClr val="FFFFFF"/>
        </a:accent3>
        <a:accent4>
          <a:srgbClr val="565656"/>
        </a:accent4>
        <a:accent5>
          <a:srgbClr val="D6DADA"/>
        </a:accent5>
        <a:accent6>
          <a:srgbClr val="4074AB"/>
        </a:accent6>
        <a:hlink>
          <a:srgbClr val="9BBB50"/>
        </a:hlink>
        <a:folHlink>
          <a:srgbClr val="5324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F332AEEDB3FE4081E9023FA4B551BA" ma:contentTypeVersion="7" ma:contentTypeDescription="Create a new document." ma:contentTypeScope="" ma:versionID="db5cca7b62468f5b8aa0138f80686827">
  <xsd:schema xmlns:xsd="http://www.w3.org/2001/XMLSchema" xmlns:xs="http://www.w3.org/2001/XMLSchema" xmlns:p="http://schemas.microsoft.com/office/2006/metadata/properties" xmlns:ns2="c748f391-9100-4951-b377-98e1b6f5d765" xmlns:ns3="df877be4-9b80-4671-baa8-ecef72db2cf2" targetNamespace="http://schemas.microsoft.com/office/2006/metadata/properties" ma:root="true" ma:fieldsID="fccb321c94709b71b3afa568b71fda6f" ns2:_="" ns3:_="">
    <xsd:import namespace="c748f391-9100-4951-b377-98e1b6f5d765"/>
    <xsd:import namespace="df877be4-9b80-4671-baa8-ecef72db2c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48f391-9100-4951-b377-98e1b6f5d7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7be4-9b80-4671-baa8-ecef72db2c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549D33-6665-4218-8F13-3783FE292BEE}">
  <ds:schemaRefs>
    <ds:schemaRef ds:uri="http://purl.org/dc/terms/"/>
    <ds:schemaRef ds:uri="c54a026d-1437-45d3-a1d9-f79c449739b5"/>
    <ds:schemaRef ds:uri="http://schemas.microsoft.com/office/2006/documentManagement/types"/>
    <ds:schemaRef ds:uri="http://schemas.microsoft.com/office/2006/metadata/properties"/>
    <ds:schemaRef ds:uri="http://schemas.microsoft.com/sharepoint/v3"/>
    <ds:schemaRef ds:uri="http://purl.org/dc/dcmitype/"/>
    <ds:schemaRef ds:uri="http://www.w3.org/XML/1998/namespace"/>
    <ds:schemaRef ds:uri="http://schemas.openxmlformats.org/package/2006/metadata/core-properties"/>
    <ds:schemaRef ds:uri="http://schemas.microsoft.com/office/infopath/2007/PartnerControls"/>
    <ds:schemaRef ds:uri="dfed1587-c765-44d5-b427-2d4b042edfb8"/>
    <ds:schemaRef ds:uri="http://purl.org/dc/elements/1.1/"/>
  </ds:schemaRefs>
</ds:datastoreItem>
</file>

<file path=customXml/itemProps2.xml><?xml version="1.0" encoding="utf-8"?>
<ds:datastoreItem xmlns:ds="http://schemas.openxmlformats.org/officeDocument/2006/customXml" ds:itemID="{D0BD22B3-E82A-4793-8A44-6DCBB4B2B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48f391-9100-4951-b377-98e1b6f5d765"/>
    <ds:schemaRef ds:uri="df877be4-9b80-4671-baa8-ecef72db2c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C3D607-98B6-40C6-8582-6CC1CF5E4A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5609</TotalTime>
  <Words>1648</Words>
  <Application>Microsoft Macintosh PowerPoint</Application>
  <PresentationFormat>On-screen Show (4:3)</PresentationFormat>
  <Paragraphs>90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 LT Std 55 Roman</vt:lpstr>
      <vt:lpstr>Calibri</vt:lpstr>
      <vt:lpstr>Times</vt:lpstr>
      <vt:lpstr>Vertex2012Template-1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Vertex Pharmaceuticals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Jamey Vella</cp:lastModifiedBy>
  <cp:revision>318</cp:revision>
  <cp:lastPrinted>2017-03-31T12:41:03Z</cp:lastPrinted>
  <dcterms:created xsi:type="dcterms:W3CDTF">2015-12-01T14:37:34Z</dcterms:created>
  <dcterms:modified xsi:type="dcterms:W3CDTF">2020-09-30T18:35:50Z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0x0101008EF332AEEDB3FE4081E9023FA4B551BA</vt:lpwstr>
  </property>
  <property fmtid="{D5CDD505-2E9C-101B-9397-08002B2CF9AE}" pid="3" name="_dlc_policyId">
    <vt:lpwstr>/sites/gma/Global_Medical_Affairs/CF Scientific Resources</vt:lpwstr>
  </property>
  <property fmtid="{D5CDD505-2E9C-101B-9397-08002B2CF9AE}" pid="4" name="ItemRetentionFormula">
    <vt:lpwstr>&lt;formula id="Microsoft.Office.RecordsManagement.PolicyFeatures.Expiration.Formula.BuiltIn"&gt;&lt;number&gt;24&lt;/number&gt;&lt;property&gt;Created&lt;/property&gt;&lt;propertyId&gt;8c06beca-0777-48f7-91c7-6da68bc07b69&lt;/propertyId&gt;&lt;period&gt;months&lt;/period&gt;&lt;/formula&gt;</vt:lpwstr>
  </property>
</Properties>
</file>