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handoutMasterIdLst>
    <p:handoutMasterId r:id="rId62"/>
  </p:handoutMasterIdLst>
  <p:sldIdLst>
    <p:sldId id="256" r:id="rId5"/>
    <p:sldId id="260" r:id="rId6"/>
    <p:sldId id="261" r:id="rId7"/>
    <p:sldId id="262" r:id="rId8"/>
    <p:sldId id="263" r:id="rId9"/>
    <p:sldId id="264" r:id="rId10"/>
    <p:sldId id="266" r:id="rId11"/>
    <p:sldId id="267" r:id="rId12"/>
    <p:sldId id="268" r:id="rId13"/>
    <p:sldId id="28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92" r:id="rId37"/>
    <p:sldId id="293" r:id="rId38"/>
    <p:sldId id="294" r:id="rId39"/>
    <p:sldId id="265" r:id="rId40"/>
    <p:sldId id="295" r:id="rId41"/>
    <p:sldId id="299" r:id="rId42"/>
    <p:sldId id="303" r:id="rId43"/>
    <p:sldId id="296" r:id="rId44"/>
    <p:sldId id="300" r:id="rId45"/>
    <p:sldId id="304" r:id="rId46"/>
    <p:sldId id="305" r:id="rId47"/>
    <p:sldId id="297" r:id="rId48"/>
    <p:sldId id="301" r:id="rId49"/>
    <p:sldId id="306" r:id="rId50"/>
    <p:sldId id="298" r:id="rId51"/>
    <p:sldId id="302" r:id="rId52"/>
    <p:sldId id="314" r:id="rId53"/>
    <p:sldId id="307" r:id="rId54"/>
    <p:sldId id="308" r:id="rId55"/>
    <p:sldId id="309" r:id="rId56"/>
    <p:sldId id="310" r:id="rId57"/>
    <p:sldId id="311" r:id="rId58"/>
    <p:sldId id="312" r:id="rId59"/>
    <p:sldId id="313" r:id="rId60"/>
  </p:sldIdLst>
  <p:sldSz cx="12192000" cy="6858000"/>
  <p:notesSz cx="6858000" cy="91440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enda Adams" initials="GA" lastIdx="0" clrIdx="0">
    <p:extLst>
      <p:ext uri="{19B8F6BF-5375-455C-9EA6-DF929625EA0E}">
        <p15:presenceInfo xmlns:p15="http://schemas.microsoft.com/office/powerpoint/2012/main" userId="S::adamsg@vrtx.com::c7019f4a-50ed-40de-9d51-285760326e13" providerId="AD"/>
      </p:ext>
    </p:extLst>
  </p:cmAuthor>
  <p:cmAuthor id="2" name="Jenna Ronbeck" initials="JR" lastIdx="1" clrIdx="1">
    <p:extLst>
      <p:ext uri="{19B8F6BF-5375-455C-9EA6-DF929625EA0E}">
        <p15:presenceInfo xmlns:p15="http://schemas.microsoft.com/office/powerpoint/2012/main" userId="S-1-5-21-1929929438-1685801763-620655208-86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B344D84-9AFB-497E-A393-DC336BA19D2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9" autoAdjust="0"/>
    <p:restoredTop sz="84354" autoAdjust="0"/>
  </p:normalViewPr>
  <p:slideViewPr>
    <p:cSldViewPr snapToGrid="0">
      <p:cViewPr varScale="1">
        <p:scale>
          <a:sx n="107" d="100"/>
          <a:sy n="107" d="100"/>
        </p:scale>
        <p:origin x="1384" y="1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A4076-EADB-4C10-9286-31D54BD3D9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960834-CCD4-46D8-960B-381BB485AB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1D0524-5222-4CC4-9D1B-D3150727904C}" type="datetimeFigureOut">
              <a:rPr lang="en-US" smtClean="0"/>
              <a:t>11/8/21</a:t>
            </a:fld>
            <a:endParaRPr lang="en-US"/>
          </a:p>
        </p:txBody>
      </p:sp>
      <p:sp>
        <p:nvSpPr>
          <p:cNvPr id="4" name="Footer Placeholder 3">
            <a:extLst>
              <a:ext uri="{FF2B5EF4-FFF2-40B4-BE49-F238E27FC236}">
                <a16:creationId xmlns:a16="http://schemas.microsoft.com/office/drawing/2014/main" id="{232807D9-32A5-45A5-88D4-79DD9CA042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42A0DD6-2661-4375-ADCE-E26F9CC5CC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0DCE50-F750-4F41-BAE0-DFAAC0064753}" type="slidenum">
              <a:rPr lang="en-US" smtClean="0"/>
              <a:t>‹#›</a:t>
            </a:fld>
            <a:endParaRPr lang="en-US"/>
          </a:p>
        </p:txBody>
      </p:sp>
    </p:spTree>
    <p:extLst>
      <p:ext uri="{BB962C8B-B14F-4D97-AF65-F5344CB8AC3E}">
        <p14:creationId xmlns:p14="http://schemas.microsoft.com/office/powerpoint/2010/main" val="1807484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849A8-462C-484C-B8B1-5A0CD56CA55A}" type="datetimeFigureOut">
              <a:rPr lang="en-GB" smtClean="0"/>
              <a:t>08/11/2021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95D52-6641-433A-9D6B-786D826AC019}" type="slidenum">
              <a:rPr lang="en-GB" smtClean="0"/>
              <a:t>‹#›</a:t>
            </a:fld>
            <a:endParaRPr lang="en-GB"/>
          </a:p>
        </p:txBody>
      </p:sp>
    </p:spTree>
    <p:extLst>
      <p:ext uri="{BB962C8B-B14F-4D97-AF65-F5344CB8AC3E}">
        <p14:creationId xmlns:p14="http://schemas.microsoft.com/office/powerpoint/2010/main" val="288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1</a:t>
            </a:fld>
            <a:endParaRPr lang="en-GB"/>
          </a:p>
        </p:txBody>
      </p:sp>
    </p:spTree>
    <p:extLst>
      <p:ext uri="{BB962C8B-B14F-4D97-AF65-F5344CB8AC3E}">
        <p14:creationId xmlns:p14="http://schemas.microsoft.com/office/powerpoint/2010/main" val="36782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Résultats de l’étude de Gillard et ses collaborateurs portant sur les isoenzymes de l’amylase chez les nourrissons et les enfants</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L’activité totale des isoenzymes de l’amylase comprend à la fois celle de l’isoenzyme de l’amylase de type salivaire et celle de l’isoenzyme de l’amylase pancréatique</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a:t>
            </a:r>
            <a:endParaRPr lang="en-US" sz="1000">
              <a:solidFill>
                <a:schemeClr val="tx1"/>
              </a:solidFill>
              <a:latin typeface="Arial" pitchFamily="34" charset="0"/>
              <a:cs typeface="Arial" pitchFamily="34" charset="0"/>
            </a:endParaRPr>
          </a:p>
          <a:p>
            <a:pPr marL="171450" lvl="0" indent="-171450">
              <a:spcAft>
                <a:spcPts val="600"/>
              </a:spcAft>
              <a:buFont typeface="Arial" pitchFamily="34" charset="0"/>
              <a:buChar char="•"/>
              <a:defRPr/>
            </a:pPr>
            <a:r>
              <a:rPr lang="fr-CA" sz="1000" b="0" i="0" strike="noStrike" cap="none" spc="0" baseline="0">
                <a:solidFill>
                  <a:srgbClr val="000000"/>
                </a:solidFill>
                <a:effectLst/>
                <a:latin typeface="Arial"/>
                <a:ea typeface="Arial"/>
                <a:cs typeface="Arial"/>
              </a:rPr>
              <a:t>Le taux sérique total d’amylase est faible à la naissance (18 % des valeurs observées chez l’adulte), augmente à l’âge de 2 à 3 mois, puis atteint les taux observés chez l’adulte à l’âge de 3 ans</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a:t>
            </a:r>
            <a:endParaRPr lang="en-US" sz="1000">
              <a:solidFill>
                <a:schemeClr val="tx1"/>
              </a:solidFill>
              <a:latin typeface="Arial" pitchFamily="34" charset="0"/>
              <a:cs typeface="Arial" pitchFamily="34" charset="0"/>
            </a:endParaRPr>
          </a:p>
          <a:p>
            <a:pPr marL="171450" lvl="0" indent="-171450">
              <a:spcAft>
                <a:spcPts val="600"/>
              </a:spcAft>
              <a:buFont typeface="Arial" pitchFamily="34" charset="0"/>
              <a:buChar char="•"/>
              <a:defRPr/>
            </a:pPr>
            <a:r>
              <a:rPr lang="fr-CA" sz="1000" b="0" i="0" strike="noStrike" cap="none" spc="0" baseline="0">
                <a:solidFill>
                  <a:srgbClr val="000000"/>
                </a:solidFill>
                <a:effectLst/>
                <a:latin typeface="Arial"/>
                <a:ea typeface="Arial"/>
                <a:cs typeface="Arial"/>
              </a:rPr>
              <a:t>À la naissance, l’isoenzyme de l’amylase de type salivaire représente environ 89 % de l’activité totale. Chez l’adulte, l’isoenzyme de l’amylase de type salivaire représente environ 56 % de l’activité totale</a:t>
            </a:r>
            <a:r>
              <a:rPr lang="fr-CA" sz="1000" b="0" i="0" strike="noStrike" cap="none" spc="0" baseline="30000">
                <a:solidFill>
                  <a:srgbClr val="000000"/>
                </a:solidFill>
                <a:effectLst/>
                <a:latin typeface="Arial"/>
                <a:ea typeface="Arial"/>
                <a:cs typeface="Arial"/>
              </a:rPr>
              <a:t>1,2</a:t>
            </a:r>
            <a:r>
              <a:rPr lang="fr-CA" sz="1000" b="0" i="0" strike="noStrike" cap="none" spc="0" baseline="0">
                <a:solidFill>
                  <a:srgbClr val="000000"/>
                </a:solidFill>
                <a:effectLst/>
                <a:latin typeface="Arial"/>
                <a:ea typeface="Arial"/>
                <a:cs typeface="Arial"/>
              </a:rPr>
              <a:t>. </a:t>
            </a:r>
          </a:p>
          <a:p>
            <a:pPr marL="171450" lvl="0" indent="-171450">
              <a:spcAft>
                <a:spcPts val="600"/>
              </a:spcAft>
              <a:buFont typeface="Arial" pitchFamily="34" charset="0"/>
              <a:buChar char="•"/>
              <a:defRPr/>
            </a:pPr>
            <a:r>
              <a:rPr lang="fr-CA" sz="1000" b="0" i="0" strike="noStrike" cap="none" spc="0" baseline="0">
                <a:solidFill>
                  <a:srgbClr val="000000"/>
                </a:solidFill>
                <a:effectLst/>
                <a:latin typeface="Arial"/>
                <a:ea typeface="Arial"/>
                <a:cs typeface="Arial"/>
              </a:rPr>
              <a:t>L’isoenzyme de l’amylase pancréatique est très faible à la naissance (environ 4 % de l’activité totale), commence à augmenter à l’âge de 7 à 9 mois, puis atteint les valeurs observées chez l’adulte à l’âge de 5 à 9 ans, ce qui représente 45 % de l’activité totale de l’amylase sérique</a:t>
            </a:r>
            <a:r>
              <a:rPr lang="fr-CA" sz="1000" b="0" i="0" strike="noStrike" cap="none" spc="0" baseline="30000">
                <a:solidFill>
                  <a:srgbClr val="000000"/>
                </a:solidFill>
                <a:effectLst/>
                <a:latin typeface="Arial"/>
                <a:ea typeface="Arial"/>
                <a:cs typeface="Arial"/>
              </a:rPr>
              <a:t>1,2</a:t>
            </a:r>
            <a:r>
              <a:rPr lang="fr-CA" sz="1000" b="0" i="0" strike="noStrike" cap="none" spc="0" baseline="0">
                <a:solidFill>
                  <a:srgbClr val="000000"/>
                </a:solidFill>
                <a:effectLst/>
                <a:latin typeface="Arial"/>
                <a:ea typeface="Arial"/>
                <a:cs typeface="Arial"/>
              </a:rPr>
              <a:t>.</a:t>
            </a:r>
            <a:endParaRPr lang="en-US" sz="1000">
              <a:solidFill>
                <a:schemeClr val="tx1"/>
              </a:solidFill>
              <a:latin typeface="Arial" pitchFamily="34" charset="0"/>
              <a:cs typeface="Arial" pitchFamily="34" charset="0"/>
            </a:endParaRPr>
          </a:p>
          <a:p>
            <a:pPr>
              <a:spcAft>
                <a:spcPts val="600"/>
              </a:spcAft>
            </a:pPr>
            <a:endParaRPr lang="en-US" sz="1000">
              <a:solidFill>
                <a:schemeClr val="tx1"/>
              </a:solidFill>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1. Gillard BK, et al. </a:t>
            </a:r>
            <a:r>
              <a:rPr lang="fr-CA" sz="1000" b="0" i="1" strike="noStrike" cap="none" spc="0" baseline="0">
                <a:solidFill>
                  <a:srgbClr val="000000"/>
                </a:solidFill>
                <a:effectLst/>
                <a:latin typeface="Arial"/>
                <a:ea typeface="Arial"/>
                <a:cs typeface="Arial"/>
              </a:rPr>
              <a:t>Clin Chem.</a:t>
            </a:r>
            <a:r>
              <a:rPr lang="fr-CA" sz="1000" b="0" i="0" strike="noStrike" cap="none" spc="0" baseline="0">
                <a:solidFill>
                  <a:srgbClr val="000000"/>
                </a:solidFill>
                <a:effectLst/>
                <a:latin typeface="Arial"/>
                <a:ea typeface="Arial"/>
                <a:cs typeface="Arial"/>
              </a:rPr>
              <a:t> 1983;29:1119-1123. 2. Davies JC, et al. [Publication électronique avant impression, 7 octobre 2020]. </a:t>
            </a:r>
            <a:r>
              <a:rPr lang="fr-CA" sz="1000" b="0" i="1" strike="noStrike" cap="none" spc="0" baseline="0">
                <a:solidFill>
                  <a:srgbClr val="000000"/>
                </a:solidFill>
                <a:effectLst/>
                <a:latin typeface="Arial"/>
                <a:ea typeface="Arial"/>
                <a:cs typeface="Arial"/>
              </a:rPr>
              <a:t>Am J Respir Crit Care Med</a:t>
            </a:r>
            <a:r>
              <a:rPr lang="fr-CA" sz="1000" b="0" i="0" strike="noStrike" cap="none" spc="0" baseline="0">
                <a:solidFill>
                  <a:srgbClr val="000000"/>
                </a:solidFill>
                <a:effectLst/>
                <a:latin typeface="Arial"/>
                <a:ea typeface="Arial"/>
                <a:cs typeface="Arial"/>
              </a:rPr>
              <a:t>. doi: 10.1164/rccm.202008-3177OC.</a:t>
            </a:r>
            <a:endParaRPr lang="en-GB" sz="1000">
              <a:solidFill>
                <a:schemeClr val="tx1"/>
              </a:solidFill>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10</a:t>
            </a:fld>
            <a:endParaRPr lang="en-GB"/>
          </a:p>
        </p:txBody>
      </p:sp>
    </p:spTree>
    <p:extLst>
      <p:ext uri="{BB962C8B-B14F-4D97-AF65-F5344CB8AC3E}">
        <p14:creationId xmlns:p14="http://schemas.microsoft.com/office/powerpoint/2010/main" val="181740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11</a:t>
            </a:fld>
            <a:endParaRPr lang="en-GB"/>
          </a:p>
        </p:txBody>
      </p:sp>
    </p:spTree>
    <p:extLst>
      <p:ext uri="{BB962C8B-B14F-4D97-AF65-F5344CB8AC3E}">
        <p14:creationId xmlns:p14="http://schemas.microsoft.com/office/powerpoint/2010/main" val="1073209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a:p>
            <a:pPr>
              <a:spcBef>
                <a:spcPct val="0"/>
              </a:spcBef>
            </a:pPr>
            <a:endParaRPr lang="en-GB" sz="1200" baseline="0">
              <a:solidFill>
                <a:srgbClr val="000000"/>
              </a:solidFill>
            </a:endParaRPr>
          </a:p>
          <a:p>
            <a:pPr>
              <a:spcBef>
                <a:spcPct val="0"/>
              </a:spcBef>
            </a:pPr>
            <a:endParaRPr lang="en-GB" sz="1200" baseline="0">
              <a:solidFill>
                <a:srgbClr val="000000"/>
              </a:solidFill>
            </a:endParaRP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12</a:t>
            </a:fld>
            <a:endParaRPr lang="en-GB"/>
          </a:p>
        </p:txBody>
      </p:sp>
    </p:spTree>
    <p:extLst>
      <p:ext uri="{BB962C8B-B14F-4D97-AF65-F5344CB8AC3E}">
        <p14:creationId xmlns:p14="http://schemas.microsoft.com/office/powerpoint/2010/main" val="3251293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a:spcAft>
                <a:spcPts val="600"/>
              </a:spcAft>
            </a:pPr>
            <a:endParaRPr lang="en-GB" sz="1000">
              <a:latin typeface="Arial" pitchFamily="34" charset="0"/>
              <a:cs typeface="Arial" pitchFamily="34" charset="0"/>
            </a:endParaRPr>
          </a:p>
          <a:p>
            <a:pPr>
              <a:spcAft>
                <a:spcPts val="600"/>
              </a:spcAft>
            </a:pPr>
            <a:r>
              <a:rPr lang="fr-CA" sz="1000" b="0" i="0" strike="noStrike" cap="none" spc="0" baseline="0">
                <a:solidFill>
                  <a:srgbClr val="000000"/>
                </a:solidFill>
                <a:effectLst/>
                <a:latin typeface="Arial"/>
                <a:ea typeface="Arial"/>
                <a:cs typeface="Arial"/>
              </a:rPr>
              <a:t>Pathogenèse de la maladie pancréatique dans les cas de FK</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Les cellules acineuses sécrètent des protéines, principalement des enzymes digestives, dans la lumière acineuse.  Normalement, le chlorure et le bicarbonate sont également sécrétés dans la lumière canalaire, ce qui aide à déplacer le liquide dans celui-ci. Les protéines demeurent solubles en raison de la solution alcaline diluée. </a:t>
            </a:r>
          </a:p>
          <a:p>
            <a:pPr>
              <a:spcAft>
                <a:spcPts val="600"/>
              </a:spcAft>
            </a:pPr>
            <a:endParaRPr lang="en-GB" sz="1000">
              <a:latin typeface="Arial" pitchFamily="34" charset="0"/>
              <a:cs typeface="Arial" pitchFamily="34" charset="0"/>
            </a:endParaRP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Dans les cas de FK, la sécrétion de chlorure et de bicarbonate dans les canaux proximaux est altérée en raison de l’absence ou de la diminution de la fonction de la protéine CFTR.  Cela entraîne une diminution des sécrétions de liquide plus acide, qui provoque la précipitation de protéines et l’obstruction des canaux pancréatiques qui, à leur tour, causent des lésions et une atrophie progressives du pancréas. </a:t>
            </a:r>
          </a:p>
          <a:p>
            <a:pPr>
              <a:spcAft>
                <a:spcPts val="600"/>
              </a:spcAft>
            </a:pPr>
            <a:endParaRPr lang="en-GB"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Wilschanski M, et al. </a:t>
            </a:r>
            <a:r>
              <a:rPr lang="fr-CA" sz="1000" b="0" i="1" strike="noStrike" cap="none" spc="0" baseline="0">
                <a:solidFill>
                  <a:srgbClr val="000000"/>
                </a:solidFill>
                <a:effectLst/>
                <a:latin typeface="Arial"/>
                <a:ea typeface="Arial"/>
                <a:cs typeface="Arial"/>
              </a:rPr>
              <a:t>Gut</a:t>
            </a:r>
            <a:r>
              <a:rPr lang="fr-CA" sz="1000" b="0" i="0" strike="noStrike" cap="none" spc="0" baseline="0">
                <a:solidFill>
                  <a:srgbClr val="000000"/>
                </a:solidFill>
                <a:effectLst/>
                <a:latin typeface="Arial"/>
                <a:ea typeface="Arial"/>
                <a:cs typeface="Arial"/>
              </a:rPr>
              <a:t>. 2007;56:1153-1163.</a:t>
            </a:r>
          </a:p>
          <a:p>
            <a:pPr>
              <a:spcAft>
                <a:spcPts val="600"/>
              </a:spcAft>
            </a:pPr>
            <a:endParaRPr lang="en-GB" sz="10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13</a:t>
            </a:fld>
            <a:endParaRPr lang="en-GB"/>
          </a:p>
        </p:txBody>
      </p:sp>
    </p:spTree>
    <p:extLst>
      <p:ext uri="{BB962C8B-B14F-4D97-AF65-F5344CB8AC3E}">
        <p14:creationId xmlns:p14="http://schemas.microsoft.com/office/powerpoint/2010/main" val="299504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14</a:t>
            </a:fld>
            <a:endParaRPr lang="en-GB"/>
          </a:p>
        </p:txBody>
      </p:sp>
    </p:spTree>
    <p:extLst>
      <p:ext uri="{BB962C8B-B14F-4D97-AF65-F5344CB8AC3E}">
        <p14:creationId xmlns:p14="http://schemas.microsoft.com/office/powerpoint/2010/main" val="3411011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15</a:t>
            </a:fld>
            <a:endParaRPr lang="en-GB"/>
          </a:p>
        </p:txBody>
      </p:sp>
    </p:spTree>
    <p:extLst>
      <p:ext uri="{BB962C8B-B14F-4D97-AF65-F5344CB8AC3E}">
        <p14:creationId xmlns:p14="http://schemas.microsoft.com/office/powerpoint/2010/main" val="1110280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81397" indent="-18139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collecte directe des sécrétions pancréatiques est possible, mais elle est invasive et nécessite une intubation </a:t>
            </a:r>
            <a:r>
              <a:rPr lang="fr-CA" sz="1000" b="0" i="0" strike="noStrike" cap="none" spc="0" baseline="0" dirty="0" err="1">
                <a:solidFill>
                  <a:srgbClr val="000000"/>
                </a:solidFill>
                <a:effectLst/>
                <a:latin typeface="Arial"/>
                <a:ea typeface="Arial"/>
                <a:cs typeface="Arial"/>
              </a:rPr>
              <a:t>duodénale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181397" indent="-18139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L’étude quantitative portant sur </a:t>
            </a:r>
            <a:r>
              <a:rPr lang="fr-CA" sz="1000" b="0" i="0" strike="noStrike" cap="none" spc="0" baseline="0" dirty="0" err="1">
                <a:solidFill>
                  <a:srgbClr val="000000"/>
                </a:solidFill>
                <a:effectLst/>
                <a:latin typeface="Arial"/>
                <a:ea typeface="Arial"/>
                <a:cs typeface="Arial"/>
              </a:rPr>
              <a:t>sur</a:t>
            </a:r>
            <a:r>
              <a:rPr lang="fr-CA" sz="1000" b="0" i="0" strike="noStrike" cap="none" spc="0" baseline="0" dirty="0">
                <a:solidFill>
                  <a:srgbClr val="000000"/>
                </a:solidFill>
                <a:effectLst/>
                <a:latin typeface="Arial"/>
                <a:ea typeface="Arial"/>
                <a:cs typeface="Arial"/>
              </a:rPr>
              <a:t> l’équilibre des graisses fécales menée sur 72 heures évalue la fonction pancréatique en déterminant le coefficient d’absorption des </a:t>
            </a:r>
            <a:r>
              <a:rPr lang="fr-CA" sz="1000" b="0" i="0" strike="noStrike" cap="none" spc="0" baseline="0" dirty="0" err="1">
                <a:solidFill>
                  <a:srgbClr val="000000"/>
                </a:solidFill>
                <a:effectLst/>
                <a:latin typeface="Arial"/>
                <a:ea typeface="Arial"/>
                <a:cs typeface="Arial"/>
              </a:rPr>
              <a:t>graisses</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 </a:t>
            </a:r>
          </a:p>
          <a:p>
            <a:pPr marL="545795" lvl="1" indent="-184608">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Les patients ne doivent prendre aucun supplément d’enzymes pancréatiques (enzymothérapie substitutive), et l’apport en graisses doit être noté avec soin pendant la période où a lieu le </a:t>
            </a:r>
            <a:r>
              <a:rPr lang="fr-CA" sz="1000" b="0" i="0" strike="noStrike" cap="none" spc="0" baseline="0" dirty="0" err="1">
                <a:solidFill>
                  <a:srgbClr val="000000"/>
                </a:solidFill>
                <a:effectLst/>
                <a:latin typeface="Arial"/>
                <a:ea typeface="Arial"/>
                <a:cs typeface="Arial"/>
              </a:rPr>
              <a:t>test</a:t>
            </a:r>
            <a:r>
              <a:rPr lang="fr-CA" sz="1000" b="0" i="0" strike="noStrike" cap="none" spc="0" baseline="30000" dirty="0" err="1">
                <a:solidFill>
                  <a:srgbClr val="000000"/>
                </a:solidFill>
                <a:effectLst/>
                <a:latin typeface="Arial"/>
                <a:ea typeface="Arial"/>
                <a:cs typeface="Arial"/>
              </a:rPr>
              <a:t>3</a:t>
            </a:r>
            <a:r>
              <a:rPr lang="fr-CA" sz="1000" b="0" i="0" strike="noStrike" cap="none" spc="0" baseline="0" dirty="0">
                <a:solidFill>
                  <a:srgbClr val="000000"/>
                </a:solidFill>
                <a:effectLst/>
                <a:latin typeface="Arial"/>
                <a:ea typeface="Arial"/>
                <a:cs typeface="Arial"/>
              </a:rPr>
              <a:t>. </a:t>
            </a:r>
          </a:p>
          <a:p>
            <a:pPr marL="181397" indent="-18139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Deux autres tests peuvent servir à évaluer la fonction pancréatique :</a:t>
            </a:r>
          </a:p>
          <a:p>
            <a:pPr marL="545795" lvl="1" indent="-184608">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 taux sérique de trypsinogène </a:t>
            </a:r>
            <a:r>
              <a:rPr lang="fr-CA" sz="1000" b="0" i="0" strike="noStrike" cap="none" spc="0" baseline="0" dirty="0" err="1">
                <a:solidFill>
                  <a:srgbClr val="000000"/>
                </a:solidFill>
                <a:effectLst/>
                <a:latin typeface="Arial"/>
                <a:ea typeface="Arial"/>
                <a:cs typeface="Arial"/>
              </a:rPr>
              <a:t>immunoréactif</a:t>
            </a:r>
            <a:r>
              <a:rPr lang="fr-CA" sz="1000" b="0" i="0" strike="noStrike" cap="none" spc="0" baseline="0" dirty="0">
                <a:solidFill>
                  <a:srgbClr val="000000"/>
                </a:solidFill>
                <a:effectLst/>
                <a:latin typeface="Arial"/>
                <a:ea typeface="Arial"/>
                <a:cs typeface="Arial"/>
              </a:rPr>
              <a:t> représente un outil utile pour définir l’IP chez les patients âgés de plus de 7 </a:t>
            </a:r>
            <a:r>
              <a:rPr lang="fr-CA" sz="1000" b="0" i="0" strike="noStrike" cap="none" spc="0" baseline="0" dirty="0" err="1">
                <a:solidFill>
                  <a:srgbClr val="000000"/>
                </a:solidFill>
                <a:effectLst/>
                <a:latin typeface="Arial"/>
                <a:ea typeface="Arial"/>
                <a:cs typeface="Arial"/>
              </a:rPr>
              <a:t>ans</a:t>
            </a:r>
            <a:r>
              <a:rPr lang="fr-CA" sz="1000" b="0" i="0" strike="noStrike" cap="none" spc="0" baseline="30000" dirty="0" err="1">
                <a:solidFill>
                  <a:srgbClr val="000000"/>
                </a:solidFill>
                <a:effectLst/>
                <a:latin typeface="Arial"/>
                <a:ea typeface="Arial"/>
                <a:cs typeface="Arial"/>
              </a:rPr>
              <a:t>4</a:t>
            </a:r>
            <a:r>
              <a:rPr lang="fr-CA" sz="1000" b="0" i="0" strike="noStrike" cap="none" spc="0" baseline="0" dirty="0">
                <a:solidFill>
                  <a:srgbClr val="000000"/>
                </a:solidFill>
                <a:effectLst/>
                <a:latin typeface="Arial"/>
                <a:ea typeface="Arial"/>
                <a:cs typeface="Arial"/>
              </a:rPr>
              <a:t>, mais l’âge moyen au moment du diagnostic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en 2018 était de 4,2 ans (médiane : 3 mois)</a:t>
            </a:r>
            <a:r>
              <a:rPr lang="fr-CA" sz="1000" b="0" i="0" strike="noStrike" cap="none" spc="0" baseline="30000" dirty="0">
                <a:solidFill>
                  <a:srgbClr val="000000"/>
                </a:solidFill>
                <a:effectLst/>
                <a:latin typeface="Arial"/>
                <a:ea typeface="Arial"/>
                <a:cs typeface="Arial"/>
              </a:rPr>
              <a:t>5</a:t>
            </a:r>
            <a:endParaRPr lang="en-US" sz="1000" dirty="0">
              <a:latin typeface="Arial" pitchFamily="34" charset="0"/>
              <a:cs typeface="Arial" pitchFamily="34" charset="0"/>
            </a:endParaRPr>
          </a:p>
          <a:p>
            <a:pPr marL="545795" lvl="1" indent="-184608">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Un test </a:t>
            </a:r>
            <a:r>
              <a:rPr lang="fr-CA" sz="1000" b="0" i="0" strike="noStrike" cap="none" spc="0" baseline="0" dirty="0" err="1">
                <a:solidFill>
                  <a:srgbClr val="000000"/>
                </a:solidFill>
                <a:effectLst/>
                <a:latin typeface="Arial"/>
                <a:ea typeface="Arial"/>
                <a:cs typeface="Arial"/>
              </a:rPr>
              <a:t>ELISA</a:t>
            </a:r>
            <a:r>
              <a:rPr lang="fr-CA" sz="1000" b="0" i="0" strike="noStrike" cap="none" spc="0" baseline="0" dirty="0">
                <a:solidFill>
                  <a:srgbClr val="000000"/>
                </a:solidFill>
                <a:effectLst/>
                <a:latin typeface="Arial"/>
                <a:ea typeface="Arial"/>
                <a:cs typeface="Arial"/>
              </a:rPr>
              <a:t> avec anticorps monoclonaux ou </a:t>
            </a:r>
            <a:r>
              <a:rPr lang="fr-CA" sz="1000" b="0" i="0" strike="noStrike" cap="none" spc="0" baseline="0" dirty="0" err="1">
                <a:solidFill>
                  <a:srgbClr val="000000"/>
                </a:solidFill>
                <a:effectLst/>
                <a:latin typeface="Arial"/>
                <a:ea typeface="Arial"/>
                <a:cs typeface="Arial"/>
              </a:rPr>
              <a:t>polyclonaux</a:t>
            </a:r>
            <a:r>
              <a:rPr lang="fr-CA" sz="1000" b="0" i="0" strike="noStrike" cap="none" spc="0" baseline="0" dirty="0">
                <a:solidFill>
                  <a:srgbClr val="000000"/>
                </a:solidFill>
                <a:effectLst/>
                <a:latin typeface="Arial"/>
                <a:ea typeface="Arial"/>
                <a:cs typeface="Arial"/>
              </a:rPr>
              <a:t> humains pour effectuer le dosage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fécale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779293" lvl="1" indent="-299728">
              <a:spcAft>
                <a:spcPts val="600"/>
              </a:spcAft>
              <a:buFont typeface="Arial" pitchFamily="34" charset="0"/>
              <a:buChar char="•"/>
            </a:pPr>
            <a:endParaRPr lang="en-US" sz="1000"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Références</a:t>
            </a:r>
          </a:p>
          <a:p>
            <a:pPr>
              <a:spcAft>
                <a:spcPts val="600"/>
              </a:spcAft>
            </a:pPr>
            <a:r>
              <a:rPr lang="fr-CA" sz="1000" b="0" i="0" strike="noStrike" cap="none" spc="0" baseline="0" dirty="0">
                <a:solidFill>
                  <a:srgbClr val="000000"/>
                </a:solidFill>
                <a:effectLst/>
                <a:latin typeface="Arial"/>
                <a:ea typeface="Arial"/>
                <a:cs typeface="Arial"/>
              </a:rPr>
              <a:t>1. </a:t>
            </a:r>
            <a:r>
              <a:rPr lang="fr-CA" sz="1000" b="0" i="0" strike="noStrike" cap="none" spc="0" baseline="0" dirty="0" err="1">
                <a:solidFill>
                  <a:srgbClr val="000000"/>
                </a:solidFill>
                <a:effectLst/>
                <a:latin typeface="Arial"/>
                <a:ea typeface="Arial"/>
                <a:cs typeface="Arial"/>
              </a:rPr>
              <a:t>Daftary</a:t>
            </a:r>
            <a:r>
              <a:rPr lang="fr-CA" sz="1000" b="0" i="0" strike="noStrike" cap="none" spc="0" baseline="0" dirty="0">
                <a:solidFill>
                  <a:srgbClr val="000000"/>
                </a:solidFill>
                <a:effectLst/>
                <a:latin typeface="Arial"/>
                <a:ea typeface="Arial"/>
                <a:cs typeface="Arial"/>
              </a:rPr>
              <a:t> A,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Cyst</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Fibros</a:t>
            </a:r>
            <a:r>
              <a:rPr lang="fr-CA" sz="1000" b="0" i="0" strike="noStrike" cap="none" spc="0" baseline="0" dirty="0">
                <a:solidFill>
                  <a:srgbClr val="000000"/>
                </a:solidFill>
                <a:effectLst/>
                <a:latin typeface="Arial"/>
                <a:ea typeface="Arial"/>
                <a:cs typeface="Arial"/>
              </a:rPr>
              <a:t>. 2006;5:71-76. 2. </a:t>
            </a:r>
            <a:r>
              <a:rPr lang="fr-CA" sz="1000" b="0" i="0" strike="noStrike" cap="none" spc="0" baseline="0" dirty="0" err="1">
                <a:solidFill>
                  <a:srgbClr val="000000"/>
                </a:solidFill>
                <a:effectLst/>
                <a:latin typeface="Arial"/>
                <a:ea typeface="Arial"/>
                <a:cs typeface="Arial"/>
              </a:rPr>
              <a:t>Borowitz</a:t>
            </a:r>
            <a:r>
              <a:rPr lang="fr-CA" sz="1000" b="0" i="0" strike="noStrike" cap="none" spc="0" baseline="0" dirty="0">
                <a:solidFill>
                  <a:srgbClr val="000000"/>
                </a:solidFill>
                <a:effectLst/>
                <a:latin typeface="Arial"/>
                <a:ea typeface="Arial"/>
                <a:cs typeface="Arial"/>
              </a:rPr>
              <a:t> D,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Pediatr</a:t>
            </a:r>
            <a:r>
              <a:rPr lang="fr-CA" sz="1000" b="0" i="1" strike="noStrike" cap="none" spc="0" baseline="0" dirty="0">
                <a:solidFill>
                  <a:srgbClr val="000000"/>
                </a:solidFill>
                <a:effectLst/>
                <a:latin typeface="Arial"/>
                <a:ea typeface="Arial"/>
                <a:cs typeface="Arial"/>
              </a:rPr>
              <a:t> Gastro </a:t>
            </a:r>
            <a:r>
              <a:rPr lang="fr-CA" sz="1000" b="0" i="1" strike="noStrike" cap="none" spc="0" baseline="0" dirty="0" err="1">
                <a:solidFill>
                  <a:srgbClr val="000000"/>
                </a:solidFill>
                <a:effectLst/>
                <a:latin typeface="Arial"/>
                <a:ea typeface="Arial"/>
                <a:cs typeface="Arial"/>
              </a:rPr>
              <a:t>Nutr</a:t>
            </a:r>
            <a:r>
              <a:rPr lang="fr-CA" sz="1000" b="0" i="0" strike="noStrike" cap="none" spc="0" baseline="0" dirty="0">
                <a:solidFill>
                  <a:srgbClr val="000000"/>
                </a:solidFill>
                <a:effectLst/>
                <a:latin typeface="Arial"/>
                <a:ea typeface="Arial"/>
                <a:cs typeface="Arial"/>
              </a:rPr>
              <a:t>. 2007;44:219-223. 3. </a:t>
            </a:r>
            <a:r>
              <a:rPr lang="fr-CA" sz="1000" b="0" i="0" strike="noStrike" cap="none" spc="0" baseline="0" dirty="0" err="1">
                <a:solidFill>
                  <a:srgbClr val="000000"/>
                </a:solidFill>
                <a:effectLst/>
                <a:latin typeface="Arial"/>
                <a:ea typeface="Arial"/>
                <a:cs typeface="Arial"/>
              </a:rPr>
              <a:t>O’Sullivan</a:t>
            </a:r>
            <a:r>
              <a:rPr lang="fr-CA" sz="1000" b="0" i="0" strike="noStrike" cap="none" spc="0" baseline="0" dirty="0">
                <a:solidFill>
                  <a:srgbClr val="000000"/>
                </a:solidFill>
                <a:effectLst/>
                <a:latin typeface="Arial"/>
                <a:ea typeface="Arial"/>
                <a:cs typeface="Arial"/>
              </a:rPr>
              <a:t> BP,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Pediatr</a:t>
            </a:r>
            <a:r>
              <a:rPr lang="fr-CA" sz="1000" b="0" i="0" strike="noStrike" cap="none" spc="0" baseline="0" dirty="0">
                <a:solidFill>
                  <a:srgbClr val="000000"/>
                </a:solidFill>
                <a:effectLst/>
                <a:latin typeface="Arial"/>
                <a:ea typeface="Arial"/>
                <a:cs typeface="Arial"/>
              </a:rPr>
              <a:t>. 2013;162:808-812. 4. </a:t>
            </a:r>
            <a:r>
              <a:rPr lang="fr-CA" sz="1000" b="0" i="0" strike="noStrike" cap="none" spc="0" baseline="0" dirty="0" err="1">
                <a:solidFill>
                  <a:srgbClr val="000000"/>
                </a:solidFill>
                <a:effectLst/>
                <a:latin typeface="Arial"/>
                <a:ea typeface="Arial"/>
                <a:cs typeface="Arial"/>
              </a:rPr>
              <a:t>Durie</a:t>
            </a:r>
            <a:r>
              <a:rPr lang="fr-CA" sz="1000" b="0" i="0" strike="noStrike" cap="none" spc="0" baseline="0" dirty="0">
                <a:solidFill>
                  <a:srgbClr val="000000"/>
                </a:solidFill>
                <a:effectLst/>
                <a:latin typeface="Arial"/>
                <a:ea typeface="Arial"/>
                <a:cs typeface="Arial"/>
              </a:rPr>
              <a:t> PR, et al. </a:t>
            </a:r>
            <a:br>
              <a:rPr sz="1000" dirty="0"/>
            </a:br>
            <a:r>
              <a:rPr lang="fr-CA" sz="1000" b="0" i="1" strike="noStrike" cap="none" spc="0" baseline="0" dirty="0" err="1">
                <a:solidFill>
                  <a:srgbClr val="000000"/>
                </a:solidFill>
                <a:effectLst/>
                <a:latin typeface="Arial"/>
                <a:ea typeface="Arial"/>
                <a:cs typeface="Arial"/>
              </a:rPr>
              <a:t>Pediatr</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Res</a:t>
            </a:r>
            <a:r>
              <a:rPr lang="fr-CA" sz="1000" b="0" i="0" strike="noStrike" cap="none" spc="0" baseline="0" dirty="0">
                <a:solidFill>
                  <a:srgbClr val="000000"/>
                </a:solidFill>
                <a:effectLst/>
                <a:latin typeface="Arial"/>
                <a:ea typeface="Arial"/>
                <a:cs typeface="Arial"/>
              </a:rPr>
              <a:t>. 1986;20:209-213. 5. Rapport annuel 2018 de la </a:t>
            </a:r>
            <a:r>
              <a:rPr lang="fr-CA" sz="1000" b="0" i="0" strike="noStrike" cap="none" spc="0" baseline="0" dirty="0" err="1">
                <a:solidFill>
                  <a:srgbClr val="000000"/>
                </a:solidFill>
                <a:effectLst/>
                <a:latin typeface="Arial"/>
                <a:ea typeface="Arial"/>
                <a:cs typeface="Arial"/>
              </a:rPr>
              <a:t>Cystic</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Fibrosis</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Foundation</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CFF</a:t>
            </a:r>
            <a:r>
              <a:rPr lang="fr-CA" sz="1000" b="0" i="0" strike="noStrike" cap="none" spc="0" baseline="0" dirty="0">
                <a:solidFill>
                  <a:srgbClr val="000000"/>
                </a:solidFill>
                <a:effectLst/>
                <a:latin typeface="Arial"/>
                <a:ea typeface="Arial"/>
                <a:cs typeface="Arial"/>
              </a:rPr>
              <a:t>) sur les données du registre de patients, Bethesda (Maryland) ©2019 </a:t>
            </a:r>
            <a:r>
              <a:rPr lang="fr-CA" sz="1000" b="0" i="0" strike="noStrike" cap="none" spc="0" baseline="0" dirty="0" err="1">
                <a:solidFill>
                  <a:srgbClr val="000000"/>
                </a:solidFill>
                <a:effectLst/>
                <a:latin typeface="Arial"/>
                <a:ea typeface="Arial"/>
                <a:cs typeface="Arial"/>
              </a:rPr>
              <a:t>CFF</a:t>
            </a:r>
            <a:r>
              <a:rPr lang="fr-CA" sz="1000" b="0" i="0" strike="noStrike" cap="none" spc="0" baseline="0" dirty="0">
                <a:solidFill>
                  <a:srgbClr val="000000"/>
                </a:solidFill>
                <a:effectLst/>
                <a:latin typeface="Arial"/>
                <a:ea typeface="Arial"/>
                <a:cs typeface="Arial"/>
              </a:rPr>
              <a:t>.</a:t>
            </a:r>
          </a:p>
        </p:txBody>
      </p:sp>
      <p:sp>
        <p:nvSpPr>
          <p:cNvPr id="4" name="Slide Number Placeholder 3"/>
          <p:cNvSpPr>
            <a:spLocks noGrp="1"/>
          </p:cNvSpPr>
          <p:nvPr>
            <p:ph type="sldNum" sz="quarter" idx="5"/>
          </p:nvPr>
        </p:nvSpPr>
        <p:spPr/>
        <p:txBody>
          <a:bodyPr/>
          <a:lstStyle/>
          <a:p>
            <a:fld id="{DE195D52-6641-433A-9D6B-786D826AC019}" type="slidenum">
              <a:rPr lang="en-GB" smtClean="0"/>
              <a:t>16</a:t>
            </a:fld>
            <a:endParaRPr lang="en-GB"/>
          </a:p>
        </p:txBody>
      </p:sp>
    </p:spTree>
    <p:extLst>
      <p:ext uri="{BB962C8B-B14F-4D97-AF65-F5344CB8AC3E}">
        <p14:creationId xmlns:p14="http://schemas.microsoft.com/office/powerpoint/2010/main" val="119236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 dosage de la TIR peut être effectué à l’aide d’échantillons de sang prélevés de manière </a:t>
            </a:r>
            <a:r>
              <a:rPr lang="fr-CA" sz="1000" b="0" i="0" strike="noStrike" cap="none" spc="0" baseline="0" dirty="0" err="1">
                <a:solidFill>
                  <a:srgbClr val="000000"/>
                </a:solidFill>
                <a:effectLst/>
                <a:latin typeface="Arial"/>
                <a:ea typeface="Arial"/>
                <a:cs typeface="Arial"/>
              </a:rPr>
              <a:t>aléatoire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Un dosage </a:t>
            </a:r>
            <a:r>
              <a:rPr lang="fr-CA" sz="1000" b="0" i="0" strike="noStrike" cap="none" spc="0" baseline="0" dirty="0" err="1">
                <a:solidFill>
                  <a:srgbClr val="000000"/>
                </a:solidFill>
                <a:effectLst/>
                <a:latin typeface="Arial"/>
                <a:ea typeface="Arial"/>
                <a:cs typeface="Arial"/>
              </a:rPr>
              <a:t>immunoenzymatique</a:t>
            </a:r>
            <a:r>
              <a:rPr lang="fr-CA" sz="1000" b="0" i="0" strike="noStrike" cap="none" spc="0" baseline="0" dirty="0">
                <a:solidFill>
                  <a:srgbClr val="000000"/>
                </a:solidFill>
                <a:effectLst/>
                <a:latin typeface="Arial"/>
                <a:ea typeface="Arial"/>
                <a:cs typeface="Arial"/>
              </a:rPr>
              <a:t> avec anticorps monoclonaux dirigés contre le trypsinogène humain effectué au moyen de gouttes de sang de nouveau-nés a été évalué pour dépister la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néonatale, méthode qui s’este avérée plus rapide et moins laborieuse que les épreuves classiques de détection de la trypsine </a:t>
            </a:r>
            <a:r>
              <a:rPr lang="fr-CA" sz="1000" b="0" i="0" strike="noStrike" cap="none" spc="0" baseline="0" dirty="0" err="1">
                <a:solidFill>
                  <a:srgbClr val="000000"/>
                </a:solidFill>
                <a:effectLst/>
                <a:latin typeface="Arial"/>
                <a:ea typeface="Arial"/>
                <a:cs typeface="Arial"/>
              </a:rPr>
              <a:t>immunoréactive</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a:t>
            </a:r>
          </a:p>
          <a:p>
            <a:pPr>
              <a:spcAft>
                <a:spcPts val="600"/>
              </a:spcAft>
            </a:pPr>
            <a:endParaRPr lang="en-US" sz="1000" b="1"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Références</a:t>
            </a:r>
          </a:p>
          <a:p>
            <a:pPr>
              <a:spcAft>
                <a:spcPts val="600"/>
              </a:spcAft>
            </a:pPr>
            <a:r>
              <a:rPr lang="fr-CA" sz="1000" b="0" i="0" strike="noStrike" cap="none" spc="0" baseline="0" dirty="0">
                <a:solidFill>
                  <a:srgbClr val="000000"/>
                </a:solidFill>
                <a:effectLst/>
                <a:latin typeface="Arial"/>
                <a:ea typeface="Arial"/>
                <a:cs typeface="Arial"/>
              </a:rPr>
              <a:t>1. </a:t>
            </a:r>
            <a:r>
              <a:rPr lang="fr-CA" sz="1000" b="0" i="0" strike="noStrike" cap="none" spc="0" baseline="0" dirty="0" err="1">
                <a:solidFill>
                  <a:srgbClr val="000000"/>
                </a:solidFill>
                <a:effectLst/>
                <a:latin typeface="Arial"/>
                <a:ea typeface="Arial"/>
                <a:cs typeface="Arial"/>
              </a:rPr>
              <a:t>Durie</a:t>
            </a:r>
            <a:r>
              <a:rPr lang="fr-CA" sz="1000" b="0" i="0" strike="noStrike" cap="none" spc="0" baseline="0" dirty="0">
                <a:solidFill>
                  <a:srgbClr val="000000"/>
                </a:solidFill>
                <a:effectLst/>
                <a:latin typeface="Arial"/>
                <a:ea typeface="Arial"/>
                <a:cs typeface="Arial"/>
              </a:rPr>
              <a:t> PR, et al. </a:t>
            </a:r>
            <a:r>
              <a:rPr lang="fr-CA" sz="1000" b="0" i="1" strike="noStrike" cap="none" spc="0" baseline="0" dirty="0" err="1">
                <a:solidFill>
                  <a:srgbClr val="000000"/>
                </a:solidFill>
                <a:effectLst/>
                <a:latin typeface="Arial"/>
                <a:ea typeface="Arial"/>
                <a:cs typeface="Arial"/>
              </a:rPr>
              <a:t>Pediatr</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Res</a:t>
            </a:r>
            <a:r>
              <a:rPr lang="fr-CA" sz="1000" b="0" i="1" strike="noStrike" cap="none" spc="0" baseline="0" dirty="0">
                <a:solidFill>
                  <a:srgbClr val="000000"/>
                </a:solidFill>
                <a:effectLst/>
                <a:latin typeface="Arial"/>
                <a:ea typeface="Arial"/>
                <a:cs typeface="Arial"/>
              </a:rPr>
              <a:t>.</a:t>
            </a:r>
            <a:r>
              <a:rPr lang="fr-CA" sz="1000" b="0" i="0" strike="noStrike" cap="none" spc="0" baseline="0" dirty="0">
                <a:solidFill>
                  <a:srgbClr val="000000"/>
                </a:solidFill>
                <a:effectLst/>
                <a:latin typeface="Arial"/>
                <a:ea typeface="Arial"/>
                <a:cs typeface="Arial"/>
              </a:rPr>
              <a:t> 1986;20:209-213. 2. Bowling FG, et al. </a:t>
            </a:r>
            <a:r>
              <a:rPr lang="fr-CA" sz="1000" b="0" i="1" strike="noStrike" cap="none" spc="0" baseline="0" dirty="0">
                <a:solidFill>
                  <a:srgbClr val="000000"/>
                </a:solidFill>
                <a:effectLst/>
                <a:latin typeface="Arial"/>
                <a:ea typeface="Arial"/>
                <a:cs typeface="Arial"/>
              </a:rPr>
              <a:t>Lancet</a:t>
            </a:r>
            <a:r>
              <a:rPr lang="fr-CA" sz="1000" b="0" i="0" strike="noStrike" cap="none" spc="0" baseline="0" dirty="0">
                <a:solidFill>
                  <a:srgbClr val="000000"/>
                </a:solidFill>
                <a:effectLst/>
                <a:latin typeface="Arial"/>
                <a:ea typeface="Arial"/>
                <a:cs typeface="Arial"/>
              </a:rPr>
              <a:t>. 1987;1:826-827.</a:t>
            </a:r>
          </a:p>
        </p:txBody>
      </p:sp>
      <p:sp>
        <p:nvSpPr>
          <p:cNvPr id="4" name="Slide Number Placeholder 3"/>
          <p:cNvSpPr>
            <a:spLocks noGrp="1"/>
          </p:cNvSpPr>
          <p:nvPr>
            <p:ph type="sldNum" sz="quarter" idx="5"/>
          </p:nvPr>
        </p:nvSpPr>
        <p:spPr/>
        <p:txBody>
          <a:bodyPr/>
          <a:lstStyle/>
          <a:p>
            <a:fld id="{DE195D52-6641-433A-9D6B-786D826AC019}" type="slidenum">
              <a:rPr lang="en-GB" smtClean="0"/>
              <a:t>17</a:t>
            </a:fld>
            <a:endParaRPr lang="en-GB"/>
          </a:p>
        </p:txBody>
      </p:sp>
    </p:spTree>
    <p:extLst>
      <p:ext uri="{BB962C8B-B14F-4D97-AF65-F5344CB8AC3E}">
        <p14:creationId xmlns:p14="http://schemas.microsoft.com/office/powerpoint/2010/main" val="375524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0" indent="0">
              <a:spcAft>
                <a:spcPts val="600"/>
              </a:spcAft>
              <a:buFont typeface="Arial" pitchFamily="34" charset="0"/>
              <a:buNone/>
            </a:pPr>
            <a:endParaRPr lang="en-US" sz="1000" dirty="0">
              <a:latin typeface="Arial" pitchFamily="34" charset="0"/>
              <a:cs typeface="Arial" pitchFamily="34" charset="0"/>
            </a:endParaRPr>
          </a:p>
          <a:p>
            <a:pPr marL="0" indent="0">
              <a:spcAft>
                <a:spcPts val="600"/>
              </a:spcAft>
              <a:buFont typeface="Arial" pitchFamily="34" charset="0"/>
              <a:buNone/>
            </a:pPr>
            <a:r>
              <a:rPr lang="fr-CA" sz="1000" b="0" i="0" strike="noStrike" cap="none" spc="0" baseline="0" dirty="0">
                <a:solidFill>
                  <a:srgbClr val="000000"/>
                </a:solidFill>
                <a:effectLst/>
                <a:latin typeface="Arial"/>
                <a:ea typeface="Arial"/>
                <a:cs typeface="Arial"/>
              </a:rPr>
              <a:t>Le mécanisme exact par lequel le trypsinogène pénètre dans le système circulatoire à partir du pancréas est inconnu.  Voici deux mécanismes proposés :</a:t>
            </a:r>
          </a:p>
          <a:p>
            <a:pPr marL="228600" indent="-228600">
              <a:spcAft>
                <a:spcPts val="600"/>
              </a:spcAft>
              <a:buFont typeface="Arial" pitchFamily="34" charset="0"/>
              <a:buAutoNum type="arabicPeriod"/>
            </a:pPr>
            <a:r>
              <a:rPr lang="fr-CA" sz="1000" b="0" i="0" strike="noStrike" cap="none" spc="0" baseline="0" dirty="0">
                <a:solidFill>
                  <a:srgbClr val="000000"/>
                </a:solidFill>
                <a:effectLst/>
                <a:latin typeface="Arial"/>
                <a:ea typeface="Arial"/>
                <a:cs typeface="Arial"/>
              </a:rPr>
              <a:t>Concentration canalaire accrue de trypsinogène pancréatique entraînant une rétrodiffusion dans la grande circulation?</a:t>
            </a:r>
          </a:p>
          <a:p>
            <a:pPr marL="228600" indent="-228600">
              <a:spcAft>
                <a:spcPts val="600"/>
              </a:spcAft>
              <a:buFont typeface="Arial" pitchFamily="34" charset="0"/>
              <a:buAutoNum type="arabicPeriod"/>
            </a:pPr>
            <a:r>
              <a:rPr lang="fr-CA" sz="1000" b="0" i="0" strike="noStrike" cap="none" spc="0" baseline="0" dirty="0">
                <a:solidFill>
                  <a:srgbClr val="000000"/>
                </a:solidFill>
                <a:effectLst/>
                <a:latin typeface="Arial"/>
                <a:ea typeface="Arial"/>
                <a:cs typeface="Arial"/>
              </a:rPr>
              <a:t>Les petits canaux pancréatiques sont obstrués par des sécrétions pancréatiques épaisses et riches en protéines. Cela entraîne la libération rétrograde de trypsinogène dans la circulation par des unités </a:t>
            </a:r>
            <a:r>
              <a:rPr lang="fr-CA" sz="1000" b="0" i="0" strike="noStrike" cap="none" spc="0" baseline="0" dirty="0" err="1">
                <a:solidFill>
                  <a:srgbClr val="000000"/>
                </a:solidFill>
                <a:effectLst/>
                <a:latin typeface="Arial"/>
                <a:ea typeface="Arial"/>
                <a:cs typeface="Arial"/>
              </a:rPr>
              <a:t>acino</a:t>
            </a:r>
            <a:r>
              <a:rPr lang="fr-CA" sz="1000" b="0" i="0" strike="noStrike" cap="none" spc="0" baseline="0" dirty="0">
                <a:solidFill>
                  <a:srgbClr val="000000"/>
                </a:solidFill>
                <a:effectLst/>
                <a:latin typeface="Arial"/>
                <a:ea typeface="Arial"/>
                <a:cs typeface="Arial"/>
              </a:rPr>
              <a:t>-canalaires obstruées?</a:t>
            </a:r>
          </a:p>
          <a:p>
            <a:pPr marL="228600" indent="-228600">
              <a:spcAft>
                <a:spcPts val="600"/>
              </a:spcAft>
              <a:buFont typeface="Arial" pitchFamily="34" charset="0"/>
              <a:buAutoNum type="arabicPeriod"/>
            </a:pPr>
            <a:endParaRPr lang="en-US" sz="1000" dirty="0">
              <a:latin typeface="Arial" pitchFamily="34" charset="0"/>
              <a:cs typeface="Arial" pitchFamily="34" charset="0"/>
            </a:endParaRPr>
          </a:p>
          <a:p>
            <a:pPr marL="0" indent="0">
              <a:spcAft>
                <a:spcPts val="600"/>
              </a:spcAft>
              <a:buFont typeface="Arial" pitchFamily="34" charset="0"/>
              <a:buNone/>
            </a:pPr>
            <a:r>
              <a:rPr lang="fr-CA" sz="1000" b="0" i="0" strike="noStrike" cap="none" spc="0" baseline="0" dirty="0">
                <a:solidFill>
                  <a:srgbClr val="000000"/>
                </a:solidFill>
                <a:effectLst/>
                <a:latin typeface="Arial"/>
                <a:ea typeface="Arial"/>
                <a:cs typeface="Arial"/>
              </a:rPr>
              <a:t>Étant donné les taux sériques élevés de trypsinogène chez les nourrissons atteints d’IP et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les acini peuvent encore être fonctionnels avant l’obstruction des </a:t>
            </a:r>
            <a:r>
              <a:rPr lang="fr-CA" sz="1000" b="0" i="0" strike="noStrike" cap="none" spc="0" baseline="0" dirty="0" err="1">
                <a:solidFill>
                  <a:srgbClr val="000000"/>
                </a:solidFill>
                <a:effectLst/>
                <a:latin typeface="Arial"/>
                <a:ea typeface="Arial"/>
                <a:cs typeface="Arial"/>
              </a:rPr>
              <a:t>canalules</a:t>
            </a:r>
            <a:r>
              <a:rPr lang="fr-CA" sz="1000" b="0" i="0" strike="noStrike" cap="none" spc="0" baseline="0" dirty="0">
                <a:solidFill>
                  <a:srgbClr val="000000"/>
                </a:solidFill>
                <a:effectLst/>
                <a:latin typeface="Arial"/>
                <a:ea typeface="Arial"/>
                <a:cs typeface="Arial"/>
              </a:rPr>
              <a:t>. </a:t>
            </a:r>
          </a:p>
          <a:p>
            <a:pPr marL="0" indent="0">
              <a:spcAft>
                <a:spcPts val="600"/>
              </a:spcAft>
              <a:buFont typeface="Arial" pitchFamily="34" charset="0"/>
              <a:buNone/>
            </a:pPr>
            <a:endParaRPr lang="en-US" sz="1000"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a:t>
            </a:r>
          </a:p>
          <a:p>
            <a:pPr>
              <a:spcAft>
                <a:spcPts val="600"/>
              </a:spcAft>
            </a:pPr>
            <a:r>
              <a:rPr lang="fr-CA" sz="1000" b="0" i="0" strike="noStrike" cap="none" spc="0" baseline="0" dirty="0">
                <a:solidFill>
                  <a:srgbClr val="000000"/>
                </a:solidFill>
                <a:effectLst/>
                <a:latin typeface="Arial"/>
                <a:ea typeface="Arial"/>
                <a:cs typeface="Arial"/>
              </a:rPr>
              <a:t>Couper RTL,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Pediatr</a:t>
            </a:r>
            <a:r>
              <a:rPr lang="fr-CA" sz="1000" b="0" i="0" strike="noStrike" cap="none" spc="0" baseline="0" dirty="0">
                <a:solidFill>
                  <a:srgbClr val="000000"/>
                </a:solidFill>
                <a:effectLst/>
                <a:latin typeface="Arial"/>
                <a:ea typeface="Arial"/>
                <a:cs typeface="Arial"/>
              </a:rPr>
              <a:t>. 1995;127:408-413.</a:t>
            </a:r>
          </a:p>
        </p:txBody>
      </p:sp>
      <p:sp>
        <p:nvSpPr>
          <p:cNvPr id="4" name="Slide Number Placeholder 3"/>
          <p:cNvSpPr>
            <a:spLocks noGrp="1"/>
          </p:cNvSpPr>
          <p:nvPr>
            <p:ph type="sldNum" sz="quarter" idx="5"/>
          </p:nvPr>
        </p:nvSpPr>
        <p:spPr/>
        <p:txBody>
          <a:bodyPr/>
          <a:lstStyle/>
          <a:p>
            <a:fld id="{DE195D52-6641-433A-9D6B-786D826AC019}" type="slidenum">
              <a:rPr lang="en-GB" smtClean="0"/>
              <a:t>18</a:t>
            </a:fld>
            <a:endParaRPr lang="en-GB"/>
          </a:p>
        </p:txBody>
      </p:sp>
    </p:spTree>
    <p:extLst>
      <p:ext uri="{BB962C8B-B14F-4D97-AF65-F5344CB8AC3E}">
        <p14:creationId xmlns:p14="http://schemas.microsoft.com/office/powerpoint/2010/main" val="128129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spcAft>
                <a:spcPts val="200"/>
              </a:spcAft>
            </a:pPr>
            <a:r>
              <a:rPr lang="fr-CA" sz="1000" b="1" i="0" strike="noStrike" cap="none" spc="0" baseline="0" dirty="0">
                <a:solidFill>
                  <a:srgbClr val="000000"/>
                </a:solidFill>
                <a:effectLst/>
                <a:latin typeface="Arial"/>
                <a:ea typeface="Arial"/>
                <a:cs typeface="Arial"/>
              </a:rPr>
              <a:t>Renseignements supplémentaires</a:t>
            </a:r>
          </a:p>
          <a:p>
            <a:pPr marL="179837" indent="-179837">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L’intervalle en l’absence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(16,6–46,2 </a:t>
            </a:r>
            <a:r>
              <a:rPr lang="fr-CA" sz="1000" b="0" i="0" strike="noStrike" cap="none" spc="0" baseline="0" dirty="0" err="1">
                <a:solidFill>
                  <a:srgbClr val="000000"/>
                </a:solidFill>
                <a:effectLst/>
                <a:latin typeface="Arial"/>
                <a:ea typeface="Arial"/>
                <a:cs typeface="Arial"/>
              </a:rPr>
              <a:t>μg</a:t>
            </a:r>
            <a:r>
              <a:rPr lang="fr-CA" sz="1000" b="0" i="0" strike="noStrike" cap="none" spc="0" baseline="0" dirty="0">
                <a:solidFill>
                  <a:srgbClr val="000000"/>
                </a:solidFill>
                <a:effectLst/>
                <a:latin typeface="Arial"/>
                <a:ea typeface="Arial"/>
                <a:cs typeface="Arial"/>
              </a:rPr>
              <a:t>/L) est coloré en violet.  Il s’agit de 2 écarts-types par rapport à la moyenne.</a:t>
            </a:r>
          </a:p>
          <a:p>
            <a:pPr marL="179837" indent="-179837">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Ces données proviennent d’une étude menée auprès de 381 enfants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et de 99 témoins en bonne santé à l’</a:t>
            </a:r>
            <a:r>
              <a:rPr lang="fr-CA" sz="1000" b="0" i="0" strike="noStrike" cap="none" spc="0" baseline="0" dirty="0" err="1">
                <a:solidFill>
                  <a:srgbClr val="000000"/>
                </a:solidFill>
                <a:effectLst/>
                <a:latin typeface="Arial"/>
                <a:ea typeface="Arial"/>
                <a:cs typeface="Arial"/>
              </a:rPr>
              <a:t>Hospital</a:t>
            </a:r>
            <a:r>
              <a:rPr lang="fr-CA" sz="1000" b="0" i="0" strike="noStrike" cap="none" spc="0" baseline="0" dirty="0">
                <a:solidFill>
                  <a:srgbClr val="000000"/>
                </a:solidFill>
                <a:effectLst/>
                <a:latin typeface="Arial"/>
                <a:ea typeface="Arial"/>
                <a:cs typeface="Arial"/>
              </a:rPr>
              <a:t> for </a:t>
            </a:r>
            <a:r>
              <a:rPr lang="fr-CA" sz="1000" b="0" i="0" strike="noStrike" cap="none" spc="0" baseline="0" dirty="0" err="1">
                <a:solidFill>
                  <a:srgbClr val="000000"/>
                </a:solidFill>
                <a:effectLst/>
                <a:latin typeface="Arial"/>
                <a:ea typeface="Arial"/>
                <a:cs typeface="Arial"/>
              </a:rPr>
              <a:t>Sick</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Children</a:t>
            </a:r>
            <a:r>
              <a:rPr lang="fr-CA" sz="1000" b="0" i="0" strike="noStrike" cap="none" spc="0" baseline="0" dirty="0">
                <a:solidFill>
                  <a:srgbClr val="000000"/>
                </a:solidFill>
                <a:effectLst/>
                <a:latin typeface="Arial"/>
                <a:ea typeface="Arial"/>
                <a:cs typeface="Arial"/>
              </a:rPr>
              <a:t> de Toronto, entre 1981 et 1983 (314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présentaient une malabsorption des graisses et/ou une IP; 67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présentaient une </a:t>
            </a:r>
            <a:r>
              <a:rPr lang="fr-CA" sz="1000" b="0" i="0" strike="noStrike" cap="none" spc="0" baseline="0" dirty="0" err="1">
                <a:solidFill>
                  <a:srgbClr val="000000"/>
                </a:solidFill>
                <a:effectLst/>
                <a:latin typeface="Arial"/>
                <a:ea typeface="Arial"/>
                <a:cs typeface="Arial"/>
              </a:rPr>
              <a:t>SP</a:t>
            </a:r>
            <a:r>
              <a:rPr lang="fr-CA" sz="1000" b="0" i="0" strike="noStrike" cap="none" spc="0" baseline="0" dirty="0">
                <a:solidFill>
                  <a:srgbClr val="000000"/>
                </a:solidFill>
                <a:effectLst/>
                <a:latin typeface="Arial"/>
                <a:ea typeface="Arial"/>
                <a:cs typeface="Arial"/>
              </a:rPr>
              <a:t>).</a:t>
            </a:r>
          </a:p>
          <a:p>
            <a:pPr marL="179837" indent="-179837">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L’état de la fonction pancréatique des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établi d’après des études sur l’équilibre des graisses fécales ou une stimulation directe du pancréas, était connu.</a:t>
            </a:r>
          </a:p>
          <a:p>
            <a:pPr marL="171450" indent="-17145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Les figures montrent la moyenne des moindres carrés et les intervalles de confiance à 95 % modélisés à l’aide des données provenant de 314 patients atteints d’insuffisance pancréatique. Les résultats montrent qu’après l’âge de 7 ans (zones colorées en bleu), les courbes des taux de TIR permettaient de distinguer les patients présentant une </a:t>
            </a:r>
            <a:r>
              <a:rPr lang="fr-CA" sz="1000" b="0" i="0" strike="noStrike" cap="none" spc="0" baseline="0" dirty="0" err="1">
                <a:solidFill>
                  <a:srgbClr val="000000"/>
                </a:solidFill>
                <a:effectLst/>
                <a:latin typeface="Arial"/>
                <a:ea typeface="Arial"/>
                <a:cs typeface="Arial"/>
              </a:rPr>
              <a:t>SP</a:t>
            </a:r>
            <a:r>
              <a:rPr lang="fr-CA" sz="1000" b="0" i="0" strike="noStrike" cap="none" spc="0" baseline="0" dirty="0">
                <a:solidFill>
                  <a:srgbClr val="000000"/>
                </a:solidFill>
                <a:effectLst/>
                <a:latin typeface="Arial"/>
                <a:ea typeface="Arial"/>
                <a:cs typeface="Arial"/>
              </a:rPr>
              <a:t> de ceux atteints d’IP.</a:t>
            </a:r>
          </a:p>
          <a:p>
            <a:pPr marL="171450" indent="-17145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GAUCHE : Diagramme de dispersion des valeurs du taux sérique de trypsinogène en fonction de l’âge de 314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avec IP.  Les taux sériques de trypsinogène diminuent rapidement jusqu’à l’âge de 5 ans, atteignant des taux inférieurs à la normale à l’âge de 6 ans.  </a:t>
            </a:r>
          </a:p>
          <a:p>
            <a:pPr marL="171450" indent="-17145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DROITE : Diagramme de dispersion des valeurs du taux sérique de trypsinogène en fonction de l’âge de 67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avec </a:t>
            </a:r>
            <a:r>
              <a:rPr lang="fr-CA" sz="1000" b="0" i="0" strike="noStrike" cap="none" spc="0" baseline="0" dirty="0" err="1">
                <a:solidFill>
                  <a:srgbClr val="000000"/>
                </a:solidFill>
                <a:effectLst/>
                <a:latin typeface="Arial"/>
                <a:ea typeface="Arial"/>
                <a:cs typeface="Arial"/>
              </a:rPr>
              <a:t>SP</a:t>
            </a:r>
            <a:r>
              <a:rPr lang="fr-CA" sz="1000" b="0" i="0" strike="noStrike" cap="none" spc="0" baseline="0" dirty="0">
                <a:solidFill>
                  <a:srgbClr val="000000"/>
                </a:solidFill>
                <a:effectLst/>
                <a:latin typeface="Arial"/>
                <a:ea typeface="Arial"/>
                <a:cs typeface="Arial"/>
              </a:rPr>
              <a:t>.  Chez les patients de moins de 7 ans, le taux sérique de trypsinogène n’a pas permis de distinguer les patients </a:t>
            </a:r>
            <a:r>
              <a:rPr lang="fr-CA" sz="1000" b="0" i="0" strike="noStrike" cap="none" spc="0" baseline="0" dirty="0" err="1">
                <a:solidFill>
                  <a:srgbClr val="000000"/>
                </a:solidFill>
                <a:effectLst/>
                <a:latin typeface="Arial"/>
                <a:ea typeface="Arial"/>
                <a:cs typeface="Arial"/>
              </a:rPr>
              <a:t>FK-SP</a:t>
            </a:r>
            <a:r>
              <a:rPr lang="fr-CA" sz="1000" b="0" i="0" strike="noStrike" cap="none" spc="0" baseline="0" dirty="0">
                <a:solidFill>
                  <a:srgbClr val="000000"/>
                </a:solidFill>
                <a:effectLst/>
                <a:latin typeface="Arial"/>
                <a:ea typeface="Arial"/>
                <a:cs typeface="Arial"/>
              </a:rPr>
              <a:t> des patients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-IP. Après l’âge de 7 ans, le trypsinogène sérique était significativement supérieur aux limites de confiance à 95 % dans le groupe atteint d’insuffisance pancréatique. </a:t>
            </a:r>
            <a:endParaRPr lang="en-US" sz="1000" i="0" dirty="0">
              <a:latin typeface="Arial" pitchFamily="34" charset="0"/>
              <a:cs typeface="Arial" pitchFamily="34" charset="0"/>
            </a:endParaRPr>
          </a:p>
          <a:p>
            <a:pPr marL="0" indent="0">
              <a:spcAft>
                <a:spcPts val="200"/>
              </a:spcAft>
              <a:buFont typeface="Arial" pitchFamily="34" charset="0"/>
              <a:buNone/>
            </a:pPr>
            <a:r>
              <a:rPr lang="fr-CA" sz="1000" b="0" i="0" strike="noStrike" cap="none" spc="0" baseline="0" dirty="0">
                <a:solidFill>
                  <a:srgbClr val="000000"/>
                </a:solidFill>
                <a:effectLst/>
                <a:latin typeface="Arial"/>
                <a:ea typeface="Arial"/>
                <a:cs typeface="Arial"/>
              </a:rPr>
              <a:t>     </a:t>
            </a:r>
            <a:r>
              <a:rPr lang="fr-CA" sz="1000" b="0" i="1" strike="noStrike" cap="none" spc="0" baseline="0" dirty="0">
                <a:solidFill>
                  <a:srgbClr val="000000"/>
                </a:solidFill>
                <a:effectLst/>
                <a:latin typeface="Arial"/>
                <a:ea typeface="Arial"/>
                <a:cs typeface="Arial"/>
              </a:rPr>
              <a:t>(p </a:t>
            </a:r>
            <a:r>
              <a:rPr lang="fr-CA" sz="1000" b="0" i="0" strike="noStrike" cap="none" spc="0" baseline="0" dirty="0">
                <a:solidFill>
                  <a:srgbClr val="000000"/>
                </a:solidFill>
                <a:effectLst/>
                <a:latin typeface="Arial"/>
                <a:ea typeface="Arial"/>
                <a:cs typeface="Arial"/>
              </a:rPr>
              <a:t>&lt; 0,01) </a:t>
            </a:r>
          </a:p>
          <a:p>
            <a:pPr marL="171450" marR="0" lvl="0" indent="-171450" algn="l" defTabSz="914400" rtl="0" eaLnBrk="1" fontAlgn="auto" latinLnBrk="0" hangingPunct="1">
              <a:lnSpc>
                <a:spcPct val="100000"/>
              </a:lnSpc>
              <a:spcBef>
                <a:spcPct val="0"/>
              </a:spcBef>
              <a:spcAft>
                <a:spcPts val="200"/>
              </a:spcAft>
              <a:buClrTx/>
              <a:buSzTx/>
              <a:buFont typeface="Arial" pitchFamily="34" charset="0"/>
              <a:buChar char="•"/>
              <a:defRPr/>
            </a:pPr>
            <a:r>
              <a:rPr lang="fr-CA" sz="1000" b="0" i="0" strike="noStrike" cap="none" spc="0" baseline="0" dirty="0">
                <a:solidFill>
                  <a:srgbClr val="000000"/>
                </a:solidFill>
                <a:effectLst/>
                <a:latin typeface="Arial"/>
                <a:ea typeface="Arial"/>
                <a:cs typeface="Arial"/>
              </a:rPr>
              <a:t>Les </a:t>
            </a:r>
            <a:r>
              <a:rPr lang="fr-CA" sz="1000" b="0" i="1" strike="noStrike" cap="none" spc="0" baseline="0" dirty="0">
                <a:solidFill>
                  <a:srgbClr val="000000"/>
                </a:solidFill>
                <a:effectLst/>
                <a:latin typeface="Arial"/>
                <a:ea typeface="Arial"/>
                <a:cs typeface="Arial"/>
              </a:rPr>
              <a:t>lignes courbes </a:t>
            </a:r>
            <a:r>
              <a:rPr lang="fr-CA" sz="1000" b="0" i="0" strike="noStrike" cap="none" spc="0" baseline="0" dirty="0">
                <a:solidFill>
                  <a:srgbClr val="000000"/>
                </a:solidFill>
                <a:effectLst/>
                <a:latin typeface="Arial"/>
                <a:ea typeface="Arial"/>
                <a:cs typeface="Arial"/>
              </a:rPr>
              <a:t>montrent la moyenne des moindres carrés et les limites de confiance à 95 % pour les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avec IP.</a:t>
            </a:r>
          </a:p>
          <a:p>
            <a:pPr marL="0" indent="0">
              <a:spcAft>
                <a:spcPts val="200"/>
              </a:spcAft>
              <a:buFont typeface="Arial" pitchFamily="34" charset="0"/>
              <a:buNone/>
            </a:pPr>
            <a:endParaRPr lang="en-US" sz="1000" dirty="0">
              <a:latin typeface="Arial" pitchFamily="34" charset="0"/>
              <a:cs typeface="Arial" pitchFamily="34" charset="0"/>
            </a:endParaRPr>
          </a:p>
          <a:p>
            <a:pPr marL="171450" indent="-171450">
              <a:spcAft>
                <a:spcPts val="200"/>
              </a:spcAft>
              <a:buFont typeface="Arial" pitchFamily="34" charset="0"/>
              <a:buChar char="•"/>
            </a:pPr>
            <a:endParaRPr lang="en-US" sz="1000" b="1" dirty="0">
              <a:latin typeface="Arial" pitchFamily="34" charset="0"/>
              <a:cs typeface="Arial" pitchFamily="34" charset="0"/>
            </a:endParaRPr>
          </a:p>
          <a:p>
            <a:pPr marL="0" indent="0">
              <a:spcAft>
                <a:spcPts val="200"/>
              </a:spcAft>
              <a:buFont typeface="Arial" pitchFamily="34" charset="0"/>
              <a:buNone/>
            </a:pPr>
            <a:r>
              <a:rPr lang="fr-CA" sz="1000" b="1" i="0" strike="noStrike" cap="none" spc="0" baseline="0" dirty="0">
                <a:solidFill>
                  <a:srgbClr val="000000"/>
                </a:solidFill>
                <a:effectLst/>
                <a:latin typeface="Arial"/>
                <a:ea typeface="Arial"/>
                <a:cs typeface="Arial"/>
              </a:rPr>
              <a:t>Référence</a:t>
            </a:r>
          </a:p>
          <a:p>
            <a:pPr>
              <a:spcAft>
                <a:spcPts val="200"/>
              </a:spcAft>
            </a:pPr>
            <a:r>
              <a:rPr lang="fr-CA" sz="1000" b="0" i="0" strike="noStrike" cap="none" spc="0" baseline="0" dirty="0" err="1">
                <a:solidFill>
                  <a:srgbClr val="000000"/>
                </a:solidFill>
                <a:effectLst/>
                <a:latin typeface="Arial"/>
                <a:ea typeface="Arial"/>
                <a:cs typeface="Arial"/>
              </a:rPr>
              <a:t>Durie</a:t>
            </a:r>
            <a:r>
              <a:rPr lang="fr-CA" sz="1000" b="0" i="0" strike="noStrike" cap="none" spc="0" baseline="0" dirty="0">
                <a:solidFill>
                  <a:srgbClr val="000000"/>
                </a:solidFill>
                <a:effectLst/>
                <a:latin typeface="Arial"/>
                <a:ea typeface="Arial"/>
                <a:cs typeface="Arial"/>
              </a:rPr>
              <a:t> PR, et al. </a:t>
            </a:r>
            <a:r>
              <a:rPr lang="fr-CA" sz="1000" b="0" i="1" strike="noStrike" cap="none" spc="0" baseline="0" dirty="0" err="1">
                <a:solidFill>
                  <a:srgbClr val="000000"/>
                </a:solidFill>
                <a:effectLst/>
                <a:latin typeface="Arial"/>
                <a:ea typeface="Arial"/>
                <a:cs typeface="Arial"/>
              </a:rPr>
              <a:t>Pediatr</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Res</a:t>
            </a:r>
            <a:r>
              <a:rPr lang="fr-CA" sz="1000" b="0" i="1" strike="noStrike" cap="none" spc="0" baseline="0" dirty="0">
                <a:solidFill>
                  <a:srgbClr val="000000"/>
                </a:solidFill>
                <a:effectLst/>
                <a:latin typeface="Arial"/>
                <a:ea typeface="Arial"/>
                <a:cs typeface="Arial"/>
              </a:rPr>
              <a:t>. </a:t>
            </a:r>
            <a:r>
              <a:rPr lang="fr-CA" sz="1000" b="0" i="0" strike="noStrike" cap="none" spc="0" baseline="0" dirty="0">
                <a:solidFill>
                  <a:srgbClr val="000000"/>
                </a:solidFill>
                <a:effectLst/>
                <a:latin typeface="Arial"/>
                <a:ea typeface="Arial"/>
                <a:cs typeface="Arial"/>
              </a:rPr>
              <a:t>1986;20:209-213.</a:t>
            </a:r>
          </a:p>
        </p:txBody>
      </p:sp>
      <p:sp>
        <p:nvSpPr>
          <p:cNvPr id="4" name="Slide Number Placeholder 3"/>
          <p:cNvSpPr>
            <a:spLocks noGrp="1"/>
          </p:cNvSpPr>
          <p:nvPr>
            <p:ph type="sldNum" sz="quarter" idx="5"/>
          </p:nvPr>
        </p:nvSpPr>
        <p:spPr/>
        <p:txBody>
          <a:bodyPr/>
          <a:lstStyle/>
          <a:p>
            <a:fld id="{DE195D52-6641-433A-9D6B-786D826AC019}" type="slidenum">
              <a:rPr lang="en-GB" smtClean="0"/>
              <a:t>19</a:t>
            </a:fld>
            <a:endParaRPr lang="en-GB"/>
          </a:p>
        </p:txBody>
      </p:sp>
    </p:spTree>
    <p:extLst>
      <p:ext uri="{BB962C8B-B14F-4D97-AF65-F5344CB8AC3E}">
        <p14:creationId xmlns:p14="http://schemas.microsoft.com/office/powerpoint/2010/main" val="399557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nSpc>
                <a:spcPct val="95000"/>
              </a:lnSpc>
              <a:buClr>
                <a:srgbClr val="46238C"/>
              </a:buClr>
            </a:pPr>
            <a:r>
              <a:rPr lang="fr-CA" sz="1000" b="1" i="0" u="sng" strike="noStrike" cap="none" spc="0" baseline="0">
                <a:solidFill>
                  <a:srgbClr val="000000"/>
                </a:solidFill>
                <a:effectLst/>
                <a:uFill>
                  <a:solidFill>
                    <a:srgbClr val="000000"/>
                  </a:solidFill>
                </a:uFill>
                <a:latin typeface="Arial"/>
                <a:ea typeface="Arial"/>
                <a:cs typeface="Arial"/>
              </a:rPr>
              <a:t>LIMITES</a:t>
            </a:r>
          </a:p>
          <a:p>
            <a:pPr lvl="0" eaLnBrk="0" fontAlgn="base" hangingPunct="0">
              <a:lnSpc>
                <a:spcPct val="95000"/>
              </a:lnSpc>
              <a:buClr>
                <a:srgbClr val="46238C"/>
              </a:buClr>
              <a:defRPr/>
            </a:pPr>
            <a:r>
              <a:rPr lang="fr-CA" sz="1000" b="0" i="0" strike="noStrike" cap="none" spc="0" baseline="0">
                <a:solidFill>
                  <a:srgbClr val="000000"/>
                </a:solidFill>
                <a:effectLst/>
                <a:latin typeface="Arial"/>
                <a:ea typeface="Arial"/>
                <a:cs typeface="Arial"/>
              </a:rPr>
              <a:t>Reporter toutes les questions liées au produit Vertex à après la présentation</a:t>
            </a:r>
          </a:p>
          <a:p>
            <a:pPr>
              <a:lnSpc>
                <a:spcPct val="95000"/>
              </a:lnSpc>
              <a:buClr>
                <a:srgbClr val="46238C"/>
              </a:buClr>
            </a:pPr>
            <a:endParaRPr lang="en-US" sz="1000" b="1">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r>
              <a:rPr lang="fr-CA" sz="1000" b="1" i="0" strike="noStrike" cap="none" spc="0" baseline="0">
                <a:solidFill>
                  <a:srgbClr val="000000"/>
                </a:solidFill>
                <a:effectLst/>
                <a:latin typeface="Arial"/>
                <a:ea typeface="Arial"/>
                <a:cs typeface="Arial"/>
              </a:rPr>
              <a:t>Hépatopathie liée à la FK</a:t>
            </a: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Manifestations hépatobiliaires</a:t>
            </a:r>
            <a:r>
              <a:rPr lang="fr-CA" sz="1000" b="0" i="0" strike="noStrike" cap="none" spc="0" baseline="30000">
                <a:solidFill>
                  <a:srgbClr val="000000"/>
                </a:solidFill>
                <a:effectLst/>
                <a:latin typeface="Arial"/>
                <a:ea typeface="Arial"/>
                <a:cs typeface="Arial"/>
              </a:rPr>
              <a:t>1,2,3</a:t>
            </a:r>
            <a:endParaRPr lang="en-US" sz="1000" b="0">
              <a:solidFill>
                <a:schemeClr val="tx1"/>
              </a:solidFill>
              <a:latin typeface="Arial" pitchFamily="34" charset="0"/>
              <a:ea typeface="ＭＳ Ｐゴシック" pitchFamily="-110" charset="-128"/>
              <a:cs typeface="Arial" pitchFamily="34" charset="0"/>
            </a:endParaRP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Incidence la plus élevée au cours de la première décennie de vie, au cours de laquelle une cirrhose du foie se développera chez jusqu’à 10 % des patients atteints de FK</a:t>
            </a:r>
            <a:r>
              <a:rPr lang="fr-CA" sz="1000" b="0" i="0" strike="noStrike" cap="none" spc="0" baseline="30000">
                <a:solidFill>
                  <a:srgbClr val="000000"/>
                </a:solidFill>
                <a:effectLst/>
                <a:latin typeface="Arial"/>
                <a:ea typeface="Arial"/>
                <a:cs typeface="Arial"/>
              </a:rPr>
              <a:t>4</a:t>
            </a: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Obstruction du canal biliaire et cirrhose biliaire focale</a:t>
            </a:r>
            <a:r>
              <a:rPr lang="fr-CA" sz="1000" b="0" i="0" strike="noStrike" cap="none" spc="0" baseline="30000">
                <a:solidFill>
                  <a:srgbClr val="000000"/>
                </a:solidFill>
                <a:effectLst/>
                <a:latin typeface="Arial"/>
                <a:ea typeface="Arial"/>
                <a:cs typeface="Arial"/>
              </a:rPr>
              <a:t>1,2,3</a:t>
            </a:r>
            <a:endParaRPr lang="en-US"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endParaRPr lang="en-US"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r>
              <a:rPr lang="fr-CA" sz="1000" b="1" i="0" strike="noStrike" cap="none" spc="0" baseline="0">
                <a:solidFill>
                  <a:srgbClr val="000000"/>
                </a:solidFill>
                <a:effectLst/>
                <a:latin typeface="Arial"/>
                <a:ea typeface="Arial"/>
                <a:cs typeface="Arial"/>
              </a:rPr>
              <a:t>Tractus gastro-intestinal</a:t>
            </a: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Iléus méconial</a:t>
            </a:r>
            <a:r>
              <a:rPr lang="fr-CA" sz="1000" b="0" i="0" strike="noStrike" cap="none" spc="0" baseline="30000">
                <a:solidFill>
                  <a:srgbClr val="000000"/>
                </a:solidFill>
                <a:effectLst/>
                <a:latin typeface="Arial"/>
                <a:ea typeface="Arial"/>
                <a:cs typeface="Arial"/>
              </a:rPr>
              <a:t>1,2,5</a:t>
            </a:r>
            <a:endParaRPr lang="en-US" sz="1000">
              <a:solidFill>
                <a:schemeClr val="tx1"/>
              </a:solidFill>
              <a:latin typeface="Arial" pitchFamily="34" charset="0"/>
              <a:ea typeface="ＭＳ Ｐゴシック" pitchFamily="-110" charset="-128"/>
              <a:cs typeface="Arial" pitchFamily="34" charset="0"/>
            </a:endParaRP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Reflux gastro-œsophagien pathologique</a:t>
            </a:r>
            <a:r>
              <a:rPr lang="fr-CA" sz="1000" b="0" i="0" strike="noStrike" cap="none" spc="0" baseline="30000">
                <a:solidFill>
                  <a:srgbClr val="000000"/>
                </a:solidFill>
                <a:effectLst/>
                <a:latin typeface="Arial"/>
                <a:ea typeface="Arial"/>
                <a:cs typeface="Arial"/>
              </a:rPr>
              <a:t>1,2,5</a:t>
            </a:r>
            <a:endParaRPr lang="en-US" sz="1000">
              <a:solidFill>
                <a:schemeClr val="tx1"/>
              </a:solidFill>
              <a:latin typeface="Arial" pitchFamily="34" charset="0"/>
              <a:ea typeface="ＭＳ Ｐゴシック" pitchFamily="-110" charset="-128"/>
              <a:cs typeface="Arial" pitchFamily="34" charset="0"/>
            </a:endParaRP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Constipation et douleurs abdominales</a:t>
            </a:r>
            <a:r>
              <a:rPr lang="fr-CA" sz="1000" b="0" i="0" strike="noStrike" cap="none" spc="0" baseline="30000">
                <a:solidFill>
                  <a:srgbClr val="000000"/>
                </a:solidFill>
                <a:effectLst/>
                <a:latin typeface="Arial"/>
                <a:ea typeface="Arial"/>
                <a:cs typeface="Arial"/>
              </a:rPr>
              <a:t>1,2,5</a:t>
            </a:r>
            <a:endParaRPr lang="en-US" sz="1000">
              <a:solidFill>
                <a:schemeClr val="tx1"/>
              </a:solidFill>
              <a:latin typeface="Arial" pitchFamily="34" charset="0"/>
              <a:ea typeface="ＭＳ Ｐゴシック" pitchFamily="-110" charset="-128"/>
              <a:cs typeface="Arial" pitchFamily="34" charset="0"/>
            </a:endParaRPr>
          </a:p>
          <a:p>
            <a:pPr marL="84138" marR="0" lvl="0" indent="-84138" algn="l" defTabSz="914400" rtl="0" eaLnBrk="1" fontAlgn="auto" latinLnBrk="0" hangingPunct="1">
              <a:lnSpc>
                <a:spcPct val="95000"/>
              </a:lnSpc>
              <a:spcBef>
                <a:spcPct val="0"/>
              </a:spcBef>
              <a:spcAft>
                <a:spcPct val="0"/>
              </a:spcAft>
              <a:buClr>
                <a:srgbClr val="46238C"/>
              </a:buClr>
              <a:buSzTx/>
              <a:buFont typeface="Arial" pitchFamily="34" charset="0"/>
              <a:buChar char="•"/>
              <a:defRPr/>
            </a:pPr>
            <a:r>
              <a:rPr lang="fr-CA" sz="1000" b="0" i="0" strike="noStrike" cap="none" spc="0" baseline="0">
                <a:solidFill>
                  <a:srgbClr val="000000"/>
                </a:solidFill>
                <a:effectLst/>
                <a:latin typeface="Arial"/>
                <a:ea typeface="Arial"/>
                <a:cs typeface="Arial"/>
              </a:rPr>
              <a:t>Syndrome d’obstruction intestinal distal </a:t>
            </a:r>
            <a:r>
              <a:rPr lang="fr-CA" sz="1000" b="0" i="0" strike="noStrike" cap="none" spc="0" baseline="30000">
                <a:solidFill>
                  <a:srgbClr val="000000"/>
                </a:solidFill>
                <a:effectLst/>
                <a:latin typeface="Arial"/>
                <a:ea typeface="Arial"/>
                <a:cs typeface="Arial"/>
              </a:rPr>
              <a:t>1,2,5</a:t>
            </a:r>
            <a:endParaRPr lang="en-US"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endParaRPr lang="en-GB"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r>
              <a:rPr lang="fr-CA" sz="1000" b="1" i="0" strike="noStrike" cap="none" spc="0" baseline="0">
                <a:solidFill>
                  <a:srgbClr val="000000"/>
                </a:solidFill>
                <a:effectLst/>
                <a:latin typeface="Arial"/>
                <a:ea typeface="Arial"/>
                <a:cs typeface="Arial"/>
              </a:rPr>
              <a:t>Sinus</a:t>
            </a: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Sinusite | Polypose nasale</a:t>
            </a:r>
            <a:r>
              <a:rPr lang="fr-CA" sz="1000" b="0" i="0" strike="noStrike" cap="none" spc="0" baseline="30000">
                <a:solidFill>
                  <a:srgbClr val="000000"/>
                </a:solidFill>
                <a:effectLst/>
                <a:latin typeface="Arial"/>
                <a:ea typeface="Arial"/>
                <a:cs typeface="Arial"/>
              </a:rPr>
              <a:t>2</a:t>
            </a:r>
            <a:endParaRPr lang="en-US"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endParaRPr lang="en-US"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r>
              <a:rPr lang="fr-CA" sz="1000" b="1" i="0" strike="noStrike" cap="none" spc="0" baseline="0">
                <a:solidFill>
                  <a:srgbClr val="000000"/>
                </a:solidFill>
                <a:effectLst/>
                <a:latin typeface="Arial"/>
                <a:ea typeface="Arial"/>
                <a:cs typeface="Arial"/>
              </a:rPr>
              <a:t>Poumon</a:t>
            </a: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Infections microbiennes aiguës et chroniques</a:t>
            </a:r>
            <a:r>
              <a:rPr lang="fr-CA" sz="1000" b="0" i="0" strike="noStrike" cap="none" spc="0" baseline="30000">
                <a:solidFill>
                  <a:srgbClr val="000000"/>
                </a:solidFill>
                <a:effectLst/>
                <a:latin typeface="Arial"/>
                <a:ea typeface="Arial"/>
                <a:cs typeface="Arial"/>
              </a:rPr>
              <a:t>2</a:t>
            </a:r>
            <a:endParaRPr lang="en-US" sz="1000">
              <a:solidFill>
                <a:schemeClr val="tx1"/>
              </a:solidFill>
              <a:latin typeface="Arial" pitchFamily="34" charset="0"/>
              <a:ea typeface="ＭＳ Ｐゴシック" pitchFamily="-110" charset="-128"/>
              <a:cs typeface="Arial" pitchFamily="34" charset="0"/>
            </a:endParaRP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Inflammation et bouchon muqueux</a:t>
            </a:r>
            <a:r>
              <a:rPr lang="fr-CA" sz="1000" b="0" i="0" strike="noStrike" cap="none" spc="0" baseline="30000">
                <a:solidFill>
                  <a:srgbClr val="000000"/>
                </a:solidFill>
                <a:effectLst/>
                <a:latin typeface="Arial"/>
                <a:ea typeface="Arial"/>
                <a:cs typeface="Arial"/>
              </a:rPr>
              <a:t>2</a:t>
            </a:r>
            <a:endParaRPr lang="en-US" sz="1000">
              <a:solidFill>
                <a:schemeClr val="tx1"/>
              </a:solidFill>
              <a:latin typeface="Arial" pitchFamily="34" charset="0"/>
              <a:ea typeface="ＭＳ Ｐゴシック" pitchFamily="-110" charset="-128"/>
              <a:cs typeface="Arial" pitchFamily="34" charset="0"/>
            </a:endParaRP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Changements de la structure des poumons</a:t>
            </a:r>
            <a:r>
              <a:rPr lang="fr-CA" sz="1000" b="0" i="0" strike="noStrike" cap="none" spc="0" baseline="30000">
                <a:solidFill>
                  <a:srgbClr val="000000"/>
                </a:solidFill>
                <a:effectLst/>
                <a:latin typeface="Arial"/>
                <a:ea typeface="Arial"/>
                <a:cs typeface="Arial"/>
              </a:rPr>
              <a:t>2</a:t>
            </a:r>
            <a:endParaRPr lang="en-US" sz="1000">
              <a:solidFill>
                <a:schemeClr val="tx1"/>
              </a:solidFill>
              <a:latin typeface="Arial" pitchFamily="34" charset="0"/>
              <a:ea typeface="ＭＳ Ｐゴシック" pitchFamily="-110" charset="-128"/>
              <a:cs typeface="Arial" pitchFamily="34" charset="0"/>
            </a:endParaRP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Exacerbations pulmonaires</a:t>
            </a:r>
            <a:r>
              <a:rPr lang="fr-CA" sz="1000" b="0" i="0" strike="noStrike" cap="none" spc="0" baseline="30000">
                <a:solidFill>
                  <a:srgbClr val="000000"/>
                </a:solidFill>
                <a:effectLst/>
                <a:latin typeface="Arial"/>
                <a:ea typeface="Arial"/>
                <a:cs typeface="Arial"/>
              </a:rPr>
              <a:t>2</a:t>
            </a:r>
            <a:endParaRPr lang="en-US" sz="1000">
              <a:solidFill>
                <a:schemeClr val="tx1"/>
              </a:solidFill>
              <a:latin typeface="Arial" pitchFamily="34" charset="0"/>
              <a:ea typeface="ＭＳ Ｐゴシック" pitchFamily="-110" charset="-128"/>
              <a:cs typeface="Arial" pitchFamily="34" charset="0"/>
            </a:endParaRP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Diminution progressive de la fonction pulmonaire</a:t>
            </a:r>
            <a:r>
              <a:rPr lang="fr-CA" sz="1000" b="0" i="0" strike="noStrike" cap="none" spc="0" baseline="30000">
                <a:solidFill>
                  <a:srgbClr val="000000"/>
                </a:solidFill>
                <a:effectLst/>
                <a:latin typeface="Arial"/>
                <a:ea typeface="Arial"/>
                <a:cs typeface="Arial"/>
              </a:rPr>
              <a:t>2</a:t>
            </a:r>
            <a:endParaRPr lang="en-GB"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endParaRPr lang="en-US"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r>
              <a:rPr lang="fr-CA" sz="1000" b="1" i="0" strike="noStrike" cap="none" spc="0" baseline="0">
                <a:solidFill>
                  <a:srgbClr val="000000"/>
                </a:solidFill>
                <a:effectLst/>
                <a:latin typeface="Arial"/>
                <a:ea typeface="Arial"/>
                <a:cs typeface="Arial"/>
              </a:rPr>
              <a:t>Glande sudoripare</a:t>
            </a: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Chlorure dans la sueur anormalement élevé</a:t>
            </a:r>
            <a:r>
              <a:rPr lang="fr-CA" sz="1000" b="0" i="0" strike="noStrike" cap="none" spc="0" baseline="30000">
                <a:solidFill>
                  <a:srgbClr val="000000"/>
                </a:solidFill>
                <a:effectLst/>
                <a:latin typeface="Arial"/>
                <a:ea typeface="Arial"/>
                <a:cs typeface="Arial"/>
              </a:rPr>
              <a:t>2</a:t>
            </a:r>
            <a:endParaRPr lang="en-US" sz="1000">
              <a:solidFill>
                <a:schemeClr val="tx1"/>
              </a:solidFill>
              <a:latin typeface="Arial" pitchFamily="34" charset="0"/>
              <a:ea typeface="ＭＳ Ｐゴシック" pitchFamily="-110" charset="-128"/>
              <a:cs typeface="Arial" pitchFamily="34" charset="0"/>
            </a:endParaRPr>
          </a:p>
          <a:p>
            <a:pPr>
              <a:lnSpc>
                <a:spcPct val="95000"/>
              </a:lnSpc>
              <a:buClr>
                <a:srgbClr val="46238C"/>
              </a:buClr>
            </a:pPr>
            <a:endParaRPr lang="en-US" sz="1000" b="1">
              <a:solidFill>
                <a:schemeClr val="tx1"/>
              </a:solidFill>
              <a:latin typeface="Arial" pitchFamily="34" charset="0"/>
              <a:cs typeface="Arial" pitchFamily="34" charset="0"/>
            </a:endParaRPr>
          </a:p>
          <a:p>
            <a:pPr>
              <a:lnSpc>
                <a:spcPct val="95000"/>
              </a:lnSpc>
              <a:buClr>
                <a:srgbClr val="46238C"/>
              </a:buClr>
            </a:pPr>
            <a:r>
              <a:rPr lang="fr-CA" sz="1000" b="1" i="0" strike="noStrike" cap="none" spc="0" baseline="0">
                <a:solidFill>
                  <a:srgbClr val="000000"/>
                </a:solidFill>
                <a:effectLst/>
                <a:latin typeface="Arial"/>
                <a:ea typeface="Arial"/>
                <a:cs typeface="Arial"/>
              </a:rPr>
              <a:t>Appareil reproducteur</a:t>
            </a:r>
          </a:p>
          <a:p>
            <a:pPr marL="84138" indent="-84138">
              <a:lnSpc>
                <a:spcPct val="95000"/>
              </a:lnSpc>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Absence congénitale bilatérale du canal déférent et infertilité (chez l’homme)</a:t>
            </a:r>
            <a:r>
              <a:rPr lang="fr-CA" sz="1000" b="0" i="0" strike="noStrike" cap="none" spc="0" baseline="30000">
                <a:solidFill>
                  <a:srgbClr val="000000"/>
                </a:solidFill>
                <a:effectLst/>
                <a:latin typeface="Arial"/>
                <a:ea typeface="Arial"/>
                <a:cs typeface="Arial"/>
              </a:rPr>
              <a:t>2</a:t>
            </a:r>
            <a:endParaRPr lang="en-US" sz="1000">
              <a:solidFill>
                <a:schemeClr val="tx1"/>
              </a:solidFill>
              <a:latin typeface="Arial" pitchFamily="34" charset="0"/>
              <a:ea typeface="ＭＳ Ｐゴシック" pitchFamily="-110" charset="-128"/>
              <a:cs typeface="Arial" pitchFamily="34" charset="0"/>
            </a:endParaRPr>
          </a:p>
          <a:p>
            <a:pPr>
              <a:lnSpc>
                <a:spcPct val="95000"/>
              </a:lnSpc>
            </a:pPr>
            <a:endParaRPr lang="en-US" sz="1000">
              <a:solidFill>
                <a:schemeClr val="tx1"/>
              </a:solidFill>
              <a:latin typeface="Arial" pitchFamily="34" charset="0"/>
              <a:ea typeface="ＭＳ Ｐゴシック" pitchFamily="-110" charset="-128"/>
              <a:cs typeface="Arial" pitchFamily="34" charset="0"/>
            </a:endParaRPr>
          </a:p>
          <a:p>
            <a:pPr marL="0" marR="0" lvl="0" indent="0" algn="l" defTabSz="914400" rtl="0" eaLnBrk="1" fontAlgn="auto" latinLnBrk="0" hangingPunct="1">
              <a:lnSpc>
                <a:spcPct val="95000"/>
              </a:lnSpc>
              <a:spcBef>
                <a:spcPct val="0"/>
              </a:spcBef>
              <a:spcAft>
                <a:spcPct val="0"/>
              </a:spcAft>
              <a:buClrTx/>
              <a:buSzTx/>
              <a:buFontTx/>
              <a:buNone/>
              <a:defRPr/>
            </a:pPr>
            <a:r>
              <a:rPr lang="fr-CA" sz="1000" b="1" i="0" strike="noStrike" cap="none" spc="0" baseline="0">
                <a:solidFill>
                  <a:srgbClr val="000000"/>
                </a:solidFill>
                <a:effectLst/>
                <a:latin typeface="Arial"/>
                <a:ea typeface="Arial"/>
                <a:cs typeface="Arial"/>
              </a:rPr>
              <a:t>Références</a:t>
            </a:r>
          </a:p>
          <a:p>
            <a:pPr marL="0" indent="0">
              <a:buNone/>
            </a:pPr>
            <a:r>
              <a:rPr lang="fr-CA" sz="1000" b="0" i="0" strike="noStrike" cap="none" spc="0" baseline="0">
                <a:solidFill>
                  <a:srgbClr val="000000"/>
                </a:solidFill>
                <a:effectLst/>
                <a:latin typeface="Calibri"/>
                <a:ea typeface="Calibri"/>
                <a:cs typeface="Calibri"/>
              </a:rPr>
              <a:t>1. Wilschanski M. </a:t>
            </a:r>
            <a:r>
              <a:rPr lang="fr-CA" sz="1000" b="0" i="1" strike="noStrike" cap="none" spc="0" baseline="0">
                <a:solidFill>
                  <a:srgbClr val="000000"/>
                </a:solidFill>
                <a:effectLst/>
                <a:latin typeface="Calibri"/>
                <a:ea typeface="Calibri"/>
                <a:cs typeface="Calibri"/>
              </a:rPr>
              <a:t>Curr Gastroenterol Rep</a:t>
            </a:r>
            <a:r>
              <a:rPr lang="fr-CA" sz="1000" b="0" i="0" strike="noStrike" cap="none" spc="0" baseline="0">
                <a:solidFill>
                  <a:srgbClr val="000000"/>
                </a:solidFill>
                <a:effectLst/>
                <a:latin typeface="Calibri"/>
                <a:ea typeface="Calibri"/>
                <a:cs typeface="Calibri"/>
              </a:rPr>
              <a:t>. 2008;10:316-323. 2. O’Sullivan BP, et al. </a:t>
            </a:r>
            <a:r>
              <a:rPr lang="fr-CA" sz="1000" b="0" i="1" strike="noStrike" cap="none" spc="0" baseline="0">
                <a:solidFill>
                  <a:srgbClr val="000000"/>
                </a:solidFill>
                <a:effectLst/>
                <a:latin typeface="Calibri"/>
                <a:ea typeface="Calibri"/>
                <a:cs typeface="Calibri"/>
              </a:rPr>
              <a:t>Lancet</a:t>
            </a:r>
            <a:r>
              <a:rPr lang="fr-CA" sz="1000" b="0" i="0" strike="noStrike" cap="none" spc="0" baseline="0">
                <a:solidFill>
                  <a:srgbClr val="000000"/>
                </a:solidFill>
                <a:effectLst/>
                <a:latin typeface="Calibri"/>
                <a:ea typeface="Calibri"/>
                <a:cs typeface="Calibri"/>
              </a:rPr>
              <a:t>. 2009;373:1891-1904. </a:t>
            </a:r>
          </a:p>
          <a:p>
            <a:pPr marL="0" indent="0">
              <a:buNone/>
            </a:pPr>
            <a:r>
              <a:rPr lang="fr-CA" sz="1000" b="0" i="0" strike="noStrike" cap="none" spc="0" baseline="0">
                <a:solidFill>
                  <a:srgbClr val="000000"/>
                </a:solidFill>
                <a:effectLst/>
                <a:latin typeface="Calibri"/>
                <a:ea typeface="Calibri"/>
                <a:cs typeface="Calibri"/>
              </a:rPr>
              <a:t>3. Ledder O, et al. </a:t>
            </a:r>
            <a:r>
              <a:rPr lang="fr-CA" sz="1000" b="0" i="1" strike="noStrike" cap="none" spc="0" baseline="0">
                <a:solidFill>
                  <a:srgbClr val="000000"/>
                </a:solidFill>
                <a:effectLst/>
                <a:latin typeface="Calibri"/>
                <a:ea typeface="Calibri"/>
                <a:cs typeface="Calibri"/>
              </a:rPr>
              <a:t>J Gastroenterol Hepatol</a:t>
            </a:r>
            <a:r>
              <a:rPr lang="fr-CA" sz="1000" b="0" i="0" strike="noStrike" cap="none" spc="0" baseline="0">
                <a:solidFill>
                  <a:srgbClr val="000000"/>
                </a:solidFill>
                <a:effectLst/>
                <a:latin typeface="Calibri"/>
                <a:ea typeface="Calibri"/>
                <a:cs typeface="Calibri"/>
              </a:rPr>
              <a:t>. 2014;29:1954-1962. 4. Gelfond D, et al. </a:t>
            </a:r>
            <a:r>
              <a:rPr lang="fr-CA" sz="1000" b="0" i="1" strike="noStrike" cap="none" spc="0" baseline="0">
                <a:solidFill>
                  <a:srgbClr val="000000"/>
                </a:solidFill>
                <a:effectLst/>
                <a:latin typeface="Calibri"/>
                <a:ea typeface="Calibri"/>
                <a:cs typeface="Calibri"/>
              </a:rPr>
              <a:t>Clin Gastroenterol Hepatol</a:t>
            </a:r>
            <a:r>
              <a:rPr lang="fr-CA" sz="1000" b="0" i="0" strike="noStrike" cap="none" spc="0" baseline="0">
                <a:solidFill>
                  <a:srgbClr val="000000"/>
                </a:solidFill>
                <a:effectLst/>
                <a:latin typeface="Calibri"/>
                <a:ea typeface="Calibri"/>
                <a:cs typeface="Calibri"/>
              </a:rPr>
              <a:t>. 2013;11:333-342. 5. Haller W, et al</a:t>
            </a:r>
            <a:r>
              <a:rPr lang="fr-CA" sz="1000" b="0" i="1" strike="noStrike" cap="none" spc="0" baseline="0">
                <a:solidFill>
                  <a:srgbClr val="000000"/>
                </a:solidFill>
                <a:effectLst/>
                <a:latin typeface="Calibri"/>
                <a:ea typeface="Calibri"/>
                <a:cs typeface="Calibri"/>
              </a:rPr>
              <a:t>. J Gastroenterol Hepatol</a:t>
            </a:r>
            <a:r>
              <a:rPr lang="fr-CA" sz="1000" b="0" i="0" strike="noStrike" cap="none" spc="0" baseline="0">
                <a:solidFill>
                  <a:srgbClr val="000000"/>
                </a:solidFill>
                <a:effectLst/>
                <a:latin typeface="Calibri"/>
                <a:ea typeface="Calibri"/>
                <a:cs typeface="Calibri"/>
              </a:rPr>
              <a:t>. 2014;29:1344-1355. </a:t>
            </a:r>
          </a:p>
          <a:p>
            <a:pPr>
              <a:lnSpc>
                <a:spcPct val="95000"/>
              </a:lnSpc>
            </a:pPr>
            <a:endParaRPr lang="en-GB" sz="10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2</a:t>
            </a:fld>
            <a:endParaRPr lang="en-GB"/>
          </a:p>
        </p:txBody>
      </p:sp>
    </p:spTree>
    <p:extLst>
      <p:ext uri="{BB962C8B-B14F-4D97-AF65-F5344CB8AC3E}">
        <p14:creationId xmlns:p14="http://schemas.microsoft.com/office/powerpoint/2010/main" val="2701811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600"/>
              </a:spcAft>
              <a:defRPr/>
            </a:pPr>
            <a:r>
              <a:rPr lang="fr-CA" sz="1000" b="1" i="0" strike="noStrike" cap="none" spc="0" baseline="0" dirty="0">
                <a:solidFill>
                  <a:srgbClr val="000000"/>
                </a:solidFill>
                <a:effectLst/>
                <a:latin typeface="Arial"/>
                <a:ea typeface="Arial"/>
                <a:cs typeface="Arial"/>
              </a:rPr>
              <a:t>Renseignements supplémentaires</a:t>
            </a:r>
            <a:r>
              <a:rPr lang="fr-CA" sz="1000" b="0" i="0" strike="noStrike" cap="none" spc="0" baseline="0" dirty="0">
                <a:solidFill>
                  <a:srgbClr val="000000"/>
                </a:solidFill>
                <a:effectLst/>
                <a:latin typeface="Arial"/>
                <a:ea typeface="Arial"/>
                <a:cs typeface="Arial"/>
              </a:rPr>
              <a:t> </a:t>
            </a:r>
          </a:p>
          <a:p>
            <a:pPr lvl="0">
              <a:spcAft>
                <a:spcPts val="600"/>
              </a:spcAft>
              <a:defRPr/>
            </a:pPr>
            <a:r>
              <a:rPr lang="fr-CA" sz="1000" b="0" i="0" strike="noStrike" cap="none" spc="0" baseline="0" dirty="0">
                <a:solidFill>
                  <a:srgbClr val="000000"/>
                </a:solidFill>
                <a:effectLst/>
                <a:latin typeface="Arial"/>
                <a:ea typeface="Arial"/>
                <a:cs typeface="Arial"/>
              </a:rPr>
              <a:t>Produite par les cellules acineuses du pancréas,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pancréatique n’est pas dégradée pendant le transit dans l’intestin. Le dosage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est spécifique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humaine, ce qui signifie que le patient peut continuer à recevoir le traitement substitutif des enzymes pancréatiques d’origine porcine lors des tests.</a:t>
            </a:r>
          </a:p>
          <a:p>
            <a:pPr lvl="0">
              <a:spcAft>
                <a:spcPts val="600"/>
              </a:spcAft>
              <a:defRPr/>
            </a:pPr>
            <a:br>
              <a:rPr sz="1000" dirty="0"/>
            </a:br>
            <a:r>
              <a:rPr lang="fr-CA" sz="1000" b="1" i="0" strike="noStrike" cap="none" spc="0" baseline="0" dirty="0">
                <a:solidFill>
                  <a:srgbClr val="000000"/>
                </a:solidFill>
                <a:effectLst/>
                <a:latin typeface="Arial"/>
                <a:ea typeface="Arial"/>
                <a:cs typeface="Arial"/>
              </a:rPr>
              <a:t>Référence</a:t>
            </a:r>
          </a:p>
          <a:p>
            <a:pPr lvl="0">
              <a:spcAft>
                <a:spcPts val="600"/>
              </a:spcAft>
              <a:defRPr/>
            </a:pPr>
            <a:r>
              <a:rPr lang="fr-CA" sz="1000" b="0" i="0" strike="noStrike" cap="none" spc="0" baseline="0" dirty="0" err="1">
                <a:solidFill>
                  <a:srgbClr val="000000"/>
                </a:solidFill>
                <a:effectLst/>
                <a:latin typeface="Arial"/>
                <a:ea typeface="Arial"/>
                <a:cs typeface="Arial"/>
              </a:rPr>
              <a:t>Meyts</a:t>
            </a:r>
            <a:r>
              <a:rPr lang="fr-CA" sz="1000" b="0" i="0" strike="noStrike" cap="none" spc="0" baseline="0" dirty="0">
                <a:solidFill>
                  <a:srgbClr val="000000"/>
                </a:solidFill>
                <a:effectLst/>
                <a:latin typeface="Arial"/>
                <a:ea typeface="Arial"/>
                <a:cs typeface="Arial"/>
              </a:rPr>
              <a:t> I,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Cyst</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Fibros</a:t>
            </a:r>
            <a:r>
              <a:rPr lang="fr-CA" sz="1000" b="0" i="1" strike="noStrike" cap="none" spc="0" baseline="0" dirty="0">
                <a:solidFill>
                  <a:srgbClr val="000000"/>
                </a:solidFill>
                <a:effectLst/>
                <a:latin typeface="Arial"/>
                <a:ea typeface="Arial"/>
                <a:cs typeface="Arial"/>
              </a:rPr>
              <a:t>. </a:t>
            </a:r>
            <a:r>
              <a:rPr lang="fr-CA" sz="1000" b="0" i="0" strike="noStrike" cap="none" spc="0" baseline="0" dirty="0">
                <a:solidFill>
                  <a:srgbClr val="000000"/>
                </a:solidFill>
                <a:effectLst/>
                <a:latin typeface="Arial"/>
                <a:ea typeface="Arial"/>
                <a:cs typeface="Arial"/>
              </a:rPr>
              <a:t>2002;1:265-268.</a:t>
            </a:r>
            <a:endParaRPr lang="en-US" sz="1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20</a:t>
            </a:fld>
            <a:endParaRPr lang="en-GB"/>
          </a:p>
        </p:txBody>
      </p:sp>
    </p:spTree>
    <p:extLst>
      <p:ext uri="{BB962C8B-B14F-4D97-AF65-F5344CB8AC3E}">
        <p14:creationId xmlns:p14="http://schemas.microsoft.com/office/powerpoint/2010/main" val="2090452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31079"/>
          </a:xfrm>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 dosage des anticorps monoclonaux peut être effectué pendant que les patients reçoivent une traitement substitutif par des enzymes pancréatiques exogènes, car les anticorps monoclonaux dirigés contre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humaine n’entraînent une réaction croisée avec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porcine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endParaRPr lang="en-US" sz="1000" dirty="0">
              <a:solidFill>
                <a:schemeClr val="tx1"/>
              </a:solidFill>
              <a:latin typeface="Arial" pitchFamily="34" charset="0"/>
              <a:cs typeface="Arial" pitchFamily="34" charset="0"/>
            </a:endParaRP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Limites du dosage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fécale</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 :</a:t>
            </a:r>
          </a:p>
          <a:p>
            <a:pPr marL="414624"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Les anticorps </a:t>
            </a:r>
            <a:r>
              <a:rPr lang="fr-CA" sz="1000" b="0" i="0" strike="noStrike" cap="none" spc="0" baseline="0" dirty="0" err="1">
                <a:solidFill>
                  <a:srgbClr val="000000"/>
                </a:solidFill>
                <a:effectLst/>
                <a:latin typeface="Arial"/>
                <a:ea typeface="Arial"/>
                <a:cs typeface="Arial"/>
              </a:rPr>
              <a:t>polyclonaux</a:t>
            </a:r>
            <a:r>
              <a:rPr lang="fr-CA" sz="1000" b="0" i="0" strike="noStrike" cap="none" spc="0" baseline="0" dirty="0">
                <a:solidFill>
                  <a:srgbClr val="000000"/>
                </a:solidFill>
                <a:effectLst/>
                <a:latin typeface="Arial"/>
                <a:ea typeface="Arial"/>
                <a:cs typeface="Arial"/>
              </a:rPr>
              <a:t> réagissent avec un antigène associé à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encore inconnu à ce jour. Des taux faussement élevés d’</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-1 fécale peuvent être détectés lors de l’utilisation du dosage avec des anticorps </a:t>
            </a:r>
            <a:r>
              <a:rPr lang="fr-CA" sz="1000" b="0" i="0" strike="noStrike" cap="none" spc="0" baseline="0" dirty="0" err="1">
                <a:solidFill>
                  <a:srgbClr val="000000"/>
                </a:solidFill>
                <a:effectLst/>
                <a:latin typeface="Arial"/>
                <a:ea typeface="Arial"/>
                <a:cs typeface="Arial"/>
              </a:rPr>
              <a:t>polyclonaux</a:t>
            </a:r>
            <a:r>
              <a:rPr lang="fr-CA" sz="1000" b="0" i="0" strike="noStrike" cap="none" spc="0" baseline="0" dirty="0">
                <a:solidFill>
                  <a:srgbClr val="000000"/>
                </a:solidFill>
                <a:effectLst/>
                <a:latin typeface="Arial"/>
                <a:ea typeface="Arial"/>
                <a:cs typeface="Arial"/>
              </a:rPr>
              <a:t>, et ce, même en présence d’une stéatorrhée clinique.</a:t>
            </a:r>
          </a:p>
          <a:p>
            <a:pPr marL="414624"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Il faut faire preuve de prudence lorsqu’on interprète les valeurs des selles diarrhéiques et en présence d’inflammation intestinale ou d’entéropathie, car une sous-estimation des vrais taux d’</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-1 fécale pourrait en résulter.</a:t>
            </a:r>
          </a:p>
          <a:p>
            <a:pPr marL="414624"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L’inflammation intestinale peut causer de faibles taux d’enzymes, ce qui peut prendre plusieurs mois </a:t>
            </a:r>
            <a:br>
              <a:rPr sz="1000" dirty="0"/>
            </a:br>
            <a:r>
              <a:rPr lang="fr-CA" sz="1000" b="0" i="0" strike="noStrike" cap="none" spc="0" baseline="0" dirty="0">
                <a:solidFill>
                  <a:srgbClr val="000000"/>
                </a:solidFill>
                <a:effectLst/>
                <a:latin typeface="Arial"/>
                <a:ea typeface="Arial"/>
                <a:cs typeface="Arial"/>
              </a:rPr>
              <a:t>avant de se rétablir.</a:t>
            </a:r>
          </a:p>
          <a:p>
            <a:pPr marL="414624"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Ce dosage ne permet pas de distinguer l’insuffisance pancréatique exocrine primaire d’une insuffisance exocrine consécutive à une atteinte des villosités intestinales.</a:t>
            </a:r>
            <a:endParaRPr lang="en-US" sz="1000" b="1" strike="noStrike" dirty="0">
              <a:solidFill>
                <a:schemeClr val="tx1"/>
              </a:solidFill>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Références</a:t>
            </a:r>
            <a:r>
              <a:rPr lang="fr-CA" sz="1000" b="0" i="0" strike="noStrike" cap="none" spc="0" baseline="0" dirty="0">
                <a:solidFill>
                  <a:srgbClr val="000000"/>
                </a:solidFill>
                <a:effectLst/>
                <a:latin typeface="Arial"/>
                <a:ea typeface="Arial"/>
                <a:cs typeface="Arial"/>
              </a:rPr>
              <a:t> </a:t>
            </a:r>
          </a:p>
          <a:p>
            <a:pPr>
              <a:spcAft>
                <a:spcPts val="600"/>
              </a:spcAft>
            </a:pPr>
            <a:r>
              <a:rPr lang="fr-CA" sz="1000" b="0" i="0" strike="noStrike" cap="none" spc="0" baseline="0" dirty="0">
                <a:solidFill>
                  <a:srgbClr val="000000"/>
                </a:solidFill>
                <a:effectLst/>
                <a:latin typeface="Arial"/>
                <a:ea typeface="Arial"/>
                <a:cs typeface="Arial"/>
              </a:rPr>
              <a:t>1. </a:t>
            </a:r>
            <a:r>
              <a:rPr lang="fr-CA" sz="1000" b="0" i="0" strike="noStrike" cap="none" spc="0" baseline="0" dirty="0" err="1">
                <a:solidFill>
                  <a:srgbClr val="000000"/>
                </a:solidFill>
                <a:effectLst/>
                <a:latin typeface="Arial"/>
                <a:ea typeface="Arial"/>
                <a:cs typeface="Arial"/>
              </a:rPr>
              <a:t>Borowitz</a:t>
            </a:r>
            <a:r>
              <a:rPr lang="fr-CA" sz="1000" b="0" i="0" strike="noStrike" cap="none" spc="0" baseline="0" dirty="0">
                <a:solidFill>
                  <a:srgbClr val="000000"/>
                </a:solidFill>
                <a:effectLst/>
                <a:latin typeface="Arial"/>
                <a:ea typeface="Arial"/>
                <a:cs typeface="Arial"/>
              </a:rPr>
              <a:t> D,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Pediatr</a:t>
            </a:r>
            <a:r>
              <a:rPr lang="fr-CA" sz="1000" b="0" i="1" strike="noStrike" cap="none" spc="0" baseline="0" dirty="0">
                <a:solidFill>
                  <a:srgbClr val="000000"/>
                </a:solidFill>
                <a:effectLst/>
                <a:latin typeface="Arial"/>
                <a:ea typeface="Arial"/>
                <a:cs typeface="Arial"/>
              </a:rPr>
              <a:t> Gastro </a:t>
            </a:r>
            <a:r>
              <a:rPr lang="fr-CA" sz="1000" b="0" i="1" strike="noStrike" cap="none" spc="0" baseline="0" dirty="0" err="1">
                <a:solidFill>
                  <a:srgbClr val="000000"/>
                </a:solidFill>
                <a:effectLst/>
                <a:latin typeface="Arial"/>
                <a:ea typeface="Arial"/>
                <a:cs typeface="Arial"/>
              </a:rPr>
              <a:t>Nutr</a:t>
            </a:r>
            <a:r>
              <a:rPr lang="fr-CA" sz="1000" b="0" i="0" strike="noStrike" cap="none" spc="0" baseline="0" dirty="0">
                <a:solidFill>
                  <a:srgbClr val="000000"/>
                </a:solidFill>
                <a:effectLst/>
                <a:latin typeface="Arial"/>
                <a:ea typeface="Arial"/>
                <a:cs typeface="Arial"/>
              </a:rPr>
              <a:t>. 2007;44:219-223. 2. </a:t>
            </a:r>
            <a:r>
              <a:rPr lang="fr-CA" sz="1000" b="0" i="0" strike="noStrike" cap="none" spc="0" baseline="0" dirty="0" err="1">
                <a:solidFill>
                  <a:srgbClr val="000000"/>
                </a:solidFill>
                <a:effectLst/>
                <a:latin typeface="Arial"/>
                <a:ea typeface="Arial"/>
                <a:cs typeface="Arial"/>
              </a:rPr>
              <a:t>Daftary</a:t>
            </a:r>
            <a:r>
              <a:rPr lang="fr-CA" sz="1000" b="0" i="0" strike="noStrike" cap="none" spc="0" baseline="0" dirty="0">
                <a:solidFill>
                  <a:srgbClr val="000000"/>
                </a:solidFill>
                <a:effectLst/>
                <a:latin typeface="Arial"/>
                <a:ea typeface="Arial"/>
                <a:cs typeface="Arial"/>
              </a:rPr>
              <a:t> A,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Cyst</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Fibros</a:t>
            </a:r>
            <a:r>
              <a:rPr lang="fr-CA" sz="1000" b="0" i="0" strike="noStrike" cap="none" spc="0" baseline="0" dirty="0">
                <a:solidFill>
                  <a:srgbClr val="000000"/>
                </a:solidFill>
                <a:effectLst/>
                <a:latin typeface="Arial"/>
                <a:ea typeface="Arial"/>
                <a:cs typeface="Arial"/>
              </a:rPr>
              <a:t>. 2006;5:71-76.</a:t>
            </a:r>
          </a:p>
        </p:txBody>
      </p:sp>
      <p:sp>
        <p:nvSpPr>
          <p:cNvPr id="4" name="Slide Number Placeholder 3"/>
          <p:cNvSpPr>
            <a:spLocks noGrp="1"/>
          </p:cNvSpPr>
          <p:nvPr>
            <p:ph type="sldNum" sz="quarter" idx="5"/>
          </p:nvPr>
        </p:nvSpPr>
        <p:spPr/>
        <p:txBody>
          <a:bodyPr/>
          <a:lstStyle/>
          <a:p>
            <a:fld id="{DE195D52-6641-433A-9D6B-786D826AC019}" type="slidenum">
              <a:rPr lang="en-GB" smtClean="0"/>
              <a:t>21</a:t>
            </a:fld>
            <a:endParaRPr lang="en-GB"/>
          </a:p>
        </p:txBody>
      </p:sp>
    </p:spTree>
    <p:extLst>
      <p:ext uri="{BB962C8B-B14F-4D97-AF65-F5344CB8AC3E}">
        <p14:creationId xmlns:p14="http://schemas.microsoft.com/office/powerpoint/2010/main" val="2831838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600"/>
              </a:spcAft>
              <a:defRPr/>
            </a:pPr>
            <a:r>
              <a:rPr lang="fr-CA" sz="1000" b="1" i="0" strike="noStrike" cap="none" spc="0" baseline="0" dirty="0">
                <a:solidFill>
                  <a:srgbClr val="000000"/>
                </a:solidFill>
                <a:effectLst/>
                <a:latin typeface="Arial"/>
                <a:ea typeface="Arial"/>
                <a:cs typeface="Arial"/>
              </a:rPr>
              <a:t>Renseignements supplémentaires</a:t>
            </a:r>
          </a:p>
          <a:p>
            <a:pPr lvl="0">
              <a:spcAft>
                <a:spcPts val="600"/>
              </a:spcAft>
              <a:defRPr/>
            </a:pPr>
            <a:endParaRPr lang="en-GB" sz="1000" dirty="0">
              <a:latin typeface="Arial" pitchFamily="34" charset="0"/>
              <a:cs typeface="Arial" pitchFamily="34" charset="0"/>
            </a:endParaRPr>
          </a:p>
          <a:p>
            <a:pPr lvl="0">
              <a:spcAft>
                <a:spcPts val="600"/>
              </a:spcAft>
              <a:defRPr/>
            </a:pPr>
            <a:r>
              <a:rPr lang="fr-CA" sz="1000" b="0" i="0" strike="noStrike" cap="none" spc="0" baseline="0" dirty="0">
                <a:solidFill>
                  <a:srgbClr val="000000"/>
                </a:solidFill>
                <a:effectLst/>
                <a:latin typeface="Arial"/>
                <a:ea typeface="Arial"/>
                <a:cs typeface="Arial"/>
              </a:rPr>
              <a:t>Les graphiques proviennent d’une étude longitudinale montrant la variabilité des valeurs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des nourrissons (âge &lt; 3,5 mois), sans égard aux mutations du gène </a:t>
            </a:r>
            <a:r>
              <a:rPr lang="fr-CA" sz="1000" b="0" i="1" strike="noStrike" cap="none" spc="0" baseline="0" dirty="0" err="1">
                <a:solidFill>
                  <a:srgbClr val="000000"/>
                </a:solidFill>
                <a:effectLst/>
                <a:latin typeface="Arial"/>
                <a:ea typeface="Arial"/>
                <a:cs typeface="Arial"/>
              </a:rPr>
              <a:t>CFTR</a:t>
            </a:r>
            <a:r>
              <a:rPr lang="fr-CA" sz="1000" b="0" i="1" strike="noStrike" cap="none" spc="0" baseline="0" dirty="0">
                <a:solidFill>
                  <a:srgbClr val="000000"/>
                </a:solidFill>
                <a:effectLst/>
                <a:latin typeface="Arial"/>
                <a:ea typeface="Arial"/>
                <a:cs typeface="Arial"/>
              </a:rPr>
              <a:t>, </a:t>
            </a:r>
            <a:r>
              <a:rPr lang="fr-CA" sz="1000" b="0" i="0" strike="noStrike" cap="none" spc="0" baseline="0" dirty="0">
                <a:solidFill>
                  <a:srgbClr val="000000"/>
                </a:solidFill>
                <a:effectLst/>
                <a:latin typeface="Arial"/>
                <a:ea typeface="Arial"/>
                <a:cs typeface="Arial"/>
              </a:rPr>
              <a:t>au cours de leur première année de vie; ces sujets avaient reçu un diagnostic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lors de leur dépistage néonatal</a:t>
            </a:r>
            <a:r>
              <a:rPr lang="fr-CA" sz="1000" b="0" i="1" strike="noStrike" cap="none" spc="0" baseline="0" dirty="0">
                <a:solidFill>
                  <a:srgbClr val="000000"/>
                </a:solidFill>
                <a:effectLst/>
                <a:latin typeface="Arial"/>
                <a:ea typeface="Arial"/>
                <a:cs typeface="Arial"/>
              </a:rPr>
              <a:t>.</a:t>
            </a:r>
          </a:p>
          <a:p>
            <a:pPr marL="171450" indent="-171450">
              <a:spcAft>
                <a:spcPts val="600"/>
              </a:spcAft>
              <a:buFont typeface="Arial" pitchFamily="34" charset="0"/>
              <a:buChar char="•"/>
            </a:pPr>
            <a:endParaRPr lang="en-US" sz="1000" dirty="0">
              <a:latin typeface="Arial" pitchFamily="34" charset="0"/>
              <a:cs typeface="Arial" pitchFamily="34" charset="0"/>
            </a:endParaRPr>
          </a:p>
          <a:p>
            <a:pPr marL="0" indent="0">
              <a:spcAft>
                <a:spcPts val="600"/>
              </a:spcAft>
              <a:buFont typeface="Arial" pitchFamily="34" charset="0"/>
              <a:buNone/>
            </a:pPr>
            <a:r>
              <a:rPr lang="fr-CA" sz="1000" b="0" i="0" strike="noStrike" cap="none" spc="0" baseline="0" dirty="0">
                <a:solidFill>
                  <a:srgbClr val="000000"/>
                </a:solidFill>
                <a:effectLst/>
                <a:latin typeface="Arial"/>
                <a:ea typeface="Arial"/>
                <a:cs typeface="Arial"/>
              </a:rPr>
              <a:t>Les graphiques montrent les valeurs mensuelles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de 4 nourrissons qui présentaient des valeurs de l’E-1 situées dans l’intervalle correspondant à une IP au début et à la fin de l’étude, ainsi que de 4 nourrissons qui présentaient des valeurs de l’E-1 situées dans l’intervalle correspondant à une IP au début de l’étude, mais qui avaient passé dans l’intervalle correspondant à une </a:t>
            </a:r>
            <a:r>
              <a:rPr lang="fr-CA" sz="1000" b="0" i="0" strike="noStrike" cap="none" spc="0" baseline="0" dirty="0" err="1">
                <a:solidFill>
                  <a:srgbClr val="000000"/>
                </a:solidFill>
                <a:effectLst/>
                <a:latin typeface="Arial"/>
                <a:ea typeface="Arial"/>
                <a:cs typeface="Arial"/>
              </a:rPr>
              <a:t>SP</a:t>
            </a:r>
            <a:r>
              <a:rPr lang="fr-CA" sz="1000" b="0" i="0" strike="noStrike" cap="none" spc="0" baseline="0" dirty="0">
                <a:solidFill>
                  <a:srgbClr val="000000"/>
                </a:solidFill>
                <a:effectLst/>
                <a:latin typeface="Arial"/>
                <a:ea typeface="Arial"/>
                <a:cs typeface="Arial"/>
              </a:rPr>
              <a:t> à la fin de l’étude.  </a:t>
            </a:r>
          </a:p>
          <a:p>
            <a:pPr marL="0" indent="0">
              <a:spcAft>
                <a:spcPts val="600"/>
              </a:spcAft>
              <a:buFont typeface="Arial" pitchFamily="34" charset="0"/>
              <a:buNone/>
            </a:pPr>
            <a:endParaRPr lang="en-US" sz="1000" dirty="0">
              <a:latin typeface="Arial" pitchFamily="34" charset="0"/>
              <a:cs typeface="Arial" pitchFamily="34" charset="0"/>
            </a:endParaRPr>
          </a:p>
          <a:p>
            <a:pPr>
              <a:spcAft>
                <a:spcPts val="600"/>
              </a:spcAft>
            </a:pPr>
            <a:r>
              <a:rPr lang="fr-CA" sz="1000" b="0" i="0" strike="noStrike" cap="none" spc="0" baseline="0" dirty="0">
                <a:solidFill>
                  <a:srgbClr val="000000"/>
                </a:solidFill>
                <a:effectLst/>
                <a:latin typeface="Arial"/>
                <a:ea typeface="Arial"/>
                <a:cs typeface="Arial"/>
              </a:rPr>
              <a:t>Il existe une variabilité dans les valeurs d’</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chez les nourrissons ayant été fréquemment soumis à de nouveaux tests.  Les valeurs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des nourrissons peuvent passer au-dessus ou au-dessous du seuil de 200 </a:t>
            </a:r>
            <a:r>
              <a:rPr lang="fr-CA" sz="1000" b="0" i="0" strike="noStrike" cap="none" spc="0" baseline="0" dirty="0" err="1">
                <a:solidFill>
                  <a:srgbClr val="000000"/>
                </a:solidFill>
                <a:effectLst/>
                <a:latin typeface="Arial"/>
                <a:ea typeface="Arial"/>
                <a:cs typeface="Arial"/>
              </a:rPr>
              <a:t>μg</a:t>
            </a:r>
            <a:r>
              <a:rPr lang="fr-CA" sz="1000" b="0" i="0" strike="noStrike" cap="none" spc="0" baseline="0" dirty="0">
                <a:solidFill>
                  <a:srgbClr val="000000"/>
                </a:solidFill>
                <a:effectLst/>
                <a:latin typeface="Arial"/>
                <a:ea typeface="Arial"/>
                <a:cs typeface="Arial"/>
              </a:rPr>
              <a:t>/g correspondant à la suffisance pancréatique/l’insuffisance pancréatique.  </a:t>
            </a:r>
          </a:p>
          <a:p>
            <a:pPr>
              <a:spcAft>
                <a:spcPts val="600"/>
              </a:spcAft>
            </a:pPr>
            <a:endParaRPr lang="en-US" sz="1000" dirty="0">
              <a:latin typeface="Arial" pitchFamily="34" charset="0"/>
              <a:cs typeface="Arial" pitchFamily="34" charset="0"/>
            </a:endParaRPr>
          </a:p>
          <a:p>
            <a:r>
              <a:rPr lang="fr-CA" sz="1000" b="1" i="0" strike="noStrike" cap="none" spc="0" baseline="0" dirty="0">
                <a:solidFill>
                  <a:srgbClr val="000000"/>
                </a:solidFill>
                <a:effectLst/>
                <a:latin typeface="Arial"/>
                <a:ea typeface="Arial"/>
                <a:cs typeface="Arial"/>
              </a:rPr>
              <a:t>Référence</a:t>
            </a:r>
          </a:p>
          <a:p>
            <a:r>
              <a:rPr lang="fr-CA" sz="1000" b="0" i="0" strike="noStrike" cap="none" spc="0" baseline="0" dirty="0" err="1">
                <a:solidFill>
                  <a:srgbClr val="000000"/>
                </a:solidFill>
                <a:effectLst/>
                <a:latin typeface="Arial"/>
                <a:ea typeface="Arial"/>
                <a:cs typeface="Arial"/>
              </a:rPr>
              <a:t>O’Sullivan</a:t>
            </a:r>
            <a:r>
              <a:rPr lang="fr-CA" sz="1000" b="0" i="0" strike="noStrike" cap="none" spc="0" baseline="0" dirty="0">
                <a:solidFill>
                  <a:srgbClr val="000000"/>
                </a:solidFill>
                <a:effectLst/>
                <a:latin typeface="Arial"/>
                <a:ea typeface="Arial"/>
                <a:cs typeface="Arial"/>
              </a:rPr>
              <a:t> BP,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Pediatr</a:t>
            </a:r>
            <a:r>
              <a:rPr lang="fr-CA" sz="1000" b="0" i="0" strike="noStrike" cap="none" spc="0" baseline="0" dirty="0">
                <a:solidFill>
                  <a:srgbClr val="000000"/>
                </a:solidFill>
                <a:effectLst/>
                <a:latin typeface="Arial"/>
                <a:ea typeface="Arial"/>
                <a:cs typeface="Arial"/>
              </a:rPr>
              <a:t>. 2013;162:808-812.</a:t>
            </a:r>
            <a:endParaRPr lang="en-GB" sz="1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22</a:t>
            </a:fld>
            <a:endParaRPr lang="en-GB"/>
          </a:p>
        </p:txBody>
      </p:sp>
    </p:spTree>
    <p:extLst>
      <p:ext uri="{BB962C8B-B14F-4D97-AF65-F5344CB8AC3E}">
        <p14:creationId xmlns:p14="http://schemas.microsoft.com/office/powerpoint/2010/main" val="3003439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71450" indent="-171450">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MAJORITÉ des patients qui présentent de faibles taux d’E-1 demeure faible, mais certains de ceux-ci ont connu une progression, au point où ils n’étaient plus atteints d’IP à la fin de l’étude. Généralement, les personnes dont le taux est &gt; 200 au début de l’étude sont plus susceptibles de maintenir leur suffisance pancréatique.</a:t>
            </a:r>
            <a:endParaRPr lang="en-GB" sz="1000" b="1"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a:t>
            </a:r>
          </a:p>
          <a:p>
            <a:pPr>
              <a:spcAft>
                <a:spcPts val="600"/>
              </a:spcAft>
            </a:pPr>
            <a:r>
              <a:rPr lang="fr-CA" sz="1000" b="0" i="0" strike="noStrike" cap="none" spc="0" baseline="0" dirty="0" err="1">
                <a:solidFill>
                  <a:srgbClr val="000000"/>
                </a:solidFill>
                <a:effectLst/>
                <a:latin typeface="Arial"/>
                <a:ea typeface="Arial"/>
                <a:cs typeface="Arial"/>
              </a:rPr>
              <a:t>Benahmed</a:t>
            </a:r>
            <a:r>
              <a:rPr lang="fr-CA" sz="1000" b="0" i="0" strike="noStrike" cap="none" spc="0" baseline="0" dirty="0">
                <a:solidFill>
                  <a:srgbClr val="000000"/>
                </a:solidFill>
                <a:effectLst/>
                <a:latin typeface="Arial"/>
                <a:ea typeface="Arial"/>
                <a:cs typeface="Arial"/>
              </a:rPr>
              <a:t> NA, et coll. </a:t>
            </a:r>
            <a:r>
              <a:rPr lang="fr-CA" sz="1000" b="0" i="1" strike="noStrike" cap="none" spc="0" baseline="0" dirty="0">
                <a:solidFill>
                  <a:srgbClr val="000000"/>
                </a:solidFill>
                <a:effectLst/>
                <a:latin typeface="Arial"/>
                <a:ea typeface="Arial"/>
                <a:cs typeface="Arial"/>
              </a:rPr>
              <a:t>Ann </a:t>
            </a:r>
            <a:r>
              <a:rPr lang="fr-CA" sz="1000" b="0" i="1" strike="noStrike" cap="none" spc="0" baseline="0" dirty="0" err="1">
                <a:solidFill>
                  <a:srgbClr val="000000"/>
                </a:solidFill>
                <a:effectLst/>
                <a:latin typeface="Arial"/>
                <a:ea typeface="Arial"/>
                <a:cs typeface="Arial"/>
              </a:rPr>
              <a:t>Biol</a:t>
            </a:r>
            <a:r>
              <a:rPr lang="fr-CA" sz="1000" b="0" i="1" strike="noStrike" cap="none" spc="0" baseline="0" dirty="0">
                <a:solidFill>
                  <a:srgbClr val="000000"/>
                </a:solidFill>
                <a:effectLst/>
                <a:latin typeface="Arial"/>
                <a:ea typeface="Arial"/>
                <a:cs typeface="Arial"/>
              </a:rPr>
              <a:t> Clin (Paris)</a:t>
            </a:r>
            <a:r>
              <a:rPr lang="fr-CA" sz="1000" b="0" i="0" strike="noStrike" cap="none" spc="0" baseline="0" dirty="0">
                <a:solidFill>
                  <a:srgbClr val="000000"/>
                </a:solidFill>
                <a:effectLst/>
                <a:latin typeface="Arial"/>
                <a:ea typeface="Arial"/>
                <a:cs typeface="Arial"/>
              </a:rPr>
              <a:t>. 2008;66:549-552.</a:t>
            </a:r>
          </a:p>
          <a:p>
            <a:pPr>
              <a:spcAft>
                <a:spcPts val="600"/>
              </a:spcAft>
            </a:pPr>
            <a:endParaRPr lang="en-GB" sz="1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23</a:t>
            </a:fld>
            <a:endParaRPr lang="en-GB"/>
          </a:p>
        </p:txBody>
      </p:sp>
    </p:spTree>
    <p:extLst>
      <p:ext uri="{BB962C8B-B14F-4D97-AF65-F5344CB8AC3E}">
        <p14:creationId xmlns:p14="http://schemas.microsoft.com/office/powerpoint/2010/main" val="1306366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a:spcAft>
                <a:spcPts val="600"/>
              </a:spcAft>
            </a:pPr>
            <a:r>
              <a:rPr lang="fr-CA" sz="1000" b="0" i="0" strike="noStrike" cap="none" spc="0" baseline="0" dirty="0">
                <a:solidFill>
                  <a:srgbClr val="000000"/>
                </a:solidFill>
                <a:effectLst/>
                <a:latin typeface="Arial"/>
                <a:ea typeface="Arial"/>
                <a:cs typeface="Arial"/>
              </a:rPr>
              <a:t>Diagramme : Le déclin de la fonction pancréatique exocrine mesurée par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a été rapide chez cinq nourrissons et graduelle chez trois patients plus âgés. Chez l’ensemble des huit patients, le déclin de l’</a:t>
            </a:r>
            <a:r>
              <a:rPr lang="fr-CA" sz="1000" b="0" i="0" strike="noStrike" cap="none" spc="0" baseline="0" dirty="0" err="1">
                <a:solidFill>
                  <a:srgbClr val="000000"/>
                </a:solidFill>
                <a:effectLst/>
                <a:latin typeface="Arial"/>
                <a:ea typeface="Arial"/>
                <a:cs typeface="Arial"/>
              </a:rPr>
              <a:t>élastase</a:t>
            </a:r>
            <a:r>
              <a:rPr lang="fr-CA" sz="1000" b="0" i="0" strike="noStrike" cap="none" spc="0" baseline="0" dirty="0">
                <a:solidFill>
                  <a:srgbClr val="000000"/>
                </a:solidFill>
                <a:effectLst/>
                <a:latin typeface="Arial"/>
                <a:ea typeface="Arial"/>
                <a:cs typeface="Arial"/>
              </a:rPr>
              <a:t> fécale a précédé l’apparition de la </a:t>
            </a:r>
            <a:r>
              <a:rPr lang="fr-CA" sz="1000" b="0" i="0" strike="noStrike" cap="none" spc="0" baseline="0" dirty="0" err="1">
                <a:solidFill>
                  <a:srgbClr val="000000"/>
                </a:solidFill>
                <a:effectLst/>
                <a:latin typeface="Arial"/>
                <a:ea typeface="Arial"/>
                <a:cs typeface="Arial"/>
              </a:rPr>
              <a:t>stéatorrhée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endParaRPr lang="en-GB" sz="1000" b="1"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a:t>
            </a:r>
          </a:p>
          <a:p>
            <a:pPr>
              <a:spcAft>
                <a:spcPts val="600"/>
              </a:spcAft>
            </a:pPr>
            <a:r>
              <a:rPr lang="fr-CA" sz="1000" b="0" i="0" strike="noStrike" cap="none" spc="0" baseline="0" dirty="0" err="1">
                <a:solidFill>
                  <a:srgbClr val="000000"/>
                </a:solidFill>
                <a:effectLst/>
                <a:latin typeface="Arial"/>
                <a:ea typeface="Arial"/>
                <a:cs typeface="Arial"/>
              </a:rPr>
              <a:t>Walkowiak</a:t>
            </a:r>
            <a:r>
              <a:rPr lang="fr-CA" sz="1000" b="0" i="0" strike="noStrike" cap="none" spc="0" baseline="0" dirty="0">
                <a:solidFill>
                  <a:srgbClr val="000000"/>
                </a:solidFill>
                <a:effectLst/>
                <a:latin typeface="Arial"/>
                <a:ea typeface="Arial"/>
                <a:cs typeface="Arial"/>
              </a:rPr>
              <a:t> J, et al. </a:t>
            </a: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Pediatr</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Gastroenterol</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Nutr</a:t>
            </a:r>
            <a:r>
              <a:rPr lang="fr-CA" sz="1000" b="0" i="0" strike="noStrike" cap="none" spc="0" baseline="0" dirty="0">
                <a:solidFill>
                  <a:srgbClr val="000000"/>
                </a:solidFill>
                <a:effectLst/>
                <a:latin typeface="Arial"/>
                <a:ea typeface="Arial"/>
                <a:cs typeface="Arial"/>
              </a:rPr>
              <a:t>. 2003;36:474-478.</a:t>
            </a:r>
            <a:endParaRPr lang="en-GB" sz="1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24</a:t>
            </a:fld>
            <a:endParaRPr lang="en-GB"/>
          </a:p>
        </p:txBody>
      </p:sp>
    </p:spTree>
    <p:extLst>
      <p:ext uri="{BB962C8B-B14F-4D97-AF65-F5344CB8AC3E}">
        <p14:creationId xmlns:p14="http://schemas.microsoft.com/office/powerpoint/2010/main" val="2352175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 dosage de la </a:t>
            </a:r>
            <a:r>
              <a:rPr lang="fr-CA" sz="1000" b="0" i="0" strike="noStrike" cap="none" spc="0" baseline="0" dirty="0" err="1">
                <a:solidFill>
                  <a:srgbClr val="000000"/>
                </a:solidFill>
                <a:effectLst/>
                <a:latin typeface="Arial"/>
                <a:ea typeface="Arial"/>
                <a:cs typeface="Arial"/>
              </a:rPr>
              <a:t>PAP</a:t>
            </a:r>
            <a:r>
              <a:rPr lang="fr-CA" sz="1000" b="0" i="0" strike="noStrike" cap="none" spc="0" baseline="0" dirty="0">
                <a:solidFill>
                  <a:srgbClr val="000000"/>
                </a:solidFill>
                <a:effectLst/>
                <a:latin typeface="Arial"/>
                <a:ea typeface="Arial"/>
                <a:cs typeface="Arial"/>
              </a:rPr>
              <a:t> a été proposé comme solution de rechange moins coûteuse et </a:t>
            </a:r>
            <a:r>
              <a:rPr lang="fr-CA" sz="1000" b="0" i="0" strike="noStrike" cap="none" spc="0" baseline="0" dirty="0" err="1">
                <a:solidFill>
                  <a:srgbClr val="000000"/>
                </a:solidFill>
                <a:effectLst/>
                <a:latin typeface="Arial"/>
                <a:ea typeface="Arial"/>
                <a:cs typeface="Arial"/>
              </a:rPr>
              <a:t>effractive</a:t>
            </a:r>
            <a:r>
              <a:rPr lang="fr-CA" sz="1000" b="0" i="0" strike="noStrike" cap="none" spc="0" baseline="0" dirty="0">
                <a:solidFill>
                  <a:srgbClr val="000000"/>
                </a:solidFill>
                <a:effectLst/>
                <a:latin typeface="Arial"/>
                <a:ea typeface="Arial"/>
                <a:cs typeface="Arial"/>
              </a:rPr>
              <a:t> que l’analyse de l’ADN ou la reprise du dosage du TIR après l’obtention de taux initiaux élevés de TIR chez les nouveau-</a:t>
            </a:r>
            <a:r>
              <a:rPr lang="fr-CA" sz="1000" b="0" i="0" strike="noStrike" cap="none" spc="0" baseline="0" dirty="0" err="1">
                <a:solidFill>
                  <a:srgbClr val="000000"/>
                </a:solidFill>
                <a:effectLst/>
                <a:latin typeface="Arial"/>
                <a:ea typeface="Arial"/>
                <a:cs typeface="Arial"/>
              </a:rPr>
              <a:t>nés</a:t>
            </a:r>
            <a:r>
              <a:rPr lang="fr-CA" sz="1000" b="0" i="0" strike="noStrike" cap="none" spc="0" baseline="30000" dirty="0" err="1">
                <a:solidFill>
                  <a:srgbClr val="000000"/>
                </a:solidFill>
                <a:effectLst/>
                <a:latin typeface="Arial"/>
                <a:ea typeface="Arial"/>
                <a:cs typeface="Arial"/>
              </a:rPr>
              <a:t>1,2</a:t>
            </a:r>
            <a:r>
              <a:rPr lang="fr-CA" sz="1000" b="0" i="0" strike="noStrike" cap="none" spc="0" baseline="0" dirty="0">
                <a:solidFill>
                  <a:srgbClr val="000000"/>
                </a:solidFill>
                <a:effectLst/>
                <a:latin typeface="Arial"/>
                <a:ea typeface="Arial"/>
                <a:cs typeface="Arial"/>
              </a:rPr>
              <a:t>.</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Les échantillons de sang de nouveau-nés (piqûres d’épingle/gouttes de sang) sont analysés à l’aide de la méthode </a:t>
            </a:r>
            <a:r>
              <a:rPr lang="fr-CA" sz="1000" b="0" i="0" strike="noStrike" cap="none" spc="0" baseline="0" dirty="0" err="1">
                <a:solidFill>
                  <a:srgbClr val="000000"/>
                </a:solidFill>
                <a:effectLst/>
                <a:latin typeface="Arial"/>
                <a:ea typeface="Arial"/>
                <a:cs typeface="Arial"/>
              </a:rPr>
              <a:t>ELISA</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Dans le cadre d’une stratégie de dépistage proposée (France), tous les nouveau-nés sont soumis au dosage du TIR. Les nouveau-nés dont le taux de TIR est &gt; 50 </a:t>
            </a:r>
            <a:r>
              <a:rPr lang="fr-CA" sz="1000" b="0" i="0" strike="noStrike" cap="none" spc="0" baseline="0" dirty="0" err="1">
                <a:solidFill>
                  <a:srgbClr val="000000"/>
                </a:solidFill>
                <a:effectLst/>
                <a:latin typeface="Arial"/>
                <a:ea typeface="Arial"/>
                <a:cs typeface="Arial"/>
              </a:rPr>
              <a:t>ng</a:t>
            </a:r>
            <a:r>
              <a:rPr lang="fr-CA" sz="1000" b="0" i="0" strike="noStrike" cap="none" spc="0" baseline="0" dirty="0">
                <a:solidFill>
                  <a:srgbClr val="000000"/>
                </a:solidFill>
                <a:effectLst/>
                <a:latin typeface="Arial"/>
                <a:ea typeface="Arial"/>
                <a:cs typeface="Arial"/>
              </a:rPr>
              <a:t>/</a:t>
            </a:r>
            <a:r>
              <a:rPr lang="fr-CA" sz="1000" b="0" i="0" strike="noStrike" cap="none" spc="0" baseline="0" dirty="0" err="1">
                <a:solidFill>
                  <a:srgbClr val="000000"/>
                </a:solidFill>
                <a:effectLst/>
                <a:latin typeface="Arial"/>
                <a:ea typeface="Arial"/>
                <a:cs typeface="Arial"/>
              </a:rPr>
              <a:t>mL</a:t>
            </a:r>
            <a:r>
              <a:rPr lang="fr-CA" sz="1000" b="0" i="0" strike="noStrike" cap="none" spc="0" baseline="0" dirty="0">
                <a:solidFill>
                  <a:srgbClr val="000000"/>
                </a:solidFill>
                <a:effectLst/>
                <a:latin typeface="Arial"/>
                <a:ea typeface="Arial"/>
                <a:cs typeface="Arial"/>
              </a:rPr>
              <a:t> sont soumis au dosage de la </a:t>
            </a:r>
            <a:r>
              <a:rPr lang="fr-CA" sz="1000" b="0" i="0" strike="noStrike" cap="none" spc="0" baseline="0" dirty="0" err="1">
                <a:solidFill>
                  <a:srgbClr val="000000"/>
                </a:solidFill>
                <a:effectLst/>
                <a:latin typeface="Arial"/>
                <a:ea typeface="Arial"/>
                <a:cs typeface="Arial"/>
              </a:rPr>
              <a:t>PAP</a:t>
            </a:r>
            <a:r>
              <a:rPr lang="fr-CA" sz="1000" b="0" i="0" strike="noStrike" cap="none" spc="0" baseline="0" dirty="0">
                <a:solidFill>
                  <a:srgbClr val="000000"/>
                </a:solidFill>
                <a:effectLst/>
                <a:latin typeface="Arial"/>
                <a:ea typeface="Arial"/>
                <a:cs typeface="Arial"/>
              </a:rPr>
              <a:t>. Les nouveau-nés dont le taux de </a:t>
            </a:r>
            <a:r>
              <a:rPr lang="fr-CA" sz="1000" b="0" i="0" strike="noStrike" cap="none" spc="0" baseline="0" dirty="0" err="1">
                <a:solidFill>
                  <a:srgbClr val="000000"/>
                </a:solidFill>
                <a:effectLst/>
                <a:latin typeface="Arial"/>
                <a:ea typeface="Arial"/>
                <a:cs typeface="Arial"/>
              </a:rPr>
              <a:t>PAP</a:t>
            </a:r>
            <a:r>
              <a:rPr lang="fr-CA" sz="1000" b="0" i="0" strike="noStrike" cap="none" spc="0" baseline="0" dirty="0">
                <a:solidFill>
                  <a:srgbClr val="000000"/>
                </a:solidFill>
                <a:effectLst/>
                <a:latin typeface="Arial"/>
                <a:ea typeface="Arial"/>
                <a:cs typeface="Arial"/>
              </a:rPr>
              <a:t> est &gt; 1,8 </a:t>
            </a:r>
            <a:r>
              <a:rPr lang="fr-CA" sz="1000" b="0" i="0" strike="noStrike" cap="none" spc="0" baseline="0" dirty="0" err="1">
                <a:solidFill>
                  <a:srgbClr val="000000"/>
                </a:solidFill>
                <a:effectLst/>
                <a:latin typeface="Arial"/>
                <a:ea typeface="Arial"/>
                <a:cs typeface="Arial"/>
              </a:rPr>
              <a:t>ng</a:t>
            </a:r>
            <a:r>
              <a:rPr lang="fr-CA" sz="1000" b="0" i="0" strike="noStrike" cap="none" spc="0" baseline="0" dirty="0">
                <a:solidFill>
                  <a:srgbClr val="000000"/>
                </a:solidFill>
                <a:effectLst/>
                <a:latin typeface="Arial"/>
                <a:ea typeface="Arial"/>
                <a:cs typeface="Arial"/>
              </a:rPr>
              <a:t>/</a:t>
            </a:r>
            <a:r>
              <a:rPr lang="fr-CA" sz="1000" b="0" i="0" strike="noStrike" cap="none" spc="0" baseline="0" dirty="0" err="1">
                <a:solidFill>
                  <a:srgbClr val="000000"/>
                </a:solidFill>
                <a:effectLst/>
                <a:latin typeface="Arial"/>
                <a:ea typeface="Arial"/>
                <a:cs typeface="Arial"/>
              </a:rPr>
              <a:t>mL</a:t>
            </a:r>
            <a:r>
              <a:rPr lang="fr-CA" sz="1000" b="0" i="0" strike="noStrike" cap="none" spc="0" baseline="0" dirty="0">
                <a:solidFill>
                  <a:srgbClr val="000000"/>
                </a:solidFill>
                <a:effectLst/>
                <a:latin typeface="Arial"/>
                <a:ea typeface="Arial"/>
                <a:cs typeface="Arial"/>
              </a:rPr>
              <a:t>, et ceux dont le taux de </a:t>
            </a:r>
            <a:r>
              <a:rPr lang="fr-CA" sz="1000" b="0" i="0" strike="noStrike" cap="none" spc="0" baseline="0" dirty="0" err="1">
                <a:solidFill>
                  <a:srgbClr val="000000"/>
                </a:solidFill>
                <a:effectLst/>
                <a:latin typeface="Arial"/>
                <a:ea typeface="Arial"/>
                <a:cs typeface="Arial"/>
              </a:rPr>
              <a:t>PAP</a:t>
            </a:r>
            <a:r>
              <a:rPr lang="fr-CA" sz="1000" b="0" i="0" strike="noStrike" cap="none" spc="0" baseline="0" dirty="0">
                <a:solidFill>
                  <a:srgbClr val="000000"/>
                </a:solidFill>
                <a:effectLst/>
                <a:latin typeface="Arial"/>
                <a:ea typeface="Arial"/>
                <a:cs typeface="Arial"/>
              </a:rPr>
              <a:t> est &gt; 1,0 </a:t>
            </a:r>
            <a:r>
              <a:rPr lang="fr-CA" sz="1000" b="0" i="0" strike="noStrike" cap="none" spc="0" baseline="0" dirty="0" err="1">
                <a:solidFill>
                  <a:srgbClr val="000000"/>
                </a:solidFill>
                <a:effectLst/>
                <a:latin typeface="Arial"/>
                <a:ea typeface="Arial"/>
                <a:cs typeface="Arial"/>
              </a:rPr>
              <a:t>ng</a:t>
            </a:r>
            <a:r>
              <a:rPr lang="fr-CA" sz="1000" b="0" i="0" strike="noStrike" cap="none" spc="0" baseline="0" dirty="0">
                <a:solidFill>
                  <a:srgbClr val="000000"/>
                </a:solidFill>
                <a:effectLst/>
                <a:latin typeface="Arial"/>
                <a:ea typeface="Arial"/>
                <a:cs typeface="Arial"/>
              </a:rPr>
              <a:t>/</a:t>
            </a:r>
            <a:r>
              <a:rPr lang="fr-CA" sz="1000" b="0" i="0" strike="noStrike" cap="none" spc="0" baseline="0" dirty="0" err="1">
                <a:solidFill>
                  <a:srgbClr val="000000"/>
                </a:solidFill>
                <a:effectLst/>
                <a:latin typeface="Arial"/>
                <a:ea typeface="Arial"/>
                <a:cs typeface="Arial"/>
              </a:rPr>
              <a:t>mL</a:t>
            </a:r>
            <a:r>
              <a:rPr lang="fr-CA" sz="1000" b="0" i="0" strike="noStrike" cap="none" spc="0" baseline="0" dirty="0">
                <a:solidFill>
                  <a:srgbClr val="000000"/>
                </a:solidFill>
                <a:effectLst/>
                <a:latin typeface="Arial"/>
                <a:ea typeface="Arial"/>
                <a:cs typeface="Arial"/>
              </a:rPr>
              <a:t> et le taux de TIR &gt; 100 </a:t>
            </a:r>
            <a:r>
              <a:rPr lang="fr-CA" sz="1000" b="0" i="0" strike="noStrike" cap="none" spc="0" baseline="0" dirty="0" err="1">
                <a:solidFill>
                  <a:srgbClr val="000000"/>
                </a:solidFill>
                <a:effectLst/>
                <a:latin typeface="Arial"/>
                <a:ea typeface="Arial"/>
                <a:cs typeface="Arial"/>
              </a:rPr>
              <a:t>ng</a:t>
            </a:r>
            <a:r>
              <a:rPr lang="fr-CA" sz="1000" b="0" i="0" strike="noStrike" cap="none" spc="0" baseline="0" dirty="0">
                <a:solidFill>
                  <a:srgbClr val="000000"/>
                </a:solidFill>
                <a:effectLst/>
                <a:latin typeface="Arial"/>
                <a:ea typeface="Arial"/>
                <a:cs typeface="Arial"/>
              </a:rPr>
              <a:t>/</a:t>
            </a:r>
            <a:r>
              <a:rPr lang="fr-CA" sz="1000" b="0" i="0" strike="noStrike" cap="none" spc="0" baseline="0" dirty="0" err="1">
                <a:solidFill>
                  <a:srgbClr val="000000"/>
                </a:solidFill>
                <a:effectLst/>
                <a:latin typeface="Arial"/>
                <a:ea typeface="Arial"/>
                <a:cs typeface="Arial"/>
              </a:rPr>
              <a:t>mL</a:t>
            </a:r>
            <a:r>
              <a:rPr lang="fr-CA" sz="1000" b="0" i="0" strike="noStrike" cap="none" spc="0" baseline="0" dirty="0">
                <a:solidFill>
                  <a:srgbClr val="000000"/>
                </a:solidFill>
                <a:effectLst/>
                <a:latin typeface="Arial"/>
                <a:ea typeface="Arial"/>
                <a:cs typeface="Arial"/>
              </a:rPr>
              <a:t> sont rappelés pour une analyse du chlorure dans la </a:t>
            </a:r>
            <a:r>
              <a:rPr lang="fr-CA" sz="1000" b="0" i="0" strike="noStrike" cap="none" spc="0" baseline="0" dirty="0" err="1">
                <a:solidFill>
                  <a:srgbClr val="000000"/>
                </a:solidFill>
                <a:effectLst/>
                <a:latin typeface="Arial"/>
                <a:ea typeface="Arial"/>
                <a:cs typeface="Arial"/>
              </a:rPr>
              <a:t>sueur</a:t>
            </a:r>
            <a:r>
              <a:rPr lang="fr-CA" sz="1000" b="0" i="0" strike="noStrike" cap="none" spc="0" baseline="30000" dirty="0" err="1">
                <a:solidFill>
                  <a:srgbClr val="000000"/>
                </a:solidFill>
                <a:effectLst/>
                <a:latin typeface="Arial"/>
                <a:ea typeface="Arial"/>
                <a:cs typeface="Arial"/>
              </a:rPr>
              <a:t>2</a:t>
            </a:r>
            <a:r>
              <a:rPr lang="fr-CA" sz="1000" dirty="0">
                <a:solidFill>
                  <a:srgbClr val="000000"/>
                </a:solidFill>
                <a:latin typeface="Arial"/>
                <a:ea typeface="Arial"/>
                <a:cs typeface="Arial"/>
              </a:rPr>
              <a:t>.</a:t>
            </a:r>
          </a:p>
          <a:p>
            <a:pPr>
              <a:spcAft>
                <a:spcPts val="600"/>
              </a:spcAft>
            </a:pPr>
            <a:endParaRPr lang="en-US" sz="1000"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Références</a:t>
            </a:r>
            <a:endParaRPr lang="en-US" sz="1000" dirty="0">
              <a:latin typeface="Arial" pitchFamily="34" charset="0"/>
              <a:cs typeface="Arial" pitchFamily="34" charset="0"/>
            </a:endParaRPr>
          </a:p>
          <a:p>
            <a:pPr>
              <a:spcAft>
                <a:spcPts val="600"/>
              </a:spcAft>
              <a:tabLst>
                <a:tab pos="1317140" algn="l"/>
              </a:tabLst>
            </a:pPr>
            <a:r>
              <a:rPr lang="fr-CA" sz="1000" b="0" i="0" strike="noStrike" cap="none" spc="0" baseline="0" dirty="0">
                <a:solidFill>
                  <a:srgbClr val="000000"/>
                </a:solidFill>
                <a:effectLst/>
                <a:latin typeface="Arial"/>
                <a:ea typeface="Arial"/>
                <a:cs typeface="Arial"/>
              </a:rPr>
              <a:t>1. </a:t>
            </a:r>
            <a:r>
              <a:rPr lang="fr-CA" sz="1000" b="0" i="0" strike="noStrike" cap="none" spc="0" baseline="0" dirty="0" err="1">
                <a:solidFill>
                  <a:srgbClr val="000000"/>
                </a:solidFill>
                <a:effectLst/>
                <a:latin typeface="Arial"/>
                <a:ea typeface="Arial"/>
                <a:cs typeface="Arial"/>
              </a:rPr>
              <a:t>Sarles</a:t>
            </a:r>
            <a:r>
              <a:rPr lang="fr-CA" sz="1000" b="0" i="0" strike="noStrike" cap="none" spc="0" baseline="0" dirty="0">
                <a:solidFill>
                  <a:srgbClr val="000000"/>
                </a:solidFill>
                <a:effectLst/>
                <a:latin typeface="Arial"/>
                <a:ea typeface="Arial"/>
                <a:cs typeface="Arial"/>
              </a:rPr>
              <a:t> J, et al. </a:t>
            </a:r>
            <a:r>
              <a:rPr lang="fr-CA" sz="1000" b="0" i="1" strike="noStrike" cap="none" spc="0" baseline="0" dirty="0">
                <a:solidFill>
                  <a:srgbClr val="000000"/>
                </a:solidFill>
                <a:effectLst/>
                <a:latin typeface="Arial"/>
                <a:ea typeface="Arial"/>
                <a:cs typeface="Arial"/>
              </a:rPr>
              <a:t>Arch Dis Child </a:t>
            </a:r>
            <a:r>
              <a:rPr lang="fr-CA" sz="1000" b="0" i="1" strike="noStrike" cap="none" spc="0" baseline="0" dirty="0" err="1">
                <a:solidFill>
                  <a:srgbClr val="000000"/>
                </a:solidFill>
                <a:effectLst/>
                <a:latin typeface="Arial"/>
                <a:ea typeface="Arial"/>
                <a:cs typeface="Arial"/>
              </a:rPr>
              <a:t>Fetal</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Neonatal</a:t>
            </a:r>
            <a:r>
              <a:rPr lang="fr-CA" sz="1000" b="0" i="1" strike="noStrike" cap="none" spc="0" baseline="0" dirty="0">
                <a:solidFill>
                  <a:srgbClr val="000000"/>
                </a:solidFill>
                <a:effectLst/>
                <a:latin typeface="Arial"/>
                <a:ea typeface="Arial"/>
                <a:cs typeface="Arial"/>
              </a:rPr>
              <a:t> Ed. </a:t>
            </a:r>
            <a:r>
              <a:rPr lang="fr-CA" sz="1000" b="0" i="0" strike="noStrike" cap="none" spc="0" baseline="0" dirty="0" err="1">
                <a:solidFill>
                  <a:srgbClr val="000000"/>
                </a:solidFill>
                <a:effectLst/>
                <a:latin typeface="Arial"/>
                <a:ea typeface="Arial"/>
                <a:cs typeface="Arial"/>
              </a:rPr>
              <a:t>1999;80:F118-F122</a:t>
            </a:r>
            <a:r>
              <a:rPr lang="fr-CA" sz="1000" b="0" i="0" strike="noStrike" cap="none" spc="0" baseline="0" dirty="0">
                <a:solidFill>
                  <a:srgbClr val="000000"/>
                </a:solidFill>
                <a:effectLst/>
                <a:latin typeface="Arial"/>
                <a:ea typeface="Arial"/>
                <a:cs typeface="Arial"/>
              </a:rPr>
              <a:t>. 2. </a:t>
            </a:r>
            <a:r>
              <a:rPr lang="fr-CA" sz="1000" b="0" i="0" strike="noStrike" cap="none" spc="0" baseline="0" dirty="0" err="1">
                <a:solidFill>
                  <a:srgbClr val="000000"/>
                </a:solidFill>
                <a:effectLst/>
                <a:latin typeface="Arial"/>
                <a:ea typeface="Arial"/>
                <a:cs typeface="Arial"/>
              </a:rPr>
              <a:t>Sarles</a:t>
            </a:r>
            <a:r>
              <a:rPr lang="fr-CA" sz="1000" b="0" i="0" strike="noStrike" cap="none" spc="0" baseline="0" dirty="0">
                <a:solidFill>
                  <a:srgbClr val="000000"/>
                </a:solidFill>
                <a:effectLst/>
                <a:latin typeface="Arial"/>
                <a:ea typeface="Arial"/>
                <a:cs typeface="Arial"/>
              </a:rPr>
              <a:t> J, et al.</a:t>
            </a:r>
            <a:r>
              <a:rPr lang="fr-CA" sz="1000" b="0" i="1" strike="noStrike" cap="none" spc="0" baseline="0" dirty="0">
                <a:solidFill>
                  <a:srgbClr val="000000"/>
                </a:solidFill>
                <a:effectLst/>
                <a:latin typeface="Arial"/>
                <a:ea typeface="Arial"/>
                <a:cs typeface="Arial"/>
              </a:rPr>
              <a:t> </a:t>
            </a:r>
            <a:br>
              <a:rPr sz="1000" dirty="0"/>
            </a:br>
            <a:r>
              <a:rPr lang="fr-CA" sz="1000" b="0" i="1" strike="noStrike" cap="none" spc="0" baseline="0" dirty="0">
                <a:solidFill>
                  <a:srgbClr val="000000"/>
                </a:solidFill>
                <a:effectLst/>
                <a:latin typeface="Arial"/>
                <a:ea typeface="Arial"/>
                <a:cs typeface="Arial"/>
              </a:rPr>
              <a:t>J </a:t>
            </a:r>
            <a:r>
              <a:rPr lang="fr-CA" sz="1000" b="0" i="1" strike="noStrike" cap="none" spc="0" baseline="0" dirty="0" err="1">
                <a:solidFill>
                  <a:srgbClr val="000000"/>
                </a:solidFill>
                <a:effectLst/>
                <a:latin typeface="Arial"/>
                <a:ea typeface="Arial"/>
                <a:cs typeface="Arial"/>
              </a:rPr>
              <a:t>Pediatr</a:t>
            </a:r>
            <a:r>
              <a:rPr lang="fr-CA" sz="1000" b="0" i="1" strike="noStrike" cap="none" spc="0" baseline="0" dirty="0">
                <a:solidFill>
                  <a:srgbClr val="000000"/>
                </a:solidFill>
                <a:effectLst/>
                <a:latin typeface="Arial"/>
                <a:ea typeface="Arial"/>
                <a:cs typeface="Arial"/>
              </a:rPr>
              <a:t>. </a:t>
            </a:r>
            <a:r>
              <a:rPr lang="fr-CA" sz="1000" b="0" i="0" strike="noStrike" cap="none" spc="0" baseline="0" dirty="0">
                <a:solidFill>
                  <a:srgbClr val="000000"/>
                </a:solidFill>
                <a:effectLst/>
                <a:latin typeface="Arial"/>
                <a:ea typeface="Arial"/>
                <a:cs typeface="Arial"/>
              </a:rPr>
              <a:t>2005;147:302-305.</a:t>
            </a:r>
            <a:endParaRPr lang="en-US" sz="1000" baseline="30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25</a:t>
            </a:fld>
            <a:endParaRPr lang="en-GB"/>
          </a:p>
        </p:txBody>
      </p:sp>
    </p:spTree>
    <p:extLst>
      <p:ext uri="{BB962C8B-B14F-4D97-AF65-F5344CB8AC3E}">
        <p14:creationId xmlns:p14="http://schemas.microsoft.com/office/powerpoint/2010/main" val="576277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a:spcAft>
                <a:spcPts val="600"/>
              </a:spcAft>
            </a:pPr>
            <a:r>
              <a:rPr lang="fr-CA" sz="1000" b="0" i="0" strike="noStrike" cap="none" spc="0" baseline="0">
                <a:solidFill>
                  <a:srgbClr val="000000"/>
                </a:solidFill>
                <a:effectLst/>
                <a:latin typeface="Arial"/>
                <a:ea typeface="Arial"/>
                <a:cs typeface="Arial"/>
              </a:rPr>
              <a:t>Système de capsule endoscopique sans fil</a:t>
            </a:r>
          </a:p>
          <a:p>
            <a:pPr marL="179837" indent="-179837">
              <a:spcAft>
                <a:spcPts val="600"/>
              </a:spcAft>
              <a:buFont typeface="Arial" pitchFamily="34" charset="0"/>
              <a:buChar char="•"/>
            </a:pPr>
            <a:r>
              <a:rPr lang="fr-CA" sz="1000" b="0" i="0" strike="noStrike" cap="none" spc="0" baseline="0">
                <a:solidFill>
                  <a:srgbClr val="000000"/>
                </a:solidFill>
                <a:effectLst/>
                <a:latin typeface="Arial"/>
                <a:ea typeface="Arial"/>
                <a:cs typeface="Arial"/>
              </a:rPr>
              <a:t>Mesure le pH et la durée du transit</a:t>
            </a:r>
          </a:p>
          <a:p>
            <a:pPr marL="179837" indent="-179837">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La capsule est peu utilisée pour mesurer le pH chez les jeunes enfants et les nourrissons en raison de sa taille.</a:t>
            </a:r>
          </a:p>
          <a:p>
            <a:pPr>
              <a:spcAft>
                <a:spcPts val="600"/>
              </a:spcAft>
            </a:pPr>
            <a:endParaRPr lang="en-US"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Bodewes FA, et al. </a:t>
            </a:r>
            <a:r>
              <a:rPr lang="fr-CA" sz="1000" b="0" i="1" strike="noStrike" cap="none" spc="0" baseline="0">
                <a:solidFill>
                  <a:srgbClr val="000000"/>
                </a:solidFill>
                <a:effectLst/>
                <a:latin typeface="Arial"/>
                <a:ea typeface="Arial"/>
                <a:cs typeface="Arial"/>
              </a:rPr>
              <a:t>J Cyst Fibros</a:t>
            </a:r>
            <a:r>
              <a:rPr lang="fr-CA" sz="1000" b="0" i="0" strike="noStrike" cap="none" spc="0" baseline="0">
                <a:solidFill>
                  <a:srgbClr val="000000"/>
                </a:solidFill>
                <a:effectLst/>
                <a:latin typeface="Arial"/>
                <a:ea typeface="Arial"/>
                <a:cs typeface="Arial"/>
              </a:rPr>
              <a:t>. 2015;14:169-177.</a:t>
            </a:r>
          </a:p>
        </p:txBody>
      </p:sp>
      <p:sp>
        <p:nvSpPr>
          <p:cNvPr id="4" name="Slide Number Placeholder 3"/>
          <p:cNvSpPr>
            <a:spLocks noGrp="1"/>
          </p:cNvSpPr>
          <p:nvPr>
            <p:ph type="sldNum" sz="quarter" idx="5"/>
          </p:nvPr>
        </p:nvSpPr>
        <p:spPr/>
        <p:txBody>
          <a:bodyPr/>
          <a:lstStyle/>
          <a:p>
            <a:fld id="{DE195D52-6641-433A-9D6B-786D826AC019}" type="slidenum">
              <a:rPr lang="en-GB" smtClean="0"/>
              <a:t>26</a:t>
            </a:fld>
            <a:endParaRPr lang="en-GB"/>
          </a:p>
        </p:txBody>
      </p:sp>
    </p:spTree>
    <p:extLst>
      <p:ext uri="{BB962C8B-B14F-4D97-AF65-F5344CB8AC3E}">
        <p14:creationId xmlns:p14="http://schemas.microsoft.com/office/powerpoint/2010/main" val="3617880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9837" indent="-179837">
              <a:spcAft>
                <a:spcPts val="600"/>
              </a:spcAft>
              <a:buFont typeface="Arial" pitchFamily="34" charset="0"/>
              <a:buChar char="•"/>
            </a:pPr>
            <a:r>
              <a:rPr lang="fr-CA" sz="1000" b="0" i="0" strike="noStrike" cap="none" spc="0" baseline="0">
                <a:solidFill>
                  <a:srgbClr val="000000"/>
                </a:solidFill>
                <a:effectLst/>
                <a:latin typeface="Arial"/>
                <a:ea typeface="Arial"/>
                <a:cs typeface="Arial"/>
              </a:rPr>
              <a:t>Cette étude pilote a été menée auprès de 10 sujets atteints de FK et d’insuffisance pancréatique, ainsi que de 10 témoins appariés pour le sexe, l’âge et l’IMC.</a:t>
            </a:r>
          </a:p>
          <a:p>
            <a:pPr marL="179837" indent="-179837">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Les sujets ont avalé la capsule endoscopique sans fil et ont porté un récepteur permettant de suivre le pH duodénal.</a:t>
            </a:r>
          </a:p>
          <a:p>
            <a:pPr marL="179837" indent="-179837">
              <a:spcAft>
                <a:spcPts val="600"/>
              </a:spcAft>
              <a:buFont typeface="Arial" pitchFamily="34" charset="0"/>
              <a:buChar char="•"/>
            </a:pPr>
            <a:r>
              <a:rPr lang="fr-CA" sz="1000" b="0" i="0" strike="noStrike" cap="none" spc="0" baseline="0">
                <a:solidFill>
                  <a:srgbClr val="000000"/>
                </a:solidFill>
                <a:effectLst/>
                <a:latin typeface="Arial"/>
                <a:ea typeface="Arial"/>
                <a:cs typeface="Arial"/>
              </a:rPr>
              <a:t>Après un jeûne d’une nuit, les sujets admissibles ont mangé une barre-repas standard faible en matières grasses et ont avalé la capsule endoscopique sans fil avec de l’eau. Les sujets atteints de FK ont pris la moitié de leur dose habituelle d’enzymes avec la barre-repas.</a:t>
            </a:r>
          </a:p>
          <a:p>
            <a:pPr marL="179837" indent="-179837">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L’analyse des sujets atteints de FK appariés à des témoins a produit des résultats statistiquement significatifs au chapitre du temps nécessaire pour atteindre et maintenir un pH de 5,5 chez les sujets atteints de FK, par rapport aux sujets témoins (17,7 ± 6,8 contre 6,3 ± 6,4 min, respectivement; </a:t>
            </a:r>
            <a:r>
              <a:rPr lang="fr-CA" sz="1000" b="0" i="1" strike="noStrike" cap="none" spc="0" baseline="0">
                <a:solidFill>
                  <a:srgbClr val="000000"/>
                </a:solidFill>
                <a:effectLst/>
                <a:latin typeface="Arial"/>
                <a:ea typeface="Arial"/>
                <a:cs typeface="Arial"/>
              </a:rPr>
              <a:t>P </a:t>
            </a:r>
            <a:r>
              <a:rPr lang="fr-CA" sz="1000" b="0" i="0" strike="noStrike" cap="none" spc="0" baseline="0">
                <a:solidFill>
                  <a:srgbClr val="000000"/>
                </a:solidFill>
                <a:effectLst/>
                <a:latin typeface="Arial"/>
                <a:ea typeface="Arial"/>
                <a:cs typeface="Arial"/>
              </a:rPr>
              <a:t>&lt; 0,001) et du temps nécessaire pour atteindre et maintenir un pH de 6,0 chez les sujets atteints de FK (42,2 ± 23,1 contre 12,6 ± 17,1 min, respectivement; </a:t>
            </a:r>
            <a:r>
              <a:rPr lang="fr-CA" sz="1000" b="0" i="1" strike="noStrike" cap="none" spc="0" baseline="0">
                <a:solidFill>
                  <a:srgbClr val="000000"/>
                </a:solidFill>
                <a:effectLst/>
                <a:latin typeface="Arial"/>
                <a:ea typeface="Arial"/>
                <a:cs typeface="Arial"/>
              </a:rPr>
              <a:t>P</a:t>
            </a:r>
            <a:r>
              <a:rPr lang="fr-CA" sz="1000" b="0" i="0" strike="noStrike" cap="none" spc="0" baseline="0">
                <a:solidFill>
                  <a:srgbClr val="000000"/>
                </a:solidFill>
                <a:effectLst/>
                <a:latin typeface="Arial"/>
                <a:ea typeface="Arial"/>
                <a:cs typeface="Arial"/>
              </a:rPr>
              <a:t> &lt; 0,001).</a:t>
            </a:r>
          </a:p>
          <a:p>
            <a:pPr marL="179837" indent="-179837">
              <a:spcAft>
                <a:spcPts val="600"/>
              </a:spcAft>
              <a:buFont typeface="Arial" pitchFamily="34" charset="0"/>
              <a:buChar char="•"/>
            </a:pPr>
            <a:endParaRPr lang="en-US"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Gelfond D, et al. </a:t>
            </a:r>
            <a:r>
              <a:rPr lang="fr-CA" sz="1000" b="0" i="1" strike="noStrike" cap="none" spc="0" baseline="0">
                <a:solidFill>
                  <a:srgbClr val="000000"/>
                </a:solidFill>
                <a:effectLst/>
                <a:latin typeface="Arial"/>
                <a:ea typeface="Arial"/>
                <a:cs typeface="Arial"/>
              </a:rPr>
              <a:t>Dig Dis Sci</a:t>
            </a:r>
            <a:r>
              <a:rPr lang="fr-CA" sz="1000" b="0" i="0" strike="noStrike" cap="none" spc="0" baseline="0">
                <a:solidFill>
                  <a:srgbClr val="000000"/>
                </a:solidFill>
                <a:effectLst/>
                <a:latin typeface="Arial"/>
                <a:ea typeface="Arial"/>
                <a:cs typeface="Arial"/>
              </a:rPr>
              <a:t>. 2013;58:2275-2281.</a:t>
            </a:r>
          </a:p>
        </p:txBody>
      </p:sp>
      <p:sp>
        <p:nvSpPr>
          <p:cNvPr id="4" name="Slide Number Placeholder 3"/>
          <p:cNvSpPr>
            <a:spLocks noGrp="1"/>
          </p:cNvSpPr>
          <p:nvPr>
            <p:ph type="sldNum" sz="quarter" idx="5"/>
          </p:nvPr>
        </p:nvSpPr>
        <p:spPr/>
        <p:txBody>
          <a:bodyPr/>
          <a:lstStyle/>
          <a:p>
            <a:fld id="{DE195D52-6641-433A-9D6B-786D826AC019}" type="slidenum">
              <a:rPr lang="en-GB" smtClean="0"/>
              <a:t>27</a:t>
            </a:fld>
            <a:endParaRPr lang="en-GB"/>
          </a:p>
        </p:txBody>
      </p:sp>
    </p:spTree>
    <p:extLst>
      <p:ext uri="{BB962C8B-B14F-4D97-AF65-F5344CB8AC3E}">
        <p14:creationId xmlns:p14="http://schemas.microsoft.com/office/powerpoint/2010/main" val="3367264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28</a:t>
            </a:fld>
            <a:endParaRPr lang="en-GB"/>
          </a:p>
        </p:txBody>
      </p:sp>
    </p:spTree>
    <p:extLst>
      <p:ext uri="{BB962C8B-B14F-4D97-AF65-F5344CB8AC3E}">
        <p14:creationId xmlns:p14="http://schemas.microsoft.com/office/powerpoint/2010/main" val="3866533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29</a:t>
            </a:fld>
            <a:endParaRPr lang="en-GB"/>
          </a:p>
        </p:txBody>
      </p:sp>
    </p:spTree>
    <p:extLst>
      <p:ext uri="{BB962C8B-B14F-4D97-AF65-F5344CB8AC3E}">
        <p14:creationId xmlns:p14="http://schemas.microsoft.com/office/powerpoint/2010/main" val="67440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3</a:t>
            </a:fld>
            <a:endParaRPr lang="en-GB"/>
          </a:p>
        </p:txBody>
      </p:sp>
    </p:spTree>
    <p:extLst>
      <p:ext uri="{BB962C8B-B14F-4D97-AF65-F5344CB8AC3E}">
        <p14:creationId xmlns:p14="http://schemas.microsoft.com/office/powerpoint/2010/main" val="1460119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30</a:t>
            </a:fld>
            <a:endParaRPr lang="en-GB"/>
          </a:p>
        </p:txBody>
      </p:sp>
    </p:spTree>
    <p:extLst>
      <p:ext uri="{BB962C8B-B14F-4D97-AF65-F5344CB8AC3E}">
        <p14:creationId xmlns:p14="http://schemas.microsoft.com/office/powerpoint/2010/main" val="3759526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5621"/>
          </a:xfrm>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79837" indent="-179837">
              <a:spcAft>
                <a:spcPts val="600"/>
              </a:spcAft>
              <a:buFont typeface="Arial" pitchFamily="34" charset="0"/>
              <a:buChar char="•"/>
            </a:pPr>
            <a:r>
              <a:rPr lang="fr-CA" sz="1000" b="0" i="0" strike="noStrike" cap="none" spc="0" baseline="0" dirty="0" err="1">
                <a:solidFill>
                  <a:srgbClr val="000000"/>
                </a:solidFill>
                <a:effectLst/>
                <a:latin typeface="Arial"/>
                <a:ea typeface="Arial"/>
                <a:cs typeface="Arial"/>
              </a:rPr>
              <a:t>Augarten</a:t>
            </a:r>
            <a:r>
              <a:rPr lang="fr-CA" sz="1000" b="0" i="0" strike="noStrike" cap="none" spc="0" baseline="0" dirty="0">
                <a:solidFill>
                  <a:srgbClr val="000000"/>
                </a:solidFill>
                <a:effectLst/>
                <a:latin typeface="Arial"/>
                <a:ea typeface="Arial"/>
                <a:cs typeface="Arial"/>
              </a:rPr>
              <a:t> et ses collaborateurs ont mené une étude de cohorte israélienne auprès de 505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dont 139 présentaient une suffisance pancréatique, 366 étaient atteints d’insuffisance pancréatique et 4 avaient passé d’une </a:t>
            </a:r>
            <a:r>
              <a:rPr lang="fr-CA" sz="1000" b="0" i="0" strike="noStrike" cap="none" spc="0" baseline="0" dirty="0" err="1">
                <a:solidFill>
                  <a:srgbClr val="000000"/>
                </a:solidFill>
                <a:effectLst/>
                <a:latin typeface="Arial"/>
                <a:ea typeface="Arial"/>
                <a:cs typeface="Arial"/>
              </a:rPr>
              <a:t>SP</a:t>
            </a:r>
            <a:r>
              <a:rPr lang="fr-CA" sz="1000" b="0" i="0" strike="noStrike" cap="none" spc="0" baseline="0" dirty="0">
                <a:solidFill>
                  <a:srgbClr val="000000"/>
                </a:solidFill>
                <a:effectLst/>
                <a:latin typeface="Arial"/>
                <a:ea typeface="Arial"/>
                <a:cs typeface="Arial"/>
              </a:rPr>
              <a:t> à une IP pendant la période de tenue de leurs </a:t>
            </a:r>
            <a:r>
              <a:rPr lang="fr-CA" sz="1000" b="0" i="0" strike="noStrike" cap="none" spc="0" baseline="0" dirty="0" err="1">
                <a:solidFill>
                  <a:srgbClr val="000000"/>
                </a:solidFill>
                <a:effectLst/>
                <a:latin typeface="Arial"/>
                <a:ea typeface="Arial"/>
                <a:cs typeface="Arial"/>
              </a:rPr>
              <a:t>dossiers</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414624"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pancréatite a été diagnostiquée en fonction d’épisodes de douleur abdominale </a:t>
            </a:r>
            <a:br>
              <a:rPr sz="1000" dirty="0"/>
            </a:br>
            <a:r>
              <a:rPr lang="fr-CA" sz="1000" b="0" i="0" strike="noStrike" cap="none" spc="0" baseline="0" dirty="0">
                <a:solidFill>
                  <a:srgbClr val="000000"/>
                </a:solidFill>
                <a:effectLst/>
                <a:latin typeface="Arial"/>
                <a:ea typeface="Arial"/>
                <a:cs typeface="Arial"/>
              </a:rPr>
              <a:t>associés à une élévation des taux sériques d’amylase ou de lipase pancréatique. </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L’étude d’</a:t>
            </a:r>
            <a:r>
              <a:rPr lang="fr-CA" sz="1000" b="0" i="0" strike="noStrike" cap="none" spc="0" baseline="0" dirty="0" err="1">
                <a:solidFill>
                  <a:srgbClr val="000000"/>
                </a:solidFill>
                <a:effectLst/>
                <a:latin typeface="Arial"/>
                <a:ea typeface="Arial"/>
                <a:cs typeface="Arial"/>
              </a:rPr>
              <a:t>Ooi</a:t>
            </a:r>
            <a:r>
              <a:rPr lang="fr-CA" sz="1000" b="0" i="0" strike="noStrike" cap="none" spc="0" baseline="0" dirty="0">
                <a:solidFill>
                  <a:srgbClr val="000000"/>
                </a:solidFill>
                <a:effectLst/>
                <a:latin typeface="Arial"/>
                <a:ea typeface="Arial"/>
                <a:cs typeface="Arial"/>
              </a:rPr>
              <a:t> et ses collaborateurs, qui a été menée au moyen d’information sur des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provenant des bases de données du Canadian Consortium for </a:t>
            </a:r>
            <a:r>
              <a:rPr lang="fr-CA" sz="1000" b="0" i="0" strike="noStrike" cap="none" spc="0" baseline="0" dirty="0" err="1">
                <a:solidFill>
                  <a:srgbClr val="000000"/>
                </a:solidFill>
                <a:effectLst/>
                <a:latin typeface="Arial"/>
                <a:ea typeface="Arial"/>
                <a:cs typeface="Arial"/>
              </a:rPr>
              <a:t>CF</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Genetic</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Studies</a:t>
            </a:r>
            <a:r>
              <a:rPr lang="fr-CA" sz="1000" b="0" i="0" strike="noStrike" cap="none" spc="0" baseline="0" dirty="0">
                <a:solidFill>
                  <a:srgbClr val="000000"/>
                </a:solidFill>
                <a:effectLst/>
                <a:latin typeface="Arial"/>
                <a:ea typeface="Arial"/>
                <a:cs typeface="Arial"/>
              </a:rPr>
              <a:t> et du </a:t>
            </a:r>
            <a:r>
              <a:rPr lang="fr-CA" sz="1000" b="0" i="0" strike="noStrike" cap="none" spc="0" baseline="0" dirty="0" err="1">
                <a:solidFill>
                  <a:srgbClr val="000000"/>
                </a:solidFill>
                <a:effectLst/>
                <a:latin typeface="Arial"/>
                <a:ea typeface="Arial"/>
                <a:cs typeface="Arial"/>
              </a:rPr>
              <a:t>Verona</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CF</a:t>
            </a:r>
            <a:r>
              <a:rPr lang="fr-CA" sz="1000" b="0" i="0" strike="noStrike" cap="none" spc="0" baseline="0" dirty="0">
                <a:solidFill>
                  <a:srgbClr val="000000"/>
                </a:solidFill>
                <a:effectLst/>
                <a:latin typeface="Arial"/>
                <a:ea typeface="Arial"/>
                <a:cs typeface="Arial"/>
              </a:rPr>
              <a:t> Centre, a permis d’identifier 277 patients présentant une </a:t>
            </a:r>
            <a:r>
              <a:rPr lang="fr-CA" sz="1000" b="0" i="0" strike="noStrike" cap="none" spc="0" baseline="0" dirty="0" err="1">
                <a:solidFill>
                  <a:srgbClr val="000000"/>
                </a:solidFill>
                <a:effectLst/>
                <a:latin typeface="Arial"/>
                <a:ea typeface="Arial"/>
                <a:cs typeface="Arial"/>
              </a:rPr>
              <a:t>SP</a:t>
            </a:r>
            <a:r>
              <a:rPr lang="fr-CA" sz="1000" b="0" i="0" strike="noStrike" cap="none" spc="0" baseline="0" dirty="0">
                <a:solidFill>
                  <a:srgbClr val="000000"/>
                </a:solidFill>
                <a:effectLst/>
                <a:latin typeface="Arial"/>
                <a:ea typeface="Arial"/>
                <a:cs typeface="Arial"/>
              </a:rPr>
              <a:t> et répondant aux critères d’</a:t>
            </a:r>
            <a:r>
              <a:rPr lang="fr-CA" sz="1000" b="0" i="0" strike="noStrike" cap="none" spc="0" baseline="0" dirty="0" err="1">
                <a:solidFill>
                  <a:srgbClr val="000000"/>
                </a:solidFill>
                <a:effectLst/>
                <a:latin typeface="Arial"/>
                <a:ea typeface="Arial"/>
                <a:cs typeface="Arial"/>
              </a:rPr>
              <a:t>inclusion</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414624"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pancréatite était diagnostiquée en fonction d’une douleur abdominale (sans autre cause attribuable) en association avec (1) un taux sérique élevé d’amylase et/ou de lipase (&gt; 2 x </a:t>
            </a:r>
            <a:r>
              <a:rPr lang="fr-CA" sz="1000" b="0" i="0" strike="noStrike" cap="none" spc="0" baseline="0" dirty="0" err="1">
                <a:solidFill>
                  <a:srgbClr val="000000"/>
                </a:solidFill>
                <a:effectLst/>
                <a:latin typeface="Arial"/>
                <a:ea typeface="Arial"/>
                <a:cs typeface="Arial"/>
              </a:rPr>
              <a:t>LSN</a:t>
            </a:r>
            <a:r>
              <a:rPr lang="fr-CA" sz="1000" b="0" i="0" strike="noStrike" cap="none" spc="0" baseline="0" dirty="0">
                <a:solidFill>
                  <a:srgbClr val="000000"/>
                </a:solidFill>
                <a:effectLst/>
                <a:latin typeface="Arial"/>
                <a:ea typeface="Arial"/>
                <a:cs typeface="Arial"/>
              </a:rPr>
              <a:t>) et/ou (2) des signes de pancréatite aiguë (p. ex. œdème, hémorragie ou nécrose pancréatiques) ou chronique (p. ex. calcification ou des changements canalaires caractéristiques) visibles aux examens d’imagerie.</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L’étude de cohorte de </a:t>
            </a:r>
            <a:r>
              <a:rPr lang="fr-CA" sz="1000" b="0" i="0" strike="noStrike" cap="none" spc="0" baseline="0" dirty="0" err="1">
                <a:solidFill>
                  <a:srgbClr val="000000"/>
                </a:solidFill>
                <a:effectLst/>
                <a:latin typeface="Arial"/>
                <a:ea typeface="Arial"/>
                <a:cs typeface="Arial"/>
              </a:rPr>
              <a:t>Durno</a:t>
            </a:r>
            <a:r>
              <a:rPr lang="fr-CA" sz="1000" b="0" i="0" strike="noStrike" cap="none" spc="0" baseline="0" dirty="0">
                <a:solidFill>
                  <a:srgbClr val="000000"/>
                </a:solidFill>
                <a:effectLst/>
                <a:latin typeface="Arial"/>
                <a:ea typeface="Arial"/>
                <a:cs typeface="Arial"/>
              </a:rPr>
              <a:t> et ses collaborateurs a été menée auprès de 1 075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à l’aide d’une base de données régionale de centres d’orientation alimentée sur une période de 30 ans (1966-1996), qui portait sur des cas de pancréatite aiguë récurrente ou </a:t>
            </a:r>
            <a:r>
              <a:rPr lang="fr-CA" sz="1000" b="0" i="0" strike="noStrike" cap="none" spc="0" baseline="0" dirty="0" err="1">
                <a:solidFill>
                  <a:srgbClr val="000000"/>
                </a:solidFill>
                <a:effectLst/>
                <a:latin typeface="Arial"/>
                <a:ea typeface="Arial"/>
                <a:cs typeface="Arial"/>
              </a:rPr>
              <a:t>chronique</a:t>
            </a:r>
            <a:r>
              <a:rPr lang="fr-CA" sz="1000" b="0" i="0" strike="noStrike" cap="none" spc="0" baseline="30000" dirty="0" err="1">
                <a:solidFill>
                  <a:srgbClr val="000000"/>
                </a:solidFill>
                <a:effectLst/>
                <a:latin typeface="Arial"/>
                <a:ea typeface="Arial"/>
                <a:cs typeface="Arial"/>
              </a:rPr>
              <a:t>3</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414624"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pancréatite était diagnostiquée lorsqu’un patient subissait un épisode aigu de douleur abdominale en association avec un taux sérique élevé d’amylase (≥ 1,5 x </a:t>
            </a:r>
            <a:r>
              <a:rPr lang="fr-CA" sz="1000" b="0" i="0" strike="noStrike" cap="none" spc="0" baseline="0" dirty="0" err="1">
                <a:solidFill>
                  <a:srgbClr val="000000"/>
                </a:solidFill>
                <a:effectLst/>
                <a:latin typeface="Arial"/>
                <a:ea typeface="Arial"/>
                <a:cs typeface="Arial"/>
              </a:rPr>
              <a:t>LSN</a:t>
            </a:r>
            <a:r>
              <a:rPr lang="fr-CA" sz="1000" b="0" i="0" strike="noStrike" cap="none" spc="0" baseline="0" dirty="0">
                <a:solidFill>
                  <a:srgbClr val="000000"/>
                </a:solidFill>
                <a:effectLst/>
                <a:latin typeface="Arial"/>
                <a:ea typeface="Arial"/>
                <a:cs typeface="Arial"/>
              </a:rPr>
              <a:t>), à condition que la douleur ne pouvait être attribuée à une autre cause.</a:t>
            </a:r>
          </a:p>
          <a:p>
            <a:pPr>
              <a:spcAft>
                <a:spcPts val="600"/>
              </a:spcAft>
            </a:pPr>
            <a:r>
              <a:rPr lang="fr-CA" sz="1000" b="1" i="0" strike="noStrike" cap="none" spc="0" baseline="0" dirty="0">
                <a:solidFill>
                  <a:srgbClr val="000000"/>
                </a:solidFill>
                <a:effectLst/>
                <a:latin typeface="Arial"/>
                <a:ea typeface="Arial"/>
                <a:cs typeface="Arial"/>
              </a:rPr>
              <a:t>Références</a:t>
            </a:r>
          </a:p>
          <a:p>
            <a:pPr>
              <a:spcAft>
                <a:spcPts val="600"/>
              </a:spcAft>
            </a:pPr>
            <a:r>
              <a:rPr lang="fr-CA" sz="1000" b="0" i="0" strike="noStrike" cap="none" spc="0" baseline="0" dirty="0">
                <a:solidFill>
                  <a:srgbClr val="000000"/>
                </a:solidFill>
                <a:effectLst/>
                <a:latin typeface="Arial"/>
                <a:ea typeface="Arial"/>
                <a:cs typeface="Arial"/>
              </a:rPr>
              <a:t>1. </a:t>
            </a:r>
            <a:r>
              <a:rPr lang="fr-CA" sz="1000" b="0" i="0" strike="noStrike" cap="none" spc="0" baseline="0" dirty="0" err="1">
                <a:solidFill>
                  <a:srgbClr val="000000"/>
                </a:solidFill>
                <a:effectLst/>
                <a:latin typeface="Arial"/>
                <a:ea typeface="Arial"/>
                <a:cs typeface="Arial"/>
              </a:rPr>
              <a:t>Augarten</a:t>
            </a:r>
            <a:r>
              <a:rPr lang="fr-CA" sz="1000" b="0" i="0" strike="noStrike" cap="none" spc="0" baseline="0" dirty="0">
                <a:solidFill>
                  <a:srgbClr val="000000"/>
                </a:solidFill>
                <a:effectLst/>
                <a:latin typeface="Arial"/>
                <a:ea typeface="Arial"/>
                <a:cs typeface="Arial"/>
              </a:rPr>
              <a:t> A, et al</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Eur</a:t>
            </a:r>
            <a:r>
              <a:rPr lang="fr-CA" sz="1000" b="0" i="1" strike="noStrike" cap="none" spc="0" baseline="0" dirty="0">
                <a:solidFill>
                  <a:srgbClr val="000000"/>
                </a:solidFill>
                <a:effectLst/>
                <a:latin typeface="Arial"/>
                <a:ea typeface="Arial"/>
                <a:cs typeface="Arial"/>
              </a:rPr>
              <a:t> J </a:t>
            </a:r>
            <a:r>
              <a:rPr lang="fr-CA" sz="1000" b="0" i="1" strike="noStrike" cap="none" spc="0" baseline="0" dirty="0" err="1">
                <a:solidFill>
                  <a:srgbClr val="000000"/>
                </a:solidFill>
                <a:effectLst/>
                <a:latin typeface="Arial"/>
                <a:ea typeface="Arial"/>
                <a:cs typeface="Arial"/>
              </a:rPr>
              <a:t>Gastroenterol</a:t>
            </a:r>
            <a:r>
              <a:rPr lang="fr-CA" sz="1000" b="0" i="1" strike="noStrike" cap="none" spc="0" baseline="0" dirty="0">
                <a:solidFill>
                  <a:srgbClr val="000000"/>
                </a:solidFill>
                <a:effectLst/>
                <a:latin typeface="Arial"/>
                <a:ea typeface="Arial"/>
                <a:cs typeface="Arial"/>
              </a:rPr>
              <a:t> </a:t>
            </a:r>
            <a:r>
              <a:rPr lang="fr-CA" sz="1000" b="0" i="1" strike="noStrike" cap="none" spc="0" baseline="0" dirty="0" err="1">
                <a:solidFill>
                  <a:srgbClr val="000000"/>
                </a:solidFill>
                <a:effectLst/>
                <a:latin typeface="Arial"/>
                <a:ea typeface="Arial"/>
                <a:cs typeface="Arial"/>
              </a:rPr>
              <a:t>Hepatol</a:t>
            </a:r>
            <a:r>
              <a:rPr lang="fr-CA" sz="1000" b="0" i="1" strike="noStrike" cap="none" spc="0" baseline="0" dirty="0">
                <a:solidFill>
                  <a:srgbClr val="000000"/>
                </a:solidFill>
                <a:effectLst/>
                <a:latin typeface="Arial"/>
                <a:ea typeface="Arial"/>
                <a:cs typeface="Arial"/>
              </a:rPr>
              <a:t>. </a:t>
            </a:r>
            <a:r>
              <a:rPr lang="fr-CA" sz="1000" b="0" i="0" strike="noStrike" cap="none" spc="0" baseline="0" dirty="0">
                <a:solidFill>
                  <a:srgbClr val="000000"/>
                </a:solidFill>
                <a:effectLst/>
                <a:latin typeface="Arial"/>
                <a:ea typeface="Arial"/>
                <a:cs typeface="Arial"/>
              </a:rPr>
              <a:t>2008;20:164-168. 2. </a:t>
            </a:r>
            <a:r>
              <a:rPr lang="fr-CA" sz="1000" b="0" i="0" strike="noStrike" cap="none" spc="0" baseline="0" dirty="0" err="1">
                <a:solidFill>
                  <a:srgbClr val="000000"/>
                </a:solidFill>
                <a:effectLst/>
                <a:latin typeface="Arial"/>
                <a:ea typeface="Arial"/>
                <a:cs typeface="Arial"/>
              </a:rPr>
              <a:t>Ooi</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CY</a:t>
            </a:r>
            <a:r>
              <a:rPr lang="fr-CA" sz="1000" b="0" i="0" strike="noStrike" cap="none" spc="0" baseline="0" dirty="0">
                <a:solidFill>
                  <a:srgbClr val="000000"/>
                </a:solidFill>
                <a:effectLst/>
                <a:latin typeface="Arial"/>
                <a:ea typeface="Arial"/>
                <a:cs typeface="Arial"/>
              </a:rPr>
              <a:t>, et al. </a:t>
            </a:r>
            <a:r>
              <a:rPr lang="fr-CA" sz="1000" b="0" i="1" strike="noStrike" cap="none" spc="0" baseline="0" dirty="0" err="1">
                <a:solidFill>
                  <a:srgbClr val="000000"/>
                </a:solidFill>
                <a:effectLst/>
                <a:latin typeface="Arial"/>
                <a:ea typeface="Arial"/>
                <a:cs typeface="Arial"/>
              </a:rPr>
              <a:t>Gastroenterol</a:t>
            </a:r>
            <a:r>
              <a:rPr lang="fr-CA" sz="1000" b="0" i="1" strike="noStrike" cap="none" spc="0" baseline="0" dirty="0">
                <a:solidFill>
                  <a:srgbClr val="000000"/>
                </a:solidFill>
                <a:effectLst/>
                <a:latin typeface="Arial"/>
                <a:ea typeface="Arial"/>
                <a:cs typeface="Arial"/>
              </a:rPr>
              <a:t>. </a:t>
            </a:r>
            <a:r>
              <a:rPr lang="fr-CA" sz="1000" b="0" i="0" strike="noStrike" cap="none" spc="0" baseline="0" dirty="0">
                <a:solidFill>
                  <a:srgbClr val="000000"/>
                </a:solidFill>
                <a:effectLst/>
                <a:latin typeface="Arial"/>
                <a:ea typeface="Arial"/>
                <a:cs typeface="Arial"/>
              </a:rPr>
              <a:t>2011;140:153-161. 3. </a:t>
            </a:r>
            <a:r>
              <a:rPr lang="fr-CA" sz="1000" b="0" i="0" strike="noStrike" cap="none" spc="0" baseline="0" dirty="0" err="1">
                <a:solidFill>
                  <a:srgbClr val="000000"/>
                </a:solidFill>
                <a:effectLst/>
                <a:latin typeface="Arial"/>
                <a:ea typeface="Arial"/>
                <a:cs typeface="Arial"/>
              </a:rPr>
              <a:t>Durno</a:t>
            </a:r>
            <a:r>
              <a:rPr lang="fr-CA" sz="1000" b="0" i="0" strike="noStrike" cap="none" spc="0" baseline="0" dirty="0">
                <a:solidFill>
                  <a:srgbClr val="000000"/>
                </a:solidFill>
                <a:effectLst/>
                <a:latin typeface="Arial"/>
                <a:ea typeface="Arial"/>
                <a:cs typeface="Arial"/>
              </a:rPr>
              <a:t> G, et al. </a:t>
            </a:r>
            <a:r>
              <a:rPr lang="fr-CA" sz="1000" b="0" i="1" strike="noStrike" cap="none" spc="0" baseline="0" dirty="0" err="1">
                <a:solidFill>
                  <a:srgbClr val="000000"/>
                </a:solidFill>
                <a:effectLst/>
                <a:latin typeface="Arial"/>
                <a:ea typeface="Arial"/>
                <a:cs typeface="Arial"/>
              </a:rPr>
              <a:t>Gastroenterol</a:t>
            </a:r>
            <a:r>
              <a:rPr lang="fr-CA" sz="1000" b="0" i="0" strike="noStrike" cap="none" spc="0" baseline="0" dirty="0">
                <a:solidFill>
                  <a:srgbClr val="000000"/>
                </a:solidFill>
                <a:effectLst/>
                <a:latin typeface="Arial"/>
                <a:ea typeface="Arial"/>
                <a:cs typeface="Arial"/>
              </a:rPr>
              <a:t>. 2002;123:1857-1864.</a:t>
            </a:r>
          </a:p>
        </p:txBody>
      </p:sp>
      <p:sp>
        <p:nvSpPr>
          <p:cNvPr id="4" name="Slide Number Placeholder 3"/>
          <p:cNvSpPr>
            <a:spLocks noGrp="1"/>
          </p:cNvSpPr>
          <p:nvPr>
            <p:ph type="sldNum" sz="quarter" idx="5"/>
          </p:nvPr>
        </p:nvSpPr>
        <p:spPr/>
        <p:txBody>
          <a:bodyPr/>
          <a:lstStyle/>
          <a:p>
            <a:fld id="{DE195D52-6641-433A-9D6B-786D826AC019}" type="slidenum">
              <a:rPr lang="en-GB" smtClean="0"/>
              <a:t>31</a:t>
            </a:fld>
            <a:endParaRPr lang="en-GB"/>
          </a:p>
        </p:txBody>
      </p:sp>
    </p:spTree>
    <p:extLst>
      <p:ext uri="{BB962C8B-B14F-4D97-AF65-F5344CB8AC3E}">
        <p14:creationId xmlns:p14="http://schemas.microsoft.com/office/powerpoint/2010/main" val="149436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Des données tirées d’un registre de patients révèlent un lien étroit entre un centile d’IMC élevé et une meilleure fonction pulmonaire chez les enfants atteints de FK.</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Les graphiques illustrent le lien entre un centile d’IMC élevé et une meilleure fonction pulmonaire chez les enfants de 6 à 19 ans et les adultes de 20 à 40 ans.</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Les barres au milieu sont les objectifs d’IMC des personnes atteintes de FK.</a:t>
            </a:r>
          </a:p>
          <a:p>
            <a:pPr>
              <a:spcAft>
                <a:spcPts val="600"/>
              </a:spcAft>
            </a:pPr>
            <a:endParaRPr lang="en-GB"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Rapport annuel 2019 de la Cystic Fibrosis Foundation (CFF) sur les données du registre de patients, Bethesda, Maryland ©2020 CFF.</a:t>
            </a:r>
          </a:p>
          <a:p>
            <a:pPr>
              <a:spcAft>
                <a:spcPts val="600"/>
              </a:spcAft>
            </a:pPr>
            <a:endParaRPr lang="en-GB" sz="10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32</a:t>
            </a:fld>
            <a:endParaRPr lang="en-GB"/>
          </a:p>
        </p:txBody>
      </p:sp>
    </p:spTree>
    <p:extLst>
      <p:ext uri="{BB962C8B-B14F-4D97-AF65-F5344CB8AC3E}">
        <p14:creationId xmlns:p14="http://schemas.microsoft.com/office/powerpoint/2010/main" val="456925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pPr>
              <a:spcAft>
                <a:spcPts val="200"/>
              </a:spcAft>
            </a:pPr>
            <a:r>
              <a:rPr lang="fr-CA" sz="1000" b="1" i="0" strike="noStrike" cap="none" spc="0" baseline="0" dirty="0">
                <a:solidFill>
                  <a:srgbClr val="000000"/>
                </a:solidFill>
                <a:effectLst/>
                <a:latin typeface="Arial"/>
                <a:ea typeface="Arial"/>
                <a:cs typeface="Arial"/>
              </a:rPr>
              <a:t>Points clés</a:t>
            </a:r>
          </a:p>
          <a:p>
            <a:pPr marL="179791" indent="-179791">
              <a:spcAft>
                <a:spcPts val="200"/>
              </a:spcAft>
              <a:buClr>
                <a:schemeClr val="tx2"/>
              </a:buClr>
              <a:buFont typeface="Arial" pitchFamily="34" charset="0"/>
              <a:buChar char="•"/>
            </a:pPr>
            <a:r>
              <a:rPr lang="fr-CA" sz="1000" b="0" i="0" strike="noStrike" cap="none" spc="0" baseline="0" dirty="0">
                <a:solidFill>
                  <a:srgbClr val="000000"/>
                </a:solidFill>
                <a:effectLst/>
                <a:latin typeface="Arial"/>
                <a:ea typeface="Arial"/>
                <a:cs typeface="Arial"/>
              </a:rPr>
              <a:t>Quand le poids est inférieur, la survie est moins </a:t>
            </a:r>
            <a:r>
              <a:rPr lang="fr-CA" sz="1000" b="0" i="0" strike="noStrike" cap="none" spc="0" baseline="0" dirty="0" err="1">
                <a:solidFill>
                  <a:srgbClr val="000000"/>
                </a:solidFill>
                <a:effectLst/>
                <a:latin typeface="Arial"/>
                <a:ea typeface="Arial"/>
                <a:cs typeface="Arial"/>
              </a:rPr>
              <a:t>longue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 </a:t>
            </a:r>
          </a:p>
          <a:p>
            <a:pPr marL="179791" indent="-179791">
              <a:spcAft>
                <a:spcPts val="200"/>
              </a:spcAft>
              <a:buClr>
                <a:schemeClr val="tx2"/>
              </a:buClr>
              <a:buFont typeface="Arial" pitchFamily="34" charset="0"/>
              <a:buChar char="•"/>
            </a:pPr>
            <a:r>
              <a:rPr lang="fr-CA" sz="1000" b="0" i="0" strike="noStrike" cap="none" spc="0" baseline="0" dirty="0">
                <a:solidFill>
                  <a:srgbClr val="000000"/>
                </a:solidFill>
                <a:effectLst/>
                <a:latin typeface="Arial"/>
                <a:ea typeface="Arial"/>
                <a:cs typeface="Arial"/>
              </a:rPr>
              <a:t>Les valeurs de taille et d’</a:t>
            </a:r>
            <a:r>
              <a:rPr lang="fr-CA" sz="1000" b="0" i="0" strike="noStrike" cap="none" spc="0" baseline="0" dirty="0" err="1">
                <a:solidFill>
                  <a:srgbClr val="000000"/>
                </a:solidFill>
                <a:effectLst/>
                <a:latin typeface="Arial"/>
                <a:ea typeface="Arial"/>
                <a:cs typeface="Arial"/>
              </a:rPr>
              <a:t>IMC</a:t>
            </a:r>
            <a:r>
              <a:rPr lang="fr-CA" sz="1000" b="0" i="0" strike="noStrike" cap="none" spc="0" baseline="0" dirty="0">
                <a:solidFill>
                  <a:srgbClr val="000000"/>
                </a:solidFill>
                <a:effectLst/>
                <a:latin typeface="Arial"/>
                <a:ea typeface="Arial"/>
                <a:cs typeface="Arial"/>
              </a:rPr>
              <a:t> inférieures sont significativement associées à un taux de mortalité supérieur, un peu comme ce qu’on observe pour la fonction pulmonaire </a:t>
            </a:r>
            <a:r>
              <a:rPr lang="fr-CA" sz="1000" b="0" i="0" strike="noStrike" cap="none" spc="0" baseline="0" dirty="0" err="1">
                <a:solidFill>
                  <a:srgbClr val="000000"/>
                </a:solidFill>
                <a:effectLst/>
                <a:latin typeface="Arial"/>
                <a:ea typeface="Arial"/>
                <a:cs typeface="Arial"/>
              </a:rPr>
              <a:t>réduite</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173370" indent="-17337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Le risque de mortalité est 2 fois plus élevé chez les patients dont la croissance est retardée et 5 fois plus élevé chez ceux qui </a:t>
            </a:r>
            <a:r>
              <a:rPr lang="fr-CA" sz="1000" b="0" i="0" strike="noStrike" cap="none" spc="0" baseline="0" dirty="0" err="1">
                <a:solidFill>
                  <a:srgbClr val="000000"/>
                </a:solidFill>
                <a:effectLst/>
                <a:latin typeface="Arial"/>
                <a:ea typeface="Arial"/>
                <a:cs typeface="Arial"/>
              </a:rPr>
              <a:t>dépérissent</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a:spcAft>
                <a:spcPts val="200"/>
              </a:spcAft>
            </a:pPr>
            <a:endParaRPr lang="en-US" sz="1000" b="1" dirty="0">
              <a:latin typeface="Arial" pitchFamily="34" charset="0"/>
              <a:cs typeface="Arial" pitchFamily="34" charset="0"/>
            </a:endParaRPr>
          </a:p>
          <a:p>
            <a:pPr>
              <a:spcAft>
                <a:spcPts val="200"/>
              </a:spcAft>
            </a:pPr>
            <a:r>
              <a:rPr lang="fr-CA" sz="1000" b="1" i="0" strike="noStrike" cap="none" spc="0" baseline="0" dirty="0">
                <a:solidFill>
                  <a:srgbClr val="000000"/>
                </a:solidFill>
                <a:effectLst/>
                <a:latin typeface="Arial"/>
                <a:ea typeface="Arial"/>
                <a:cs typeface="Arial"/>
              </a:rPr>
              <a:t>Renseignements supplémentaires</a:t>
            </a:r>
          </a:p>
          <a:p>
            <a:pPr>
              <a:spcAft>
                <a:spcPts val="200"/>
              </a:spcAft>
            </a:pPr>
            <a:r>
              <a:rPr lang="fr-CA" sz="1000" b="0" i="0" strike="noStrike" cap="none" spc="0" baseline="0" dirty="0">
                <a:solidFill>
                  <a:srgbClr val="000000"/>
                </a:solidFill>
                <a:effectLst/>
                <a:latin typeface="Arial"/>
                <a:ea typeface="Arial"/>
                <a:cs typeface="Arial"/>
              </a:rPr>
              <a:t>Analyses du % de poids </a:t>
            </a:r>
            <a:r>
              <a:rPr lang="fr-CA" sz="1000" b="0" i="0" strike="noStrike" cap="none" spc="0" baseline="0" dirty="0" err="1">
                <a:solidFill>
                  <a:srgbClr val="000000"/>
                </a:solidFill>
                <a:effectLst/>
                <a:latin typeface="Arial"/>
                <a:ea typeface="Arial"/>
                <a:cs typeface="Arial"/>
              </a:rPr>
              <a:t>idéal</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 :</a:t>
            </a:r>
            <a:endParaRPr lang="en-US" sz="1000" dirty="0">
              <a:latin typeface="Arial" pitchFamily="34" charset="0"/>
              <a:cs typeface="Arial" pitchFamily="34" charset="0"/>
            </a:endParaRPr>
          </a:p>
          <a:p>
            <a:pPr marL="173370" indent="-17337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Un groupe de 584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(261 femmes) dont l’âge moyen (É.-T.) était de 21 (7) ans ont fait l’objet d’une étude de 1985 à 1996; tous ces patients étaient suivis dans un centre spécialisé tertiaire.</a:t>
            </a:r>
          </a:p>
          <a:p>
            <a:pPr marL="635691" lvl="1" indent="-173370">
              <a:spcAft>
                <a:spcPts val="200"/>
              </a:spcAft>
              <a:buFont typeface="Calibri" panose="020F0502020204030204" pitchFamily="34" charset="0"/>
              <a:buChar char="–"/>
            </a:pPr>
            <a:r>
              <a:rPr lang="fr-CA" sz="1000" b="0" i="0" strike="noStrike" cap="none" spc="0" baseline="0" dirty="0">
                <a:solidFill>
                  <a:srgbClr val="000000"/>
                </a:solidFill>
                <a:effectLst/>
                <a:latin typeface="Arial"/>
                <a:ea typeface="Arial"/>
                <a:cs typeface="Arial"/>
              </a:rPr>
              <a:t>Nombre ayant le % de poids idéal &gt; 85 = 364</a:t>
            </a:r>
          </a:p>
          <a:p>
            <a:pPr marL="635691" lvl="1" indent="-173370">
              <a:spcAft>
                <a:spcPts val="200"/>
              </a:spcAft>
              <a:buFont typeface="Calibri" panose="020F0502020204030204" pitchFamily="34" charset="0"/>
              <a:buChar char="–"/>
            </a:pPr>
            <a:r>
              <a:rPr lang="fr-CA" sz="1000" b="0" i="0" strike="noStrike" cap="none" spc="0" baseline="0" dirty="0">
                <a:solidFill>
                  <a:srgbClr val="000000"/>
                </a:solidFill>
                <a:effectLst/>
                <a:latin typeface="Arial"/>
                <a:ea typeface="Arial"/>
                <a:cs typeface="Arial"/>
              </a:rPr>
              <a:t>Nombre ayant le % de poids idéal ≤ 85 = 220</a:t>
            </a:r>
          </a:p>
          <a:p>
            <a:pPr marL="173370" indent="-17337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La durée moyenne du suivi était de 45 (É.-T. de 27) mois.</a:t>
            </a:r>
          </a:p>
          <a:p>
            <a:pPr marL="173370" indent="-173370">
              <a:spcAft>
                <a:spcPts val="200"/>
              </a:spcAft>
              <a:buFont typeface="Arial" pitchFamily="34" charset="0"/>
              <a:buChar char="•"/>
              <a:defRPr/>
            </a:pPr>
            <a:r>
              <a:rPr lang="fr-CA" sz="1000" b="0" i="0" strike="noStrike" cap="none" spc="0" baseline="0" dirty="0">
                <a:solidFill>
                  <a:srgbClr val="000000"/>
                </a:solidFill>
                <a:effectLst/>
                <a:latin typeface="Arial"/>
                <a:ea typeface="Arial"/>
                <a:cs typeface="Arial"/>
              </a:rPr>
              <a:t>Le risque de décès chez les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dont le poids est inférieur de 85 % de leur poids idéal est significativement supérieur. </a:t>
            </a:r>
          </a:p>
          <a:p>
            <a:pPr marL="635691" lvl="1" indent="-173370">
              <a:spcAft>
                <a:spcPts val="200"/>
              </a:spcAft>
              <a:buFont typeface="Calibri" panose="020F0502020204030204" pitchFamily="34" charset="0"/>
              <a:buChar char="–"/>
            </a:pPr>
            <a:r>
              <a:rPr lang="fr-CA" sz="1000" b="0" i="0" strike="noStrike" cap="none" spc="0" baseline="0" dirty="0">
                <a:solidFill>
                  <a:srgbClr val="000000"/>
                </a:solidFill>
                <a:effectLst/>
                <a:latin typeface="Arial"/>
                <a:ea typeface="Arial"/>
                <a:cs typeface="Arial"/>
              </a:rPr>
              <a:t>En tout, 137 patients sont décédés (survie à 5 ans, 72 %; IC à 95 % : 67–73).</a:t>
            </a:r>
          </a:p>
          <a:p>
            <a:pPr>
              <a:spcAft>
                <a:spcPts val="200"/>
              </a:spcAft>
            </a:pPr>
            <a:r>
              <a:rPr lang="fr-CA" sz="1000" b="0" i="0" strike="noStrike" cap="none" spc="0" baseline="0" dirty="0">
                <a:solidFill>
                  <a:srgbClr val="000000"/>
                </a:solidFill>
                <a:effectLst/>
                <a:latin typeface="Arial"/>
                <a:ea typeface="Arial"/>
                <a:cs typeface="Arial"/>
              </a:rPr>
              <a:t>Analyses </a:t>
            </a:r>
            <a:r>
              <a:rPr lang="fr-CA" sz="1000" b="0" i="0" strike="noStrike" cap="none" spc="0" baseline="0" dirty="0" err="1">
                <a:solidFill>
                  <a:srgbClr val="000000"/>
                </a:solidFill>
                <a:effectLst/>
                <a:latin typeface="Arial"/>
                <a:ea typeface="Arial"/>
                <a:cs typeface="Arial"/>
              </a:rPr>
              <a:t>multivariables</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 :</a:t>
            </a:r>
            <a:endParaRPr lang="en-US" sz="1000" dirty="0">
              <a:latin typeface="Arial" pitchFamily="34" charset="0"/>
              <a:cs typeface="Arial" pitchFamily="34" charset="0"/>
            </a:endParaRPr>
          </a:p>
          <a:p>
            <a:pPr marL="173370" indent="-17337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Sur 393 patients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âgés de plus de 6 ans, 95 sont décédés et 298 sont vivants.</a:t>
            </a:r>
          </a:p>
          <a:p>
            <a:pPr marL="173370" indent="-173370">
              <a:spcAft>
                <a:spcPts val="200"/>
              </a:spcAft>
              <a:buFont typeface="Arial" pitchFamily="34" charset="0"/>
              <a:buChar char="•"/>
            </a:pPr>
            <a:r>
              <a:rPr lang="fr-CA" sz="1000" b="0" i="0" strike="noStrike" cap="none" spc="0" baseline="0" dirty="0">
                <a:solidFill>
                  <a:srgbClr val="000000"/>
                </a:solidFill>
                <a:effectLst/>
                <a:latin typeface="Arial"/>
                <a:ea typeface="Arial"/>
                <a:cs typeface="Arial"/>
              </a:rPr>
              <a:t>Dans le cadre des analyses multivariées ajustées, le retard de croissance (rapport des cotes [RC] : 2,22 [IC à 95 % : 1,10–4,46]), le dépérissement (RC : 5,27 [IC à 95 % : 2,66–10,41]) et le </a:t>
            </a:r>
            <a:r>
              <a:rPr lang="fr-CA" sz="1000" b="0" i="0" strike="noStrike" cap="none" spc="0" baseline="0" dirty="0" err="1">
                <a:solidFill>
                  <a:srgbClr val="000000"/>
                </a:solidFill>
                <a:effectLst/>
                <a:latin typeface="Arial"/>
                <a:ea typeface="Arial"/>
                <a:cs typeface="Arial"/>
              </a:rPr>
              <a:t>VEMS</a:t>
            </a:r>
            <a:r>
              <a:rPr lang="fr-CA" sz="1000" b="0" i="0" strike="noStrike" cap="none" spc="0" baseline="0" dirty="0">
                <a:solidFill>
                  <a:srgbClr val="000000"/>
                </a:solidFill>
                <a:effectLst/>
                <a:latin typeface="Arial"/>
                <a:ea typeface="Arial"/>
                <a:cs typeface="Arial"/>
              </a:rPr>
              <a:t> prédit &lt; 40 % (RC : 10,60 [IC à 95 % : 5,43–20,67]) sont des facteurs prédictifs significatifs du risque de mortalité.</a:t>
            </a:r>
          </a:p>
          <a:p>
            <a:pPr marL="173370" indent="-173370">
              <a:spcAft>
                <a:spcPts val="200"/>
              </a:spcAft>
              <a:buFont typeface="Arial" pitchFamily="34" charset="0"/>
              <a:buChar char="•"/>
            </a:pPr>
            <a:endParaRPr lang="en-US" sz="1000" dirty="0">
              <a:latin typeface="Arial" pitchFamily="34" charset="0"/>
              <a:cs typeface="Arial" pitchFamily="34" charset="0"/>
            </a:endParaRPr>
          </a:p>
          <a:p>
            <a:pPr>
              <a:spcAft>
                <a:spcPts val="200"/>
              </a:spcAft>
            </a:pPr>
            <a:r>
              <a:rPr lang="fr-CA" sz="1000" b="1" i="0" strike="noStrike" cap="none" spc="0" baseline="0" dirty="0">
                <a:solidFill>
                  <a:srgbClr val="000000"/>
                </a:solidFill>
                <a:effectLst/>
                <a:latin typeface="Arial"/>
                <a:ea typeface="Arial"/>
                <a:cs typeface="Arial"/>
              </a:rPr>
              <a:t>Références</a:t>
            </a:r>
          </a:p>
          <a:p>
            <a:pPr>
              <a:spcAft>
                <a:spcPts val="200"/>
              </a:spcAft>
            </a:pPr>
            <a:r>
              <a:rPr lang="fr-CA" sz="1000" b="0" i="0" strike="noStrike" cap="none" spc="0" baseline="0" dirty="0">
                <a:solidFill>
                  <a:srgbClr val="000000"/>
                </a:solidFill>
                <a:effectLst/>
                <a:latin typeface="Arial"/>
                <a:ea typeface="Arial"/>
                <a:cs typeface="Arial"/>
              </a:rPr>
              <a:t>1. Sharma R, et al. </a:t>
            </a:r>
            <a:r>
              <a:rPr lang="fr-CA" sz="1000" b="0" i="1" strike="noStrike" cap="none" spc="0" baseline="0" dirty="0">
                <a:solidFill>
                  <a:srgbClr val="000000"/>
                </a:solidFill>
                <a:effectLst/>
                <a:latin typeface="Arial"/>
                <a:ea typeface="Arial"/>
                <a:cs typeface="Arial"/>
              </a:rPr>
              <a:t>Thorax.</a:t>
            </a:r>
            <a:r>
              <a:rPr lang="fr-CA" sz="1000" b="0" i="0" strike="noStrike" cap="none" spc="0" baseline="0" dirty="0">
                <a:solidFill>
                  <a:srgbClr val="000000"/>
                </a:solidFill>
                <a:effectLst/>
                <a:latin typeface="Arial"/>
                <a:ea typeface="Arial"/>
                <a:cs typeface="Arial"/>
              </a:rPr>
              <a:t> 2001;56:746-750. 2. </a:t>
            </a:r>
            <a:r>
              <a:rPr lang="fr-CA" sz="1000" b="0" i="0" strike="noStrike" cap="none" spc="0" baseline="0" dirty="0" err="1">
                <a:solidFill>
                  <a:srgbClr val="000000"/>
                </a:solidFill>
                <a:effectLst/>
                <a:latin typeface="Arial"/>
                <a:ea typeface="Arial"/>
                <a:cs typeface="Arial"/>
              </a:rPr>
              <a:t>Vieni</a:t>
            </a:r>
            <a:r>
              <a:rPr lang="fr-CA" sz="1000" b="0" i="0" strike="noStrike" cap="none" spc="0" baseline="0" dirty="0">
                <a:solidFill>
                  <a:srgbClr val="000000"/>
                </a:solidFill>
                <a:effectLst/>
                <a:latin typeface="Arial"/>
                <a:ea typeface="Arial"/>
                <a:cs typeface="Arial"/>
              </a:rPr>
              <a:t> G, et al. </a:t>
            </a:r>
            <a:r>
              <a:rPr lang="fr-CA" sz="1000" b="0" i="1" strike="noStrike" cap="none" spc="0" baseline="0" dirty="0">
                <a:solidFill>
                  <a:srgbClr val="000000"/>
                </a:solidFill>
                <a:effectLst/>
                <a:latin typeface="Arial"/>
                <a:ea typeface="Arial"/>
                <a:cs typeface="Arial"/>
              </a:rPr>
              <a:t>Clin </a:t>
            </a:r>
            <a:r>
              <a:rPr lang="fr-CA" sz="1000" b="0" i="1" strike="noStrike" cap="none" spc="0" baseline="0" dirty="0" err="1">
                <a:solidFill>
                  <a:srgbClr val="000000"/>
                </a:solidFill>
                <a:effectLst/>
                <a:latin typeface="Arial"/>
                <a:ea typeface="Arial"/>
                <a:cs typeface="Arial"/>
              </a:rPr>
              <a:t>Nutr</a:t>
            </a:r>
            <a:r>
              <a:rPr lang="fr-CA" sz="1000" b="0" i="1" strike="noStrike" cap="none" spc="0" baseline="0" dirty="0">
                <a:solidFill>
                  <a:srgbClr val="000000"/>
                </a:solidFill>
                <a:effectLst/>
                <a:latin typeface="Arial"/>
                <a:ea typeface="Arial"/>
                <a:cs typeface="Arial"/>
              </a:rPr>
              <a:t>.</a:t>
            </a:r>
            <a:r>
              <a:rPr lang="fr-CA" sz="1000" b="0" i="0" strike="noStrike" cap="none" spc="0" baseline="0" dirty="0">
                <a:solidFill>
                  <a:srgbClr val="000000"/>
                </a:solidFill>
                <a:effectLst/>
                <a:latin typeface="Arial"/>
                <a:ea typeface="Arial"/>
                <a:cs typeface="Arial"/>
              </a:rPr>
              <a:t> 2013;32:382-385.</a:t>
            </a:r>
          </a:p>
        </p:txBody>
      </p:sp>
      <p:sp>
        <p:nvSpPr>
          <p:cNvPr id="4" name="Slide Number Placeholder 3"/>
          <p:cNvSpPr>
            <a:spLocks noGrp="1"/>
          </p:cNvSpPr>
          <p:nvPr>
            <p:ph type="sldNum" sz="quarter" idx="5"/>
          </p:nvPr>
        </p:nvSpPr>
        <p:spPr/>
        <p:txBody>
          <a:bodyPr/>
          <a:lstStyle/>
          <a:p>
            <a:fld id="{DE195D52-6641-433A-9D6B-786D826AC019}" type="slidenum">
              <a:rPr lang="en-GB" smtClean="0"/>
              <a:t>33</a:t>
            </a:fld>
            <a:endParaRPr lang="en-GB"/>
          </a:p>
        </p:txBody>
      </p:sp>
    </p:spTree>
    <p:extLst>
      <p:ext uri="{BB962C8B-B14F-4D97-AF65-F5344CB8AC3E}">
        <p14:creationId xmlns:p14="http://schemas.microsoft.com/office/powerpoint/2010/main" val="624164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00" b="1" i="0" strike="noStrike" cap="none" spc="0" baseline="0">
                <a:solidFill>
                  <a:srgbClr val="000000"/>
                </a:solidFill>
                <a:effectLst/>
                <a:latin typeface="Calibri"/>
                <a:ea typeface="Calibri"/>
                <a:cs typeface="Calibri"/>
              </a:rPr>
              <a:t>Notes</a:t>
            </a:r>
          </a:p>
          <a:p>
            <a:r>
              <a:rPr lang="fr-CA" sz="1000" b="0" i="0" strike="noStrike" cap="none" spc="0" baseline="0">
                <a:solidFill>
                  <a:srgbClr val="000000"/>
                </a:solidFill>
                <a:effectLst/>
                <a:latin typeface="Calibri"/>
                <a:ea typeface="Calibri"/>
                <a:cs typeface="Calibri"/>
              </a:rPr>
              <a:t>Diapositive principale</a:t>
            </a:r>
          </a:p>
          <a:p>
            <a:pPr>
              <a:spcAft>
                <a:spcPts val="600"/>
              </a:spcAft>
            </a:pPr>
            <a:endParaRPr lang="en-GB" sz="1000"/>
          </a:p>
        </p:txBody>
      </p:sp>
      <p:sp>
        <p:nvSpPr>
          <p:cNvPr id="4" name="Slide Number Placeholder 3"/>
          <p:cNvSpPr>
            <a:spLocks noGrp="1"/>
          </p:cNvSpPr>
          <p:nvPr>
            <p:ph type="sldNum" sz="quarter" idx="5"/>
          </p:nvPr>
        </p:nvSpPr>
        <p:spPr/>
        <p:txBody>
          <a:bodyPr/>
          <a:lstStyle/>
          <a:p>
            <a:fld id="{DE195D52-6641-433A-9D6B-786D826AC019}" type="slidenum">
              <a:rPr lang="en-GB" smtClean="0"/>
              <a:t>34</a:t>
            </a:fld>
            <a:endParaRPr lang="en-GB"/>
          </a:p>
        </p:txBody>
      </p:sp>
    </p:spTree>
    <p:extLst>
      <p:ext uri="{BB962C8B-B14F-4D97-AF65-F5344CB8AC3E}">
        <p14:creationId xmlns:p14="http://schemas.microsoft.com/office/powerpoint/2010/main" val="539736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329" indent="-234329">
              <a:spcAft>
                <a:spcPts val="600"/>
              </a:spcAft>
            </a:pPr>
            <a:r>
              <a:rPr lang="fr-CA" sz="1000" b="1" i="0" strike="noStrike" cap="none" spc="0" baseline="0">
                <a:solidFill>
                  <a:srgbClr val="000000"/>
                </a:solidFill>
                <a:effectLst/>
                <a:latin typeface="Arial"/>
                <a:ea typeface="Arial"/>
                <a:cs typeface="Arial"/>
              </a:rPr>
              <a:t>Renseignements supplémentaires</a:t>
            </a:r>
          </a:p>
          <a:p>
            <a:pPr marL="179791" indent="-179791">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Les patients atteints de FK qui présentent des mutations associées à la suffisance pancréatique (SP) ont un meilleur taux de survie que les patients homozygotes pour la mutation </a:t>
            </a:r>
            <a:r>
              <a:rPr lang="fr-CA" sz="1000" b="0" i="1" strike="noStrike" cap="none" spc="0" baseline="0">
                <a:solidFill>
                  <a:srgbClr val="000000"/>
                </a:solidFill>
                <a:effectLst/>
                <a:latin typeface="Arial"/>
                <a:ea typeface="Arial"/>
                <a:cs typeface="Arial"/>
              </a:rPr>
              <a:t>F508del</a:t>
            </a:r>
            <a:r>
              <a:rPr lang="fr-CA" sz="1000" b="0" i="0" strike="noStrike" cap="none" spc="0" baseline="0">
                <a:solidFill>
                  <a:srgbClr val="000000"/>
                </a:solidFill>
                <a:effectLst/>
                <a:latin typeface="Arial"/>
                <a:ea typeface="Arial"/>
                <a:cs typeface="Arial"/>
              </a:rPr>
              <a:t>, dont 98 % sont atteints d’insuffisance pancréatique (IP)</a:t>
            </a:r>
            <a:r>
              <a:rPr lang="fr-CA" sz="1000" b="0" i="0" strike="noStrike" cap="none" spc="0" baseline="30000">
                <a:solidFill>
                  <a:srgbClr val="000000"/>
                </a:solidFill>
                <a:effectLst/>
                <a:latin typeface="Arial"/>
                <a:ea typeface="Arial"/>
                <a:cs typeface="Arial"/>
              </a:rPr>
              <a:t>1,2</a:t>
            </a:r>
            <a:r>
              <a:rPr lang="fr-CA" sz="1000" b="0" i="0" strike="noStrike" cap="none" spc="0" baseline="0">
                <a:solidFill>
                  <a:srgbClr val="000000"/>
                </a:solidFill>
                <a:effectLst/>
                <a:latin typeface="Arial"/>
                <a:ea typeface="Arial"/>
                <a:cs typeface="Arial"/>
              </a:rPr>
              <a:t>.</a:t>
            </a:r>
          </a:p>
          <a:p>
            <a:pPr marL="179791" indent="-179791">
              <a:spcAft>
                <a:spcPts val="600"/>
              </a:spcAft>
              <a:buFont typeface="Arial" pitchFamily="34" charset="0"/>
              <a:buChar char="•"/>
            </a:pPr>
            <a:r>
              <a:rPr lang="fr-CA" sz="1000" b="0" i="0" strike="noStrike" cap="none" spc="0" baseline="0">
                <a:solidFill>
                  <a:srgbClr val="000000"/>
                </a:solidFill>
                <a:effectLst/>
                <a:latin typeface="Arial"/>
                <a:ea typeface="Arial"/>
                <a:cs typeface="Arial"/>
              </a:rPr>
              <a:t>PI (</a:t>
            </a:r>
            <a:r>
              <a:rPr lang="fr-CA" sz="1000" b="0" i="1" strike="noStrike" cap="none" spc="0" baseline="0">
                <a:solidFill>
                  <a:srgbClr val="000000"/>
                </a:solidFill>
                <a:effectLst/>
                <a:latin typeface="Arial"/>
                <a:ea typeface="Arial"/>
                <a:cs typeface="Arial"/>
              </a:rPr>
              <a:t>F508del) </a:t>
            </a:r>
            <a:r>
              <a:rPr lang="fr-CA" sz="1000" b="0" i="0" strike="noStrike" cap="none" spc="0" baseline="0">
                <a:solidFill>
                  <a:srgbClr val="000000"/>
                </a:solidFill>
                <a:effectLst/>
                <a:latin typeface="Arial"/>
                <a:ea typeface="Arial"/>
                <a:cs typeface="Arial"/>
              </a:rPr>
              <a:t>: N = 230; SP : N = 34</a:t>
            </a:r>
            <a:r>
              <a:rPr lang="fr-CA" sz="1000" b="0" i="0" strike="noStrike" cap="none" spc="0" baseline="30000">
                <a:solidFill>
                  <a:srgbClr val="000000"/>
                </a:solidFill>
                <a:effectLst/>
                <a:latin typeface="Arial"/>
                <a:ea typeface="Arial"/>
                <a:cs typeface="Arial"/>
              </a:rPr>
              <a:t>2</a:t>
            </a:r>
          </a:p>
          <a:p>
            <a:pPr marL="179791" indent="-179791">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L’impact clinique de l’activité de la protéine CFTR peut être illustré par l’impact des manifestations pancréatiques des anomalies de la protéine sur la survie du patient. La SP est associée à un dysfonctionnement moins important de la protéine CFTR, comparativement à l’IP3</a:t>
            </a:r>
            <a:r>
              <a:rPr lang="fr-CA" sz="1000" b="0" i="0" strike="noStrike" cap="none" spc="0" baseline="30000">
                <a:solidFill>
                  <a:srgbClr val="000000"/>
                </a:solidFill>
                <a:effectLst/>
                <a:latin typeface="Arial"/>
                <a:ea typeface="Arial"/>
                <a:cs typeface="Arial"/>
              </a:rPr>
              <a:t>3</a:t>
            </a:r>
            <a:r>
              <a:rPr lang="fr-CA" sz="1000" b="0" i="0" strike="noStrike" cap="none" spc="0" baseline="0">
                <a:solidFill>
                  <a:srgbClr val="000000"/>
                </a:solidFill>
                <a:effectLst/>
                <a:latin typeface="Arial"/>
                <a:ea typeface="Arial"/>
                <a:cs typeface="Arial"/>
              </a:rPr>
              <a:t>. Dans le cadre d’une étude menée chez des patients atteints de FK (N = 264), le taux de survie était significativement supérieur chez ceux qui portaient des allèles associés à une SP, comparativement à ceux qui étaient homozygotes pour la mutation </a:t>
            </a:r>
            <a:r>
              <a:rPr lang="fr-CA" sz="1000" b="0" i="1" strike="noStrike" cap="none" spc="0" baseline="0">
                <a:solidFill>
                  <a:srgbClr val="000000"/>
                </a:solidFill>
                <a:effectLst/>
                <a:latin typeface="Arial"/>
                <a:ea typeface="Arial"/>
                <a:cs typeface="Arial"/>
              </a:rPr>
              <a:t>F508del-CFTR</a:t>
            </a:r>
            <a:r>
              <a:rPr lang="fr-CA" sz="1000" b="0" i="0" strike="noStrike" cap="none" spc="0" baseline="0">
                <a:solidFill>
                  <a:srgbClr val="000000"/>
                </a:solidFill>
                <a:effectLst/>
                <a:latin typeface="Arial"/>
                <a:ea typeface="Arial"/>
                <a:cs typeface="Arial"/>
              </a:rPr>
              <a:t> (</a:t>
            </a:r>
            <a:r>
              <a:rPr lang="fr-CA" sz="1000" b="0" i="1" strike="noStrike" cap="none" spc="0" baseline="0">
                <a:solidFill>
                  <a:srgbClr val="000000"/>
                </a:solidFill>
                <a:effectLst/>
                <a:latin typeface="Arial"/>
                <a:ea typeface="Arial"/>
                <a:cs typeface="Arial"/>
              </a:rPr>
              <a:t>P</a:t>
            </a:r>
            <a:r>
              <a:rPr lang="fr-CA" sz="1000" b="0" i="0" strike="noStrike" cap="none" spc="0" baseline="0">
                <a:solidFill>
                  <a:srgbClr val="000000"/>
                </a:solidFill>
                <a:effectLst/>
                <a:latin typeface="Arial"/>
                <a:ea typeface="Arial"/>
                <a:cs typeface="Arial"/>
              </a:rPr>
              <a:t> = 0,0083)</a:t>
            </a:r>
            <a:r>
              <a:rPr lang="fr-CA" sz="1000" b="0" i="0" strike="noStrike" cap="none" spc="0" baseline="30000">
                <a:solidFill>
                  <a:srgbClr val="000000"/>
                </a:solidFill>
                <a:effectLst/>
                <a:latin typeface="Arial"/>
                <a:ea typeface="Arial"/>
                <a:cs typeface="Arial"/>
              </a:rPr>
              <a:t>2</a:t>
            </a:r>
            <a:r>
              <a:rPr lang="fr-CA" sz="1000" b="0" i="0" strike="noStrike" cap="none" spc="0" baseline="0">
                <a:solidFill>
                  <a:srgbClr val="000000"/>
                </a:solidFill>
                <a:effectLst/>
                <a:latin typeface="Arial"/>
                <a:ea typeface="Arial"/>
                <a:cs typeface="Arial"/>
              </a:rPr>
              <a:t>.</a:t>
            </a:r>
          </a:p>
          <a:p>
            <a:pPr marL="234329" indent="-234329">
              <a:spcAft>
                <a:spcPts val="600"/>
              </a:spcAft>
            </a:pPr>
            <a:endParaRPr lang="en-US" sz="1000" b="1">
              <a:latin typeface="Arial" pitchFamily="34" charset="0"/>
              <a:cs typeface="Arial" pitchFamily="34" charset="0"/>
            </a:endParaRPr>
          </a:p>
          <a:p>
            <a:pPr marL="234329" indent="-234329">
              <a:spcAft>
                <a:spcPts val="600"/>
              </a:spcAft>
            </a:pPr>
            <a:r>
              <a:rPr lang="fr-CA" sz="1000" b="1" i="0" strike="noStrike" cap="none" spc="0" baseline="0">
                <a:solidFill>
                  <a:srgbClr val="000000"/>
                </a:solidFill>
                <a:effectLst/>
                <a:latin typeface="Arial"/>
                <a:ea typeface="Arial"/>
                <a:cs typeface="Arial"/>
              </a:rPr>
              <a:t>Références</a:t>
            </a:r>
            <a:endParaRPr lang="en-US" sz="1000">
              <a:latin typeface="Arial" pitchFamily="34" charset="0"/>
              <a:cs typeface="Arial" pitchFamily="34" charset="0"/>
            </a:endParaRPr>
          </a:p>
          <a:p>
            <a:pPr>
              <a:spcAft>
                <a:spcPts val="600"/>
              </a:spcAft>
            </a:pPr>
            <a:r>
              <a:rPr lang="fr-CA" sz="1000" b="0" i="0" strike="noStrike" cap="none" spc="0" baseline="0">
                <a:solidFill>
                  <a:srgbClr val="000000"/>
                </a:solidFill>
                <a:effectLst/>
                <a:latin typeface="Arial"/>
                <a:ea typeface="Arial"/>
                <a:cs typeface="Arial"/>
              </a:rPr>
              <a:t>1. CFTR2.org (</a:t>
            </a:r>
            <a:r>
              <a:rPr lang="fr-CA" sz="1000" b="0" i="1" strike="noStrike" cap="none" spc="0" baseline="0">
                <a:solidFill>
                  <a:srgbClr val="000000"/>
                </a:solidFill>
                <a:effectLst/>
                <a:latin typeface="Arial"/>
                <a:ea typeface="Arial"/>
                <a:cs typeface="Arial"/>
              </a:rPr>
              <a:t>F508del</a:t>
            </a:r>
            <a:r>
              <a:rPr lang="fr-CA" sz="1000" b="0" i="0" strike="noStrike" cap="none" spc="0" baseline="0">
                <a:solidFill>
                  <a:srgbClr val="000000"/>
                </a:solidFill>
                <a:effectLst/>
                <a:latin typeface="Arial"/>
                <a:ea typeface="Arial"/>
                <a:cs typeface="Arial"/>
              </a:rPr>
              <a:t>) http://www.cftr2.org/mutation.php?view=general&amp;mutation_id=1</a:t>
            </a:r>
            <a:br>
              <a:rPr sz="1000"/>
            </a:br>
            <a:r>
              <a:rPr lang="fr-CA" sz="1000" b="0" i="0" strike="noStrike" cap="none" spc="0" baseline="0">
                <a:solidFill>
                  <a:srgbClr val="000000"/>
                </a:solidFill>
                <a:effectLst/>
                <a:latin typeface="Arial"/>
                <a:ea typeface="Arial"/>
                <a:cs typeface="Arial"/>
              </a:rPr>
              <a:t> (dernière consultation : juin 2020). 2. Davis PB, et al. </a:t>
            </a:r>
            <a:r>
              <a:rPr lang="fr-CA" sz="1000" b="0" i="1" strike="noStrike" cap="none" spc="0" baseline="0">
                <a:solidFill>
                  <a:srgbClr val="000000"/>
                </a:solidFill>
                <a:effectLst/>
                <a:latin typeface="Arial"/>
                <a:ea typeface="Arial"/>
                <a:cs typeface="Arial"/>
              </a:rPr>
              <a:t>Pediatr Pulmonol</a:t>
            </a:r>
            <a:r>
              <a:rPr lang="fr-CA" sz="1000" b="0" i="0" strike="noStrike" cap="none" spc="0" baseline="0">
                <a:solidFill>
                  <a:srgbClr val="000000"/>
                </a:solidFill>
                <a:effectLst/>
                <a:latin typeface="Arial"/>
                <a:ea typeface="Arial"/>
                <a:cs typeface="Arial"/>
              </a:rPr>
              <a:t>. 2004;38:204-209. </a:t>
            </a:r>
            <a:br>
              <a:rPr sz="1000"/>
            </a:br>
            <a:r>
              <a:rPr lang="fr-CA" sz="1000" b="0" i="0" strike="noStrike" cap="none" spc="0" baseline="0">
                <a:solidFill>
                  <a:srgbClr val="000000"/>
                </a:solidFill>
                <a:effectLst/>
                <a:latin typeface="Arial"/>
                <a:ea typeface="Arial"/>
                <a:cs typeface="Arial"/>
              </a:rPr>
              <a:t>3. Ahmed N, et al. </a:t>
            </a:r>
            <a:r>
              <a:rPr lang="fr-CA" sz="1000" b="0" i="1" strike="noStrike" cap="none" spc="0" baseline="0">
                <a:solidFill>
                  <a:srgbClr val="000000"/>
                </a:solidFill>
                <a:effectLst/>
                <a:latin typeface="Arial"/>
                <a:ea typeface="Arial"/>
                <a:cs typeface="Arial"/>
              </a:rPr>
              <a:t>Gut.</a:t>
            </a:r>
            <a:r>
              <a:rPr lang="fr-CA" sz="1000" b="0" i="0" strike="noStrike" cap="none" spc="0" baseline="0">
                <a:solidFill>
                  <a:srgbClr val="000000"/>
                </a:solidFill>
                <a:effectLst/>
                <a:latin typeface="Arial"/>
                <a:ea typeface="Arial"/>
                <a:cs typeface="Arial"/>
              </a:rPr>
              <a:t> 2003;52:1159-1164.</a:t>
            </a:r>
          </a:p>
          <a:p>
            <a:endParaRPr lang="en-GB" sz="1000"/>
          </a:p>
        </p:txBody>
      </p:sp>
      <p:sp>
        <p:nvSpPr>
          <p:cNvPr id="4" name="Slide Number Placeholder 3"/>
          <p:cNvSpPr>
            <a:spLocks noGrp="1"/>
          </p:cNvSpPr>
          <p:nvPr>
            <p:ph type="sldNum" sz="quarter" idx="5"/>
          </p:nvPr>
        </p:nvSpPr>
        <p:spPr/>
        <p:txBody>
          <a:bodyPr/>
          <a:lstStyle/>
          <a:p>
            <a:fld id="{DE195D52-6641-433A-9D6B-786D826AC019}" type="slidenum">
              <a:rPr lang="en-GB" smtClean="0"/>
              <a:t>35</a:t>
            </a:fld>
            <a:endParaRPr lang="en-GB"/>
          </a:p>
        </p:txBody>
      </p:sp>
    </p:spTree>
    <p:extLst>
      <p:ext uri="{BB962C8B-B14F-4D97-AF65-F5344CB8AC3E}">
        <p14:creationId xmlns:p14="http://schemas.microsoft.com/office/powerpoint/2010/main" val="1521343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36</a:t>
            </a:fld>
            <a:endParaRPr lang="en-GB"/>
          </a:p>
        </p:txBody>
      </p:sp>
    </p:spTree>
    <p:extLst>
      <p:ext uri="{BB962C8B-B14F-4D97-AF65-F5344CB8AC3E}">
        <p14:creationId xmlns:p14="http://schemas.microsoft.com/office/powerpoint/2010/main" val="2797813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37</a:t>
            </a:fld>
            <a:endParaRPr lang="en-GB"/>
          </a:p>
        </p:txBody>
      </p:sp>
    </p:spTree>
    <p:extLst>
      <p:ext uri="{BB962C8B-B14F-4D97-AF65-F5344CB8AC3E}">
        <p14:creationId xmlns:p14="http://schemas.microsoft.com/office/powerpoint/2010/main" val="1370002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05993"/>
          </a:xfrm>
        </p:spPr>
        <p:txBody>
          <a:bodyPr/>
          <a:lstStyle/>
          <a:p>
            <a:pPr>
              <a:spcAft>
                <a:spcPts val="202"/>
              </a:spcAft>
            </a:pPr>
            <a:r>
              <a:rPr lang="fr-CA" sz="1000" b="1" i="0" strike="noStrike" cap="none" spc="0" baseline="0" dirty="0">
                <a:solidFill>
                  <a:srgbClr val="000000"/>
                </a:solidFill>
                <a:effectLst/>
                <a:latin typeface="Arial"/>
                <a:ea typeface="Arial"/>
                <a:cs typeface="Arial"/>
              </a:rPr>
              <a:t>Renseignements supplémentaires</a:t>
            </a:r>
          </a:p>
          <a:p>
            <a:pPr marL="179837" indent="-179837">
              <a:spcAft>
                <a:spcPts val="202"/>
              </a:spcAft>
              <a:buFont typeface="Arial" pitchFamily="34" charset="0"/>
              <a:buChar char="•"/>
            </a:pPr>
            <a:r>
              <a:rPr lang="fr-CA" sz="1000" b="0" i="0" strike="noStrike" cap="none" spc="0" baseline="0" dirty="0">
                <a:solidFill>
                  <a:srgbClr val="000000"/>
                </a:solidFill>
                <a:effectLst/>
                <a:latin typeface="Arial"/>
                <a:ea typeface="Arial"/>
                <a:cs typeface="Arial"/>
              </a:rPr>
              <a:t>Les cellules des îlots des cellules β qui sécrètent l’insuline et l’</a:t>
            </a:r>
            <a:r>
              <a:rPr lang="fr-CA" sz="1000" b="0" i="0" strike="noStrike" cap="none" spc="0" baseline="0" dirty="0" err="1">
                <a:solidFill>
                  <a:srgbClr val="000000"/>
                </a:solidFill>
                <a:effectLst/>
                <a:latin typeface="Arial"/>
                <a:ea typeface="Arial"/>
                <a:cs typeface="Arial"/>
              </a:rPr>
              <a:t>amyline</a:t>
            </a:r>
            <a:r>
              <a:rPr lang="fr-CA" sz="1000" b="0" i="0" strike="noStrike" cap="none" spc="0" baseline="0" dirty="0">
                <a:solidFill>
                  <a:srgbClr val="000000"/>
                </a:solidFill>
                <a:effectLst/>
                <a:latin typeface="Arial"/>
                <a:ea typeface="Arial"/>
                <a:cs typeface="Arial"/>
              </a:rPr>
              <a:t>, les cellules α qui sécrètent le glucagon, les cellules δ qui sécrètent la somatostatine, les cellules ε qui sécrètent la </a:t>
            </a:r>
            <a:r>
              <a:rPr lang="fr-CA" sz="1000" b="0" i="0" strike="noStrike" cap="none" spc="0" baseline="0" dirty="0" err="1">
                <a:solidFill>
                  <a:srgbClr val="000000"/>
                </a:solidFill>
                <a:effectLst/>
                <a:latin typeface="Arial"/>
                <a:ea typeface="Arial"/>
                <a:cs typeface="Arial"/>
              </a:rPr>
              <a:t>ghréline</a:t>
            </a:r>
            <a:r>
              <a:rPr lang="fr-CA" sz="1000" b="0" i="0" strike="noStrike" cap="none" spc="0" baseline="0" dirty="0">
                <a:solidFill>
                  <a:srgbClr val="000000"/>
                </a:solidFill>
                <a:effectLst/>
                <a:latin typeface="Arial"/>
                <a:ea typeface="Arial"/>
                <a:cs typeface="Arial"/>
              </a:rPr>
              <a:t> et les cellules F qui sécrètent le polypeptide </a:t>
            </a:r>
            <a:r>
              <a:rPr lang="fr-CA" sz="1000" b="0" i="0" strike="noStrike" cap="none" spc="0" baseline="0" dirty="0" err="1">
                <a:solidFill>
                  <a:srgbClr val="000000"/>
                </a:solidFill>
                <a:effectLst/>
                <a:latin typeface="Arial"/>
                <a:ea typeface="Arial"/>
                <a:cs typeface="Arial"/>
              </a:rPr>
              <a:t>pancréatique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 </a:t>
            </a:r>
          </a:p>
          <a:p>
            <a:pPr marL="179837" indent="-179837">
              <a:spcAft>
                <a:spcPts val="202"/>
              </a:spcAft>
              <a:buFont typeface="Arial" pitchFamily="34" charset="0"/>
              <a:buChar char="•"/>
            </a:pPr>
            <a:r>
              <a:rPr lang="fr-CA" sz="1000" b="0" i="0" strike="noStrike" cap="none" spc="0" baseline="0" dirty="0">
                <a:solidFill>
                  <a:srgbClr val="000000"/>
                </a:solidFill>
                <a:effectLst/>
                <a:latin typeface="Arial"/>
                <a:ea typeface="Arial"/>
                <a:cs typeface="Arial"/>
              </a:rPr>
              <a:t>L’action la plus connue de l’insuline consiste à stimuler les transporteurs du glucose dans les membranes cellulaires de la plupart des tissus périphériques, en vue d’activer l’absorption du glucose dans les cellules à des fins de carburant ou de stockage sous forme de </a:t>
            </a:r>
            <a:r>
              <a:rPr lang="fr-CA" sz="1000" b="0" i="0" strike="noStrike" cap="none" spc="0" baseline="0" dirty="0" err="1">
                <a:solidFill>
                  <a:srgbClr val="000000"/>
                </a:solidFill>
                <a:effectLst/>
                <a:latin typeface="Arial"/>
                <a:ea typeface="Arial"/>
                <a:cs typeface="Arial"/>
              </a:rPr>
              <a:t>glycogène</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179837" indent="-179837">
              <a:spcAft>
                <a:spcPts val="202"/>
              </a:spcAft>
              <a:buFont typeface="Arial" pitchFamily="34" charset="0"/>
              <a:buChar char="•"/>
            </a:pPr>
            <a:r>
              <a:rPr lang="fr-CA" sz="1000" b="0" i="0" strike="noStrike" cap="none" spc="0" baseline="0" dirty="0">
                <a:solidFill>
                  <a:srgbClr val="000000"/>
                </a:solidFill>
                <a:effectLst/>
                <a:latin typeface="Arial"/>
                <a:ea typeface="Arial"/>
                <a:cs typeface="Arial"/>
              </a:rPr>
              <a:t>Le glucagon agit comme une hormone de contre-régulation de l’insuline, qui augmente la glycémie en stimulant la glycogénolyse et la </a:t>
            </a:r>
            <a:r>
              <a:rPr lang="fr-CA" sz="1000" b="0" i="0" strike="noStrike" cap="none" spc="0" baseline="0" dirty="0" err="1">
                <a:solidFill>
                  <a:srgbClr val="000000"/>
                </a:solidFill>
                <a:effectLst/>
                <a:latin typeface="Arial"/>
                <a:ea typeface="Arial"/>
                <a:cs typeface="Arial"/>
              </a:rPr>
              <a:t>gluconéogenèse</a:t>
            </a:r>
            <a:r>
              <a:rPr lang="fr-CA" sz="1000" b="0" i="0" strike="noStrike" cap="none" spc="0" baseline="30000" dirty="0" err="1">
                <a:solidFill>
                  <a:srgbClr val="000000"/>
                </a:solidFill>
                <a:effectLst/>
                <a:latin typeface="Arial"/>
                <a:ea typeface="Arial"/>
                <a:cs typeface="Arial"/>
              </a:rPr>
              <a:t>2</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179837" indent="-179837">
              <a:spcAft>
                <a:spcPts val="202"/>
              </a:spcAft>
              <a:buFont typeface="Arial" pitchFamily="34" charset="0"/>
              <a:buChar char="•"/>
            </a:pPr>
            <a:r>
              <a:rPr lang="fr-CA" sz="1000" b="0" i="0" strike="noStrike" cap="none" spc="0" baseline="0" dirty="0">
                <a:solidFill>
                  <a:srgbClr val="000000"/>
                </a:solidFill>
                <a:effectLst/>
                <a:latin typeface="Arial"/>
                <a:ea typeface="Arial"/>
                <a:cs typeface="Arial"/>
              </a:rPr>
              <a:t>L’</a:t>
            </a:r>
            <a:r>
              <a:rPr lang="fr-CA" sz="1000" b="0" i="0" strike="noStrike" cap="none" spc="0" baseline="0" dirty="0" err="1">
                <a:solidFill>
                  <a:srgbClr val="000000"/>
                </a:solidFill>
                <a:effectLst/>
                <a:latin typeface="Arial"/>
                <a:ea typeface="Arial"/>
                <a:cs typeface="Arial"/>
              </a:rPr>
              <a:t>amyline</a:t>
            </a:r>
            <a:r>
              <a:rPr lang="fr-CA" sz="1000" b="0" i="0" strike="noStrike" cap="none" spc="0" baseline="0" dirty="0">
                <a:solidFill>
                  <a:srgbClr val="000000"/>
                </a:solidFill>
                <a:effectLst/>
                <a:latin typeface="Arial"/>
                <a:ea typeface="Arial"/>
                <a:cs typeface="Arial"/>
              </a:rPr>
              <a:t> entraîne une réduction de la consommation d’aliments, de la sécrétion d’acide gastrique et de glucagon, en plus de limiter la vitesse de vidange </a:t>
            </a:r>
            <a:r>
              <a:rPr lang="fr-CA" sz="1000" b="0" i="0" strike="noStrike" cap="none" spc="0" baseline="0" dirty="0" err="1">
                <a:solidFill>
                  <a:srgbClr val="000000"/>
                </a:solidFill>
                <a:effectLst/>
                <a:latin typeface="Arial"/>
                <a:ea typeface="Arial"/>
                <a:cs typeface="Arial"/>
              </a:rPr>
              <a:t>gastrique</a:t>
            </a:r>
            <a:r>
              <a:rPr lang="fr-CA" sz="1000" b="0" i="0" strike="noStrike" cap="none" spc="0" baseline="30000" dirty="0" err="1">
                <a:solidFill>
                  <a:srgbClr val="000000"/>
                </a:solidFill>
                <a:effectLst/>
                <a:latin typeface="Arial"/>
                <a:ea typeface="Arial"/>
                <a:cs typeface="Arial"/>
              </a:rPr>
              <a:t>3</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179837" indent="-179837">
              <a:spcAft>
                <a:spcPts val="202"/>
              </a:spcAft>
              <a:buFont typeface="Arial" pitchFamily="34" charset="0"/>
              <a:buChar char="•"/>
            </a:pPr>
            <a:r>
              <a:rPr lang="fr-CA" sz="1000" b="0" i="0" strike="noStrike" cap="none" spc="0" baseline="0" dirty="0">
                <a:solidFill>
                  <a:srgbClr val="000000"/>
                </a:solidFill>
                <a:effectLst/>
                <a:latin typeface="Arial"/>
                <a:ea typeface="Arial"/>
                <a:cs typeface="Arial"/>
              </a:rPr>
              <a:t>La somatostatine inhibe une panoplie de sécrétions endocriniennes provenant de l’hypophyse (hormone de croissance, prolactine et thyrotropine), du tractus gastro-intestinal (</a:t>
            </a:r>
            <a:r>
              <a:rPr lang="fr-CA" sz="1000" b="0" i="0" strike="noStrike" cap="none" spc="0" baseline="0" dirty="0" err="1">
                <a:solidFill>
                  <a:srgbClr val="000000"/>
                </a:solidFill>
                <a:effectLst/>
                <a:latin typeface="Arial"/>
                <a:ea typeface="Arial"/>
                <a:cs typeface="Arial"/>
              </a:rPr>
              <a:t>cholécystokinine</a:t>
            </a:r>
            <a:r>
              <a:rPr lang="fr-CA" sz="1000" b="0" i="0" strike="noStrike" cap="none" spc="0" baseline="0" dirty="0">
                <a:solidFill>
                  <a:srgbClr val="000000"/>
                </a:solidFill>
                <a:effectLst/>
                <a:latin typeface="Arial"/>
                <a:ea typeface="Arial"/>
                <a:cs typeface="Arial"/>
              </a:rPr>
              <a:t>, peptide inhibiteur gastrique, gastrine, </a:t>
            </a:r>
            <a:r>
              <a:rPr lang="fr-CA" sz="1000" b="0" i="0" strike="noStrike" cap="none" spc="0" baseline="0" dirty="0" err="1">
                <a:solidFill>
                  <a:srgbClr val="000000"/>
                </a:solidFill>
                <a:effectLst/>
                <a:latin typeface="Arial"/>
                <a:ea typeface="Arial"/>
                <a:cs typeface="Arial"/>
              </a:rPr>
              <a:t>motiline</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neurotensine</a:t>
            </a:r>
            <a:r>
              <a:rPr lang="fr-CA" sz="1000" b="0" i="0" strike="noStrike" cap="none" spc="0" baseline="0" dirty="0">
                <a:solidFill>
                  <a:srgbClr val="000000"/>
                </a:solidFill>
                <a:effectLst/>
                <a:latin typeface="Arial"/>
                <a:ea typeface="Arial"/>
                <a:cs typeface="Arial"/>
              </a:rPr>
              <a:t> et </a:t>
            </a:r>
            <a:r>
              <a:rPr lang="fr-CA" sz="1000" b="0" i="0" strike="noStrike" cap="none" spc="0" baseline="0" dirty="0" err="1">
                <a:solidFill>
                  <a:srgbClr val="000000"/>
                </a:solidFill>
                <a:effectLst/>
                <a:latin typeface="Arial"/>
                <a:ea typeface="Arial"/>
                <a:cs typeface="Arial"/>
              </a:rPr>
              <a:t>sécrétrine</a:t>
            </a:r>
            <a:r>
              <a:rPr lang="fr-CA" sz="1000" b="0" i="0" strike="noStrike" cap="none" spc="0" baseline="0" dirty="0">
                <a:solidFill>
                  <a:srgbClr val="000000"/>
                </a:solidFill>
                <a:effectLst/>
                <a:latin typeface="Arial"/>
                <a:ea typeface="Arial"/>
                <a:cs typeface="Arial"/>
              </a:rPr>
              <a:t>) et du pancréas (glucagon, insuline et polypeptide pancréatite). Il s’agit également d’un transmetteur et d’un </a:t>
            </a:r>
            <a:r>
              <a:rPr lang="fr-CA" sz="1000" b="0" i="0" strike="noStrike" cap="none" spc="0" baseline="0" dirty="0" err="1">
                <a:solidFill>
                  <a:srgbClr val="000000"/>
                </a:solidFill>
                <a:effectLst/>
                <a:latin typeface="Arial"/>
                <a:ea typeface="Arial"/>
                <a:cs typeface="Arial"/>
              </a:rPr>
              <a:t>neuromodulateur</a:t>
            </a:r>
            <a:r>
              <a:rPr lang="fr-CA" sz="1000" b="0" i="0" strike="noStrike" cap="none" spc="0" baseline="0" dirty="0">
                <a:solidFill>
                  <a:srgbClr val="000000"/>
                </a:solidFill>
                <a:effectLst/>
                <a:latin typeface="Arial"/>
                <a:ea typeface="Arial"/>
                <a:cs typeface="Arial"/>
              </a:rPr>
              <a:t> présent dans le système </a:t>
            </a:r>
            <a:r>
              <a:rPr lang="fr-CA" sz="1000" b="0" i="0" strike="noStrike" cap="none" spc="0" baseline="0" dirty="0" err="1">
                <a:solidFill>
                  <a:srgbClr val="000000"/>
                </a:solidFill>
                <a:effectLst/>
                <a:latin typeface="Arial"/>
                <a:ea typeface="Arial"/>
                <a:cs typeface="Arial"/>
              </a:rPr>
              <a:t>nerveux</a:t>
            </a:r>
            <a:r>
              <a:rPr lang="fr-CA" sz="1000" b="0" i="0" strike="noStrike" cap="none" spc="0" baseline="30000" dirty="0" err="1">
                <a:solidFill>
                  <a:srgbClr val="000000"/>
                </a:solidFill>
                <a:effectLst/>
                <a:latin typeface="Arial"/>
                <a:ea typeface="Arial"/>
                <a:cs typeface="Arial"/>
              </a:rPr>
              <a:t>4</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marL="179837" indent="-179837">
              <a:spcAft>
                <a:spcPts val="202"/>
              </a:spcAft>
              <a:buFont typeface="Arial" pitchFamily="34" charset="0"/>
              <a:buChar char="•"/>
            </a:pPr>
            <a:r>
              <a:rPr lang="fr-CA" sz="1000" b="0" i="0" strike="noStrike" cap="none" spc="0" baseline="0" dirty="0">
                <a:solidFill>
                  <a:srgbClr val="000000"/>
                </a:solidFill>
                <a:effectLst/>
                <a:latin typeface="Arial"/>
                <a:ea typeface="Arial"/>
                <a:cs typeface="Arial"/>
              </a:rPr>
              <a:t>La </a:t>
            </a:r>
            <a:r>
              <a:rPr lang="fr-CA" sz="1000" b="0" i="0" strike="noStrike" cap="none" spc="0" baseline="0" dirty="0" err="1">
                <a:solidFill>
                  <a:srgbClr val="000000"/>
                </a:solidFill>
                <a:effectLst/>
                <a:latin typeface="Arial"/>
                <a:ea typeface="Arial"/>
                <a:cs typeface="Arial"/>
              </a:rPr>
              <a:t>ghréline</a:t>
            </a:r>
            <a:r>
              <a:rPr lang="fr-CA" sz="1000" b="0" i="0" strike="noStrike" cap="none" spc="0" baseline="0" dirty="0">
                <a:solidFill>
                  <a:srgbClr val="000000"/>
                </a:solidFill>
                <a:effectLst/>
                <a:latin typeface="Arial"/>
                <a:ea typeface="Arial"/>
                <a:cs typeface="Arial"/>
              </a:rPr>
              <a:t> augmente la libération d’hormone de croissance et stimule l’appétit, en plus d’entraîner une légère augmentation de la glycémie et une diminution de l’insuline </a:t>
            </a:r>
            <a:r>
              <a:rPr lang="fr-CA" sz="1000" b="0" i="0" strike="noStrike" cap="none" spc="0" baseline="0" dirty="0" err="1">
                <a:solidFill>
                  <a:srgbClr val="000000"/>
                </a:solidFill>
                <a:effectLst/>
                <a:latin typeface="Arial"/>
                <a:ea typeface="Arial"/>
                <a:cs typeface="Arial"/>
              </a:rPr>
              <a:t>circulante</a:t>
            </a:r>
            <a:r>
              <a:rPr lang="fr-CA" sz="1000" b="0" i="0" strike="noStrike" cap="none" spc="0" baseline="30000" dirty="0" err="1">
                <a:solidFill>
                  <a:srgbClr val="000000"/>
                </a:solidFill>
                <a:effectLst/>
                <a:latin typeface="Arial"/>
                <a:ea typeface="Arial"/>
                <a:cs typeface="Arial"/>
              </a:rPr>
              <a:t>5</a:t>
            </a:r>
            <a:r>
              <a:rPr lang="fr-CA" sz="1000" b="0" i="0" strike="noStrike" cap="none" spc="0" baseline="0" dirty="0">
                <a:solidFill>
                  <a:srgbClr val="000000"/>
                </a:solidFill>
                <a:effectLst/>
                <a:latin typeface="Arial"/>
                <a:ea typeface="Arial"/>
                <a:cs typeface="Arial"/>
              </a:rPr>
              <a:t>. </a:t>
            </a:r>
          </a:p>
          <a:p>
            <a:pPr marL="179837" indent="-179837">
              <a:spcAft>
                <a:spcPts val="202"/>
              </a:spcAft>
              <a:buFont typeface="Arial" pitchFamily="34" charset="0"/>
              <a:buChar char="•"/>
            </a:pPr>
            <a:r>
              <a:rPr lang="fr-CA" sz="1000" b="0" i="0" strike="noStrike" cap="none" spc="0" baseline="0" dirty="0">
                <a:solidFill>
                  <a:srgbClr val="000000"/>
                </a:solidFill>
                <a:effectLst/>
                <a:latin typeface="Arial"/>
                <a:ea typeface="Arial"/>
                <a:cs typeface="Arial"/>
              </a:rPr>
              <a:t>Le polypeptide pancréatique inhibe la vidange gastrique, ce qui pourrait expliquer sa capacité à diminuer l’appétit; il peut également inhiber la sécrétion intestinale d’électrolytes et d’eau, ainsi qu’exercer une action inhibitrice sur l’activité motrice intestinale et le </a:t>
            </a:r>
            <a:r>
              <a:rPr lang="fr-CA" sz="1000" b="0" i="0" strike="noStrike" cap="none" spc="0" baseline="0" dirty="0" err="1">
                <a:solidFill>
                  <a:srgbClr val="000000"/>
                </a:solidFill>
                <a:effectLst/>
                <a:latin typeface="Arial"/>
                <a:ea typeface="Arial"/>
                <a:cs typeface="Arial"/>
              </a:rPr>
              <a:t>péristaltisme</a:t>
            </a:r>
            <a:r>
              <a:rPr lang="fr-CA" sz="1000" b="0" i="0" strike="noStrike" cap="none" spc="0" baseline="30000" dirty="0" err="1">
                <a:solidFill>
                  <a:srgbClr val="000000"/>
                </a:solidFill>
                <a:effectLst/>
                <a:latin typeface="Arial"/>
                <a:ea typeface="Arial"/>
                <a:cs typeface="Arial"/>
              </a:rPr>
              <a:t>6</a:t>
            </a:r>
            <a:r>
              <a:rPr lang="fr-CA" sz="1000" b="0" i="0" strike="noStrike" cap="none" spc="0" baseline="0" dirty="0">
                <a:solidFill>
                  <a:srgbClr val="000000"/>
                </a:solidFill>
                <a:effectLst/>
                <a:latin typeface="Arial"/>
                <a:ea typeface="Arial"/>
                <a:cs typeface="Arial"/>
              </a:rPr>
              <a:t>.</a:t>
            </a:r>
            <a:endParaRPr lang="en-US" sz="1000" dirty="0">
              <a:latin typeface="Arial" pitchFamily="34" charset="0"/>
              <a:cs typeface="Arial" pitchFamily="34" charset="0"/>
            </a:endParaRPr>
          </a:p>
          <a:p>
            <a:pPr>
              <a:spcAft>
                <a:spcPts val="202"/>
              </a:spcAft>
            </a:pPr>
            <a:endParaRPr lang="en-US" sz="1000" b="1" dirty="0">
              <a:latin typeface="Arial" pitchFamily="34" charset="0"/>
              <a:cs typeface="Arial" pitchFamily="34" charset="0"/>
            </a:endParaRPr>
          </a:p>
          <a:p>
            <a:pPr>
              <a:spcAft>
                <a:spcPts val="202"/>
              </a:spcAft>
            </a:pPr>
            <a:r>
              <a:rPr lang="fr-CA" sz="1000" b="1" i="0" strike="noStrike" cap="none" spc="0" baseline="0" dirty="0">
                <a:solidFill>
                  <a:srgbClr val="000000"/>
                </a:solidFill>
                <a:effectLst/>
                <a:latin typeface="Arial"/>
                <a:ea typeface="Arial"/>
                <a:cs typeface="Arial"/>
              </a:rPr>
              <a:t>Références</a:t>
            </a:r>
          </a:p>
          <a:p>
            <a:pPr marL="0" indent="0">
              <a:spcAft>
                <a:spcPts val="202"/>
              </a:spcAft>
              <a:buNone/>
            </a:pPr>
            <a:r>
              <a:rPr lang="fr-CA" sz="950" b="0" i="0" strike="noStrike" cap="none" spc="0" baseline="0" dirty="0">
                <a:solidFill>
                  <a:srgbClr val="000000"/>
                </a:solidFill>
                <a:effectLst/>
                <a:latin typeface="Arial"/>
                <a:ea typeface="Arial"/>
                <a:cs typeface="Arial"/>
              </a:rPr>
              <a:t>1. </a:t>
            </a:r>
            <a:r>
              <a:rPr lang="fr-CA" sz="950" b="0" i="0" strike="noStrike" cap="none" spc="0" baseline="0" dirty="0" err="1">
                <a:solidFill>
                  <a:srgbClr val="000000"/>
                </a:solidFill>
                <a:effectLst/>
                <a:latin typeface="Arial"/>
                <a:ea typeface="Arial"/>
                <a:cs typeface="Arial"/>
              </a:rPr>
              <a:t>Begg</a:t>
            </a:r>
            <a:r>
              <a:rPr lang="fr-CA" sz="950" b="0" i="0" strike="noStrike" cap="none" spc="0" baseline="0" dirty="0">
                <a:solidFill>
                  <a:srgbClr val="000000"/>
                </a:solidFill>
                <a:effectLst/>
                <a:latin typeface="Arial"/>
                <a:ea typeface="Arial"/>
                <a:cs typeface="Arial"/>
              </a:rPr>
              <a:t> DP, et al. </a:t>
            </a:r>
            <a:r>
              <a:rPr lang="fr-CA" sz="950" b="0" i="1" strike="noStrike" cap="none" spc="0" baseline="0" dirty="0" err="1">
                <a:solidFill>
                  <a:srgbClr val="000000"/>
                </a:solidFill>
                <a:effectLst/>
                <a:latin typeface="Arial"/>
                <a:ea typeface="Arial"/>
                <a:cs typeface="Arial"/>
              </a:rPr>
              <a:t>Adv</a:t>
            </a:r>
            <a:r>
              <a:rPr lang="fr-CA" sz="950" b="0" i="1" strike="noStrike" cap="none" spc="0" baseline="0" dirty="0">
                <a:solidFill>
                  <a:srgbClr val="000000"/>
                </a:solidFill>
                <a:effectLst/>
                <a:latin typeface="Arial"/>
                <a:ea typeface="Arial"/>
                <a:cs typeface="Arial"/>
              </a:rPr>
              <a:t> </a:t>
            </a:r>
            <a:r>
              <a:rPr lang="fr-CA" sz="950" b="0" i="1" strike="noStrike" cap="none" spc="0" baseline="0" dirty="0" err="1">
                <a:solidFill>
                  <a:srgbClr val="000000"/>
                </a:solidFill>
                <a:effectLst/>
                <a:latin typeface="Arial"/>
                <a:ea typeface="Arial"/>
                <a:cs typeface="Arial"/>
              </a:rPr>
              <a:t>Physiol</a:t>
            </a:r>
            <a:r>
              <a:rPr lang="fr-CA" sz="950" b="0" i="1" strike="noStrike" cap="none" spc="0" baseline="0" dirty="0">
                <a:solidFill>
                  <a:srgbClr val="000000"/>
                </a:solidFill>
                <a:effectLst/>
                <a:latin typeface="Arial"/>
                <a:ea typeface="Arial"/>
                <a:cs typeface="Arial"/>
              </a:rPr>
              <a:t> </a:t>
            </a:r>
            <a:r>
              <a:rPr lang="fr-CA" sz="950" b="0" i="1" strike="noStrike" cap="none" spc="0" baseline="0" dirty="0" err="1">
                <a:solidFill>
                  <a:srgbClr val="000000"/>
                </a:solidFill>
                <a:effectLst/>
                <a:latin typeface="Arial"/>
                <a:ea typeface="Arial"/>
                <a:cs typeface="Arial"/>
              </a:rPr>
              <a:t>Educ</a:t>
            </a:r>
            <a:r>
              <a:rPr lang="fr-CA" sz="950" b="0" i="1" strike="noStrike" cap="none" spc="0" baseline="0" dirty="0">
                <a:solidFill>
                  <a:srgbClr val="000000"/>
                </a:solidFill>
                <a:effectLst/>
                <a:latin typeface="Arial"/>
                <a:ea typeface="Arial"/>
                <a:cs typeface="Arial"/>
              </a:rPr>
              <a:t>. </a:t>
            </a:r>
            <a:r>
              <a:rPr lang="fr-CA" sz="950" b="0" i="0" strike="noStrike" cap="none" spc="0" baseline="0" dirty="0">
                <a:solidFill>
                  <a:srgbClr val="000000"/>
                </a:solidFill>
                <a:effectLst/>
                <a:latin typeface="Arial"/>
                <a:ea typeface="Arial"/>
                <a:cs typeface="Arial"/>
              </a:rPr>
              <a:t>2013;37:53-60. 2. Charron MJ, et al. </a:t>
            </a:r>
            <a:r>
              <a:rPr lang="fr-CA" sz="950" b="0" i="1" strike="noStrike" cap="none" spc="0" baseline="0" dirty="0">
                <a:solidFill>
                  <a:srgbClr val="000000"/>
                </a:solidFill>
                <a:effectLst/>
                <a:latin typeface="Arial"/>
                <a:ea typeface="Arial"/>
                <a:cs typeface="Arial"/>
              </a:rPr>
              <a:t>J </a:t>
            </a:r>
            <a:r>
              <a:rPr lang="fr-CA" sz="950" b="0" i="1" strike="noStrike" cap="none" spc="0" baseline="0" dirty="0" err="1">
                <a:solidFill>
                  <a:srgbClr val="000000"/>
                </a:solidFill>
                <a:effectLst/>
                <a:latin typeface="Arial"/>
                <a:ea typeface="Arial"/>
                <a:cs typeface="Arial"/>
              </a:rPr>
              <a:t>Endocrinol</a:t>
            </a:r>
            <a:r>
              <a:rPr lang="fr-CA" sz="950" b="0" i="0" strike="noStrike" cap="none" spc="0" baseline="0" dirty="0">
                <a:solidFill>
                  <a:srgbClr val="000000"/>
                </a:solidFill>
                <a:effectLst/>
                <a:latin typeface="Arial"/>
                <a:ea typeface="Arial"/>
                <a:cs typeface="Arial"/>
              </a:rPr>
              <a:t>. </a:t>
            </a:r>
            <a:r>
              <a:rPr lang="fr-CA" sz="950" b="0" i="0" strike="noStrike" cap="none" spc="0" baseline="0" dirty="0" err="1">
                <a:solidFill>
                  <a:srgbClr val="000000"/>
                </a:solidFill>
                <a:effectLst/>
                <a:latin typeface="Arial"/>
                <a:ea typeface="Arial"/>
                <a:cs typeface="Arial"/>
              </a:rPr>
              <a:t>2015;224:R123-R130</a:t>
            </a:r>
            <a:r>
              <a:rPr lang="fr-CA" sz="950" b="0" i="0" strike="noStrike" cap="none" spc="0" baseline="0" dirty="0">
                <a:solidFill>
                  <a:srgbClr val="000000"/>
                </a:solidFill>
                <a:effectLst/>
                <a:latin typeface="Arial"/>
                <a:ea typeface="Arial"/>
                <a:cs typeface="Arial"/>
              </a:rPr>
              <a:t>. </a:t>
            </a:r>
          </a:p>
          <a:p>
            <a:pPr marL="0" indent="0">
              <a:spcAft>
                <a:spcPts val="202"/>
              </a:spcAft>
              <a:buNone/>
            </a:pPr>
            <a:r>
              <a:rPr lang="fr-CA" sz="950" b="0" i="0" strike="noStrike" cap="none" spc="0" baseline="0" dirty="0">
                <a:solidFill>
                  <a:srgbClr val="000000"/>
                </a:solidFill>
                <a:effectLst/>
                <a:latin typeface="Arial"/>
                <a:ea typeface="Arial"/>
                <a:cs typeface="Arial"/>
              </a:rPr>
              <a:t>3. Lutz TA. </a:t>
            </a:r>
            <a:r>
              <a:rPr lang="fr-CA" sz="950" b="0" i="1" strike="noStrike" cap="none" spc="0" baseline="0" dirty="0">
                <a:solidFill>
                  <a:srgbClr val="000000"/>
                </a:solidFill>
                <a:effectLst/>
                <a:latin typeface="Arial"/>
                <a:ea typeface="Arial"/>
                <a:cs typeface="Arial"/>
              </a:rPr>
              <a:t>Am J </a:t>
            </a:r>
            <a:r>
              <a:rPr lang="fr-CA" sz="950" b="0" i="1" strike="noStrike" cap="none" spc="0" baseline="0" dirty="0" err="1">
                <a:solidFill>
                  <a:srgbClr val="000000"/>
                </a:solidFill>
                <a:effectLst/>
                <a:latin typeface="Arial"/>
                <a:ea typeface="Arial"/>
                <a:cs typeface="Arial"/>
              </a:rPr>
              <a:t>Physiol</a:t>
            </a:r>
            <a:r>
              <a:rPr lang="fr-CA" sz="950" b="0" i="1" strike="noStrike" cap="none" spc="0" baseline="0" dirty="0">
                <a:solidFill>
                  <a:srgbClr val="000000"/>
                </a:solidFill>
                <a:effectLst/>
                <a:latin typeface="Arial"/>
                <a:ea typeface="Arial"/>
                <a:cs typeface="Arial"/>
              </a:rPr>
              <a:t> </a:t>
            </a:r>
            <a:r>
              <a:rPr lang="fr-CA" sz="950" b="0" i="1" strike="noStrike" cap="none" spc="0" baseline="0" dirty="0" err="1">
                <a:solidFill>
                  <a:srgbClr val="000000"/>
                </a:solidFill>
                <a:effectLst/>
                <a:latin typeface="Arial"/>
                <a:ea typeface="Arial"/>
                <a:cs typeface="Arial"/>
              </a:rPr>
              <a:t>Regul</a:t>
            </a:r>
            <a:r>
              <a:rPr lang="fr-CA" sz="950" b="0" i="1" strike="noStrike" cap="none" spc="0" baseline="0" dirty="0">
                <a:solidFill>
                  <a:srgbClr val="000000"/>
                </a:solidFill>
                <a:effectLst/>
                <a:latin typeface="Arial"/>
                <a:ea typeface="Arial"/>
                <a:cs typeface="Arial"/>
              </a:rPr>
              <a:t> </a:t>
            </a:r>
            <a:r>
              <a:rPr lang="fr-CA" sz="950" b="0" i="1" strike="noStrike" cap="none" spc="0" baseline="0" dirty="0" err="1">
                <a:solidFill>
                  <a:srgbClr val="000000"/>
                </a:solidFill>
                <a:effectLst/>
                <a:latin typeface="Arial"/>
                <a:ea typeface="Arial"/>
                <a:cs typeface="Arial"/>
              </a:rPr>
              <a:t>Integr</a:t>
            </a:r>
            <a:r>
              <a:rPr lang="fr-CA" sz="950" b="0" i="1" strike="noStrike" cap="none" spc="0" baseline="0" dirty="0">
                <a:solidFill>
                  <a:srgbClr val="000000"/>
                </a:solidFill>
                <a:effectLst/>
                <a:latin typeface="Arial"/>
                <a:ea typeface="Arial"/>
                <a:cs typeface="Arial"/>
              </a:rPr>
              <a:t> </a:t>
            </a:r>
            <a:r>
              <a:rPr lang="fr-CA" sz="950" b="0" i="1" strike="noStrike" cap="none" spc="0" baseline="0" dirty="0" err="1">
                <a:solidFill>
                  <a:srgbClr val="000000"/>
                </a:solidFill>
                <a:effectLst/>
                <a:latin typeface="Arial"/>
                <a:ea typeface="Arial"/>
                <a:cs typeface="Arial"/>
              </a:rPr>
              <a:t>Comp</a:t>
            </a:r>
            <a:r>
              <a:rPr lang="fr-CA" sz="950" b="0" i="1" strike="noStrike" cap="none" spc="0" baseline="0" dirty="0">
                <a:solidFill>
                  <a:srgbClr val="000000"/>
                </a:solidFill>
                <a:effectLst/>
                <a:latin typeface="Arial"/>
                <a:ea typeface="Arial"/>
                <a:cs typeface="Arial"/>
              </a:rPr>
              <a:t> </a:t>
            </a:r>
            <a:r>
              <a:rPr lang="fr-CA" sz="950" b="0" i="1" strike="noStrike" cap="none" spc="0" baseline="0" dirty="0" err="1">
                <a:solidFill>
                  <a:srgbClr val="000000"/>
                </a:solidFill>
                <a:effectLst/>
                <a:latin typeface="Arial"/>
                <a:ea typeface="Arial"/>
                <a:cs typeface="Arial"/>
              </a:rPr>
              <a:t>Physiol</a:t>
            </a:r>
            <a:r>
              <a:rPr lang="fr-CA" sz="950" b="0" i="1" strike="noStrike" cap="none" spc="0" baseline="0" dirty="0">
                <a:solidFill>
                  <a:srgbClr val="000000"/>
                </a:solidFill>
                <a:effectLst/>
                <a:latin typeface="Arial"/>
                <a:ea typeface="Arial"/>
                <a:cs typeface="Arial"/>
              </a:rPr>
              <a:t>. </a:t>
            </a:r>
            <a:r>
              <a:rPr lang="fr-CA" sz="950" b="0" i="0" strike="noStrike" cap="none" spc="0" baseline="0" dirty="0" err="1">
                <a:solidFill>
                  <a:srgbClr val="000000"/>
                </a:solidFill>
                <a:effectLst/>
                <a:latin typeface="Arial"/>
                <a:ea typeface="Arial"/>
                <a:cs typeface="Arial"/>
              </a:rPr>
              <a:t>2010;298:R1475-R1484</a:t>
            </a:r>
            <a:r>
              <a:rPr lang="fr-CA" sz="950" b="0" i="0" strike="noStrike" cap="none" spc="0" baseline="0" dirty="0">
                <a:solidFill>
                  <a:srgbClr val="000000"/>
                </a:solidFill>
                <a:effectLst/>
                <a:latin typeface="Arial"/>
                <a:ea typeface="Arial"/>
                <a:cs typeface="Arial"/>
              </a:rPr>
              <a:t>. 4. </a:t>
            </a:r>
            <a:r>
              <a:rPr lang="fr-CA" sz="950" b="0" i="0" strike="noStrike" cap="none" spc="0" baseline="0" dirty="0" err="1">
                <a:solidFill>
                  <a:srgbClr val="000000"/>
                </a:solidFill>
                <a:effectLst/>
                <a:latin typeface="Arial"/>
                <a:ea typeface="Arial"/>
                <a:cs typeface="Arial"/>
              </a:rPr>
              <a:t>Krantic</a:t>
            </a:r>
            <a:r>
              <a:rPr lang="fr-CA" sz="950" b="0" i="0" strike="noStrike" cap="none" spc="0" baseline="0" dirty="0">
                <a:solidFill>
                  <a:srgbClr val="000000"/>
                </a:solidFill>
                <a:effectLst/>
                <a:latin typeface="Arial"/>
                <a:ea typeface="Arial"/>
                <a:cs typeface="Arial"/>
              </a:rPr>
              <a:t> S, et al. </a:t>
            </a:r>
            <a:r>
              <a:rPr lang="fr-CA" sz="950" b="0" i="1" strike="noStrike" cap="none" spc="0" baseline="0" dirty="0" err="1">
                <a:solidFill>
                  <a:srgbClr val="000000"/>
                </a:solidFill>
                <a:effectLst/>
                <a:latin typeface="Arial"/>
                <a:ea typeface="Arial"/>
                <a:cs typeface="Arial"/>
              </a:rPr>
              <a:t>Eur</a:t>
            </a:r>
            <a:r>
              <a:rPr lang="fr-CA" sz="950" b="0" i="1" strike="noStrike" cap="none" spc="0" baseline="0" dirty="0">
                <a:solidFill>
                  <a:srgbClr val="000000"/>
                </a:solidFill>
                <a:effectLst/>
                <a:latin typeface="Arial"/>
                <a:ea typeface="Arial"/>
                <a:cs typeface="Arial"/>
              </a:rPr>
              <a:t> J </a:t>
            </a:r>
            <a:r>
              <a:rPr lang="fr-CA" sz="950" b="0" i="1" strike="noStrike" cap="none" spc="0" baseline="0" dirty="0" err="1">
                <a:solidFill>
                  <a:srgbClr val="000000"/>
                </a:solidFill>
                <a:effectLst/>
                <a:latin typeface="Arial"/>
                <a:ea typeface="Arial"/>
                <a:cs typeface="Arial"/>
              </a:rPr>
              <a:t>Endocrinol</a:t>
            </a:r>
            <a:r>
              <a:rPr lang="fr-CA" sz="950" b="0" i="0" strike="noStrike" cap="none" spc="0" baseline="0" dirty="0">
                <a:solidFill>
                  <a:srgbClr val="000000"/>
                </a:solidFill>
                <a:effectLst/>
                <a:latin typeface="Arial"/>
                <a:ea typeface="Arial"/>
                <a:cs typeface="Arial"/>
              </a:rPr>
              <a:t>. 2004;151:643-655. 5. </a:t>
            </a:r>
            <a:r>
              <a:rPr lang="fr-CA" sz="950" b="0" i="0" strike="noStrike" cap="none" spc="0" baseline="0" dirty="0" err="1">
                <a:solidFill>
                  <a:srgbClr val="000000"/>
                </a:solidFill>
                <a:effectLst/>
                <a:latin typeface="Arial"/>
                <a:ea typeface="Arial"/>
                <a:cs typeface="Arial"/>
              </a:rPr>
              <a:t>Lengyel</a:t>
            </a:r>
            <a:r>
              <a:rPr lang="fr-CA" sz="950" b="0" i="0" strike="noStrike" cap="none" spc="0" baseline="0" dirty="0">
                <a:solidFill>
                  <a:srgbClr val="000000"/>
                </a:solidFill>
                <a:effectLst/>
                <a:latin typeface="Arial"/>
                <a:ea typeface="Arial"/>
                <a:cs typeface="Arial"/>
              </a:rPr>
              <a:t> AM. </a:t>
            </a:r>
            <a:r>
              <a:rPr lang="fr-CA" sz="950" b="0" i="1" strike="noStrike" cap="none" spc="0" baseline="0" dirty="0" err="1">
                <a:solidFill>
                  <a:srgbClr val="000000"/>
                </a:solidFill>
                <a:effectLst/>
                <a:latin typeface="Arial"/>
                <a:ea typeface="Arial"/>
                <a:cs typeface="Arial"/>
              </a:rPr>
              <a:t>Braz</a:t>
            </a:r>
            <a:r>
              <a:rPr lang="fr-CA" sz="950" b="0" i="1" strike="noStrike" cap="none" spc="0" baseline="0" dirty="0">
                <a:solidFill>
                  <a:srgbClr val="000000"/>
                </a:solidFill>
                <a:effectLst/>
                <a:latin typeface="Arial"/>
                <a:ea typeface="Arial"/>
                <a:cs typeface="Arial"/>
              </a:rPr>
              <a:t> J Med </a:t>
            </a:r>
            <a:r>
              <a:rPr lang="fr-CA" sz="950" b="0" i="1" strike="noStrike" cap="none" spc="0" baseline="0" dirty="0" err="1">
                <a:solidFill>
                  <a:srgbClr val="000000"/>
                </a:solidFill>
                <a:effectLst/>
                <a:latin typeface="Arial"/>
                <a:ea typeface="Arial"/>
                <a:cs typeface="Arial"/>
              </a:rPr>
              <a:t>Biol</a:t>
            </a:r>
            <a:r>
              <a:rPr lang="fr-CA" sz="950" b="0" i="1" strike="noStrike" cap="none" spc="0" baseline="0" dirty="0">
                <a:solidFill>
                  <a:srgbClr val="000000"/>
                </a:solidFill>
                <a:effectLst/>
                <a:latin typeface="Arial"/>
                <a:ea typeface="Arial"/>
                <a:cs typeface="Arial"/>
              </a:rPr>
              <a:t> </a:t>
            </a:r>
            <a:r>
              <a:rPr lang="fr-CA" sz="950" b="0" i="1" strike="noStrike" cap="none" spc="0" baseline="0" dirty="0" err="1">
                <a:solidFill>
                  <a:srgbClr val="000000"/>
                </a:solidFill>
                <a:effectLst/>
                <a:latin typeface="Arial"/>
                <a:ea typeface="Arial"/>
                <a:cs typeface="Arial"/>
              </a:rPr>
              <a:t>Res</a:t>
            </a:r>
            <a:r>
              <a:rPr lang="fr-CA" sz="950" b="0" i="0" strike="noStrike" cap="none" spc="0" baseline="0" dirty="0">
                <a:solidFill>
                  <a:srgbClr val="000000"/>
                </a:solidFill>
                <a:effectLst/>
                <a:latin typeface="Arial"/>
                <a:ea typeface="Arial"/>
                <a:cs typeface="Arial"/>
              </a:rPr>
              <a:t>. 2006;39:1003-1011. 6. </a:t>
            </a:r>
            <a:r>
              <a:rPr lang="fr-CA" sz="950" b="0" i="0" strike="noStrike" cap="none" spc="0" baseline="0" dirty="0" err="1">
                <a:solidFill>
                  <a:srgbClr val="000000"/>
                </a:solidFill>
                <a:effectLst/>
                <a:latin typeface="Arial"/>
                <a:ea typeface="Arial"/>
                <a:cs typeface="Arial"/>
              </a:rPr>
              <a:t>Holzer</a:t>
            </a:r>
            <a:r>
              <a:rPr lang="fr-CA" sz="950" b="0" i="0" strike="noStrike" cap="none" spc="0" baseline="0" dirty="0">
                <a:solidFill>
                  <a:srgbClr val="000000"/>
                </a:solidFill>
                <a:effectLst/>
                <a:latin typeface="Arial"/>
                <a:ea typeface="Arial"/>
                <a:cs typeface="Arial"/>
              </a:rPr>
              <a:t> P, et al. </a:t>
            </a:r>
            <a:r>
              <a:rPr lang="fr-CA" sz="950" b="0" i="1" strike="noStrike" cap="none" spc="0" baseline="0" dirty="0">
                <a:solidFill>
                  <a:srgbClr val="000000"/>
                </a:solidFill>
                <a:effectLst/>
                <a:latin typeface="Arial"/>
                <a:ea typeface="Arial"/>
                <a:cs typeface="Arial"/>
              </a:rPr>
              <a:t>Neuropeptides</a:t>
            </a:r>
            <a:r>
              <a:rPr lang="fr-CA" sz="950" b="0" i="0" strike="noStrike" cap="none" spc="0" baseline="0" dirty="0">
                <a:solidFill>
                  <a:srgbClr val="000000"/>
                </a:solidFill>
                <a:effectLst/>
                <a:latin typeface="Arial"/>
                <a:ea typeface="Arial"/>
                <a:cs typeface="Arial"/>
              </a:rPr>
              <a:t>. 2012;46:261-274.</a:t>
            </a:r>
            <a:endParaRPr lang="en-GB" sz="950" dirty="0">
              <a:latin typeface="Arial" pitchFamily="34" charset="0"/>
              <a:cs typeface="Arial" pitchFamily="34" charset="0"/>
            </a:endParaRPr>
          </a:p>
          <a:p>
            <a:endParaRPr lang="en-GB" sz="1000" dirty="0"/>
          </a:p>
        </p:txBody>
      </p:sp>
      <p:sp>
        <p:nvSpPr>
          <p:cNvPr id="4" name="Slide Number Placeholder 3"/>
          <p:cNvSpPr>
            <a:spLocks noGrp="1"/>
          </p:cNvSpPr>
          <p:nvPr>
            <p:ph type="sldNum" sz="quarter" idx="5"/>
          </p:nvPr>
        </p:nvSpPr>
        <p:spPr/>
        <p:txBody>
          <a:bodyPr/>
          <a:lstStyle/>
          <a:p>
            <a:fld id="{DE195D52-6641-433A-9D6B-786D826AC019}" type="slidenum">
              <a:rPr lang="en-GB" smtClean="0"/>
              <a:t>38</a:t>
            </a:fld>
            <a:endParaRPr lang="en-GB"/>
          </a:p>
        </p:txBody>
      </p:sp>
    </p:spTree>
    <p:extLst>
      <p:ext uri="{BB962C8B-B14F-4D97-AF65-F5344CB8AC3E}">
        <p14:creationId xmlns:p14="http://schemas.microsoft.com/office/powerpoint/2010/main" val="2591399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71450" indent="-171450">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sécrétion tant d’insuline que de glucagon est potentialisée par les hormones gastro-intestinales (appelées « </a:t>
            </a:r>
            <a:r>
              <a:rPr lang="fr-CA" sz="1000" b="0" i="0" strike="noStrike" cap="none" spc="0" baseline="0" dirty="0" err="1">
                <a:solidFill>
                  <a:srgbClr val="000000"/>
                </a:solidFill>
                <a:effectLst/>
                <a:latin typeface="Arial"/>
                <a:ea typeface="Arial"/>
                <a:cs typeface="Arial"/>
              </a:rPr>
              <a:t>incrétines</a:t>
            </a:r>
            <a:r>
              <a:rPr lang="fr-CA" sz="1000" b="0" i="0" strike="noStrike" cap="none" spc="0" baseline="0" dirty="0">
                <a:solidFill>
                  <a:srgbClr val="000000"/>
                </a:solidFill>
                <a:effectLst/>
                <a:latin typeface="Arial"/>
                <a:ea typeface="Arial"/>
                <a:cs typeface="Arial"/>
              </a:rPr>
              <a:t> ») libérées en réponse aux nutriments ingérés par voie orale. Une charge de glucose par voie orale stimule une réponse insulinique plus importante que l’administration intraveineuse, car une ou plusieurs hormones gastro-intestinales sont ainsi </a:t>
            </a:r>
            <a:r>
              <a:rPr lang="fr-CA" sz="1000" b="0" i="0" strike="noStrike" cap="none" spc="0" baseline="0" dirty="0" err="1">
                <a:solidFill>
                  <a:srgbClr val="000000"/>
                </a:solidFill>
                <a:effectLst/>
                <a:latin typeface="Arial"/>
                <a:ea typeface="Arial"/>
                <a:cs typeface="Arial"/>
              </a:rPr>
              <a:t>libérées</a:t>
            </a:r>
            <a:r>
              <a:rPr lang="fr-CA" sz="1000" b="0" i="0" strike="noStrike" cap="none" spc="0" baseline="30000" dirty="0" err="1">
                <a:solidFill>
                  <a:srgbClr val="000000"/>
                </a:solidFill>
                <a:effectLst/>
                <a:latin typeface="Arial"/>
                <a:ea typeface="Arial"/>
                <a:cs typeface="Arial"/>
              </a:rPr>
              <a:t>1</a:t>
            </a:r>
            <a:r>
              <a:rPr lang="fr-CA" sz="1000" b="0" i="0" strike="noStrike" cap="none" spc="0" baseline="0" dirty="0">
                <a:solidFill>
                  <a:srgbClr val="000000"/>
                </a:solidFill>
                <a:effectLst/>
                <a:latin typeface="Arial"/>
                <a:ea typeface="Arial"/>
                <a:cs typeface="Arial"/>
              </a:rPr>
              <a:t>.</a:t>
            </a:r>
          </a:p>
          <a:p>
            <a:pPr>
              <a:spcAft>
                <a:spcPts val="600"/>
              </a:spcAft>
            </a:pPr>
            <a:endParaRPr lang="en-US" sz="1000" baseline="30000"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a:t>
            </a:r>
          </a:p>
          <a:p>
            <a:pPr>
              <a:spcAft>
                <a:spcPts val="600"/>
              </a:spcAft>
            </a:pPr>
            <a:r>
              <a:rPr lang="fr-CA" sz="1000" b="0" i="0" strike="noStrike" cap="none" spc="0" baseline="0" dirty="0" err="1">
                <a:solidFill>
                  <a:srgbClr val="000000"/>
                </a:solidFill>
                <a:effectLst/>
                <a:latin typeface="Arial"/>
                <a:ea typeface="Arial"/>
                <a:cs typeface="Arial"/>
              </a:rPr>
              <a:t>Nussey</a:t>
            </a:r>
            <a:r>
              <a:rPr lang="fr-CA" sz="1000" b="0" i="0" strike="noStrike" cap="none" spc="0" baseline="0" dirty="0">
                <a:solidFill>
                  <a:srgbClr val="000000"/>
                </a:solidFill>
                <a:effectLst/>
                <a:latin typeface="Arial"/>
                <a:ea typeface="Arial"/>
                <a:cs typeface="Arial"/>
              </a:rPr>
              <a:t> S, et al. </a:t>
            </a:r>
            <a:r>
              <a:rPr lang="fr-CA" sz="1000" b="0" i="0" strike="noStrike" cap="none" spc="0" baseline="0" dirty="0" err="1">
                <a:solidFill>
                  <a:srgbClr val="000000"/>
                </a:solidFill>
                <a:effectLst/>
                <a:latin typeface="Arial"/>
                <a:ea typeface="Arial"/>
                <a:cs typeface="Arial"/>
              </a:rPr>
              <a:t>Chapter</a:t>
            </a:r>
            <a:r>
              <a:rPr lang="fr-CA" sz="1000" b="0" i="0" strike="noStrike" cap="none" spc="0" baseline="0" dirty="0">
                <a:solidFill>
                  <a:srgbClr val="000000"/>
                </a:solidFill>
                <a:effectLst/>
                <a:latin typeface="Arial"/>
                <a:ea typeface="Arial"/>
                <a:cs typeface="Arial"/>
              </a:rPr>
              <a:t> 2. </a:t>
            </a:r>
            <a:r>
              <a:rPr lang="fr-CA" sz="1000" b="0" i="1" strike="noStrike" cap="none" spc="0" baseline="0" dirty="0">
                <a:solidFill>
                  <a:srgbClr val="000000"/>
                </a:solidFill>
                <a:effectLst/>
                <a:latin typeface="Arial"/>
                <a:ea typeface="Arial"/>
                <a:cs typeface="Arial"/>
              </a:rPr>
              <a:t>The Endocrine </a:t>
            </a:r>
            <a:r>
              <a:rPr lang="fr-CA" sz="1000" b="0" i="1" strike="noStrike" cap="none" spc="0" baseline="0" dirty="0" err="1">
                <a:solidFill>
                  <a:srgbClr val="000000"/>
                </a:solidFill>
                <a:effectLst/>
                <a:latin typeface="Arial"/>
                <a:ea typeface="Arial"/>
                <a:cs typeface="Arial"/>
              </a:rPr>
              <a:t>Pancreas</a:t>
            </a:r>
            <a:r>
              <a:rPr lang="fr-CA" sz="1000" b="0" i="0" strike="noStrike" cap="none" spc="0" baseline="0" dirty="0">
                <a:solidFill>
                  <a:srgbClr val="000000"/>
                </a:solidFill>
                <a:effectLst/>
                <a:latin typeface="Arial"/>
                <a:ea typeface="Arial"/>
                <a:cs typeface="Arial"/>
              </a:rPr>
              <a:t>. Dans : </a:t>
            </a:r>
            <a:r>
              <a:rPr lang="fr-CA" sz="1000" b="0" i="0" strike="noStrike" cap="none" spc="0" baseline="0" dirty="0" err="1">
                <a:solidFill>
                  <a:srgbClr val="000000"/>
                </a:solidFill>
                <a:effectLst/>
                <a:latin typeface="Arial"/>
                <a:ea typeface="Arial"/>
                <a:cs typeface="Arial"/>
              </a:rPr>
              <a:t>Endocrinology</a:t>
            </a:r>
            <a:r>
              <a:rPr lang="fr-CA" sz="1000" b="0" i="0" strike="noStrike" cap="none" spc="0" baseline="0" dirty="0">
                <a:solidFill>
                  <a:srgbClr val="000000"/>
                </a:solidFill>
                <a:effectLst/>
                <a:latin typeface="Arial"/>
                <a:ea typeface="Arial"/>
                <a:cs typeface="Arial"/>
              </a:rPr>
              <a:t>: An Integrated </a:t>
            </a:r>
            <a:r>
              <a:rPr lang="fr-CA" sz="1000" b="0" i="0" strike="noStrike" cap="none" spc="0" baseline="0" dirty="0" err="1">
                <a:solidFill>
                  <a:srgbClr val="000000"/>
                </a:solidFill>
                <a:effectLst/>
                <a:latin typeface="Arial"/>
                <a:ea typeface="Arial"/>
                <a:cs typeface="Arial"/>
              </a:rPr>
              <a:t>Approach</a:t>
            </a:r>
            <a:r>
              <a:rPr lang="fr-CA" sz="1000" b="0" i="0" strike="noStrike" cap="none" spc="0" baseline="0" dirty="0">
                <a:solidFill>
                  <a:srgbClr val="000000"/>
                </a:solidFill>
                <a:effectLst/>
                <a:latin typeface="Arial"/>
                <a:ea typeface="Arial"/>
                <a:cs typeface="Arial"/>
              </a:rPr>
              <a:t>. Oxford: BIOS Scientific </a:t>
            </a:r>
            <a:r>
              <a:rPr lang="fr-CA" sz="1000" b="0" i="0" strike="noStrike" cap="none" spc="0" baseline="0" dirty="0" err="1">
                <a:solidFill>
                  <a:srgbClr val="000000"/>
                </a:solidFill>
                <a:effectLst/>
                <a:latin typeface="Arial"/>
                <a:ea typeface="Arial"/>
                <a:cs typeface="Arial"/>
              </a:rPr>
              <a:t>Publishers</a:t>
            </a:r>
            <a:r>
              <a:rPr lang="fr-CA" sz="1000" b="0" i="0" strike="noStrike" cap="none" spc="0" baseline="0" dirty="0">
                <a:solidFill>
                  <a:srgbClr val="000000"/>
                </a:solidFill>
                <a:effectLst/>
                <a:latin typeface="Arial"/>
                <a:ea typeface="Arial"/>
                <a:cs typeface="Arial"/>
              </a:rPr>
              <a:t>; 2001. </a:t>
            </a:r>
            <a:br>
              <a:rPr sz="1000" dirty="0"/>
            </a:br>
            <a:endParaRPr lang="en-US" sz="1000" dirty="0">
              <a:latin typeface="Arial" pitchFamily="34" charset="0"/>
              <a:cs typeface="Arial" pitchFamily="34" charset="0"/>
            </a:endParaRPr>
          </a:p>
          <a:p>
            <a:pPr>
              <a:spcAft>
                <a:spcPts val="600"/>
              </a:spcAft>
            </a:pPr>
            <a:endParaRPr lang="en-GB" sz="1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39</a:t>
            </a:fld>
            <a:endParaRPr lang="en-GB"/>
          </a:p>
        </p:txBody>
      </p:sp>
    </p:spTree>
    <p:extLst>
      <p:ext uri="{BB962C8B-B14F-4D97-AF65-F5344CB8AC3E}">
        <p14:creationId xmlns:p14="http://schemas.microsoft.com/office/powerpoint/2010/main" val="165235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spcAft>
                <a:spcPts val="506"/>
              </a:spcAft>
            </a:pPr>
            <a:r>
              <a:rPr lang="fr-CA" sz="1000" b="1" i="0" strike="noStrike" cap="none" spc="0" baseline="0">
                <a:solidFill>
                  <a:srgbClr val="000000"/>
                </a:solidFill>
                <a:effectLst/>
                <a:latin typeface="Arial"/>
                <a:ea typeface="Arial"/>
                <a:cs typeface="Arial"/>
              </a:rPr>
              <a:t>Renseignements supplémentaires</a:t>
            </a:r>
          </a:p>
          <a:p>
            <a:pPr marL="179837" indent="-179837">
              <a:spcAft>
                <a:spcPts val="506"/>
              </a:spcAft>
              <a:buFont typeface="Arial" pitchFamily="34" charset="0"/>
              <a:buChar char="•"/>
            </a:pPr>
            <a:r>
              <a:rPr lang="fr-CA" sz="1000" b="0" i="0" strike="noStrike" cap="none" spc="0" baseline="0">
                <a:solidFill>
                  <a:srgbClr val="000000"/>
                </a:solidFill>
                <a:effectLst/>
                <a:latin typeface="Arial"/>
                <a:ea typeface="Arial"/>
                <a:cs typeface="Arial"/>
              </a:rPr>
              <a:t>Une étude menée dans un seul centre de Toronto a évalué 742 patients ayant reçu un diagnostic clinique confirmé de FK, qui avaient fait l’objet d’un suivi entre 1990 et 1997; au moment du diagnostic, 610 patients (82,2 %) présentaient une insuffisance du pancréas (IP) exocrine, 110 (14,8 %) ont continué à présenter une suffisance du pancréas (SP) exocrine et 22, qui présentaient une SP au moment du diagnostic ont fini par présenter une IP au cours du suivi (SP→IP)</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 </a:t>
            </a:r>
          </a:p>
          <a:p>
            <a:pPr marL="486225" lvl="1" indent="-179837">
              <a:spcAft>
                <a:spcPts val="506"/>
              </a:spcAft>
              <a:buFont typeface="Arial" pitchFamily="34" charset="0"/>
              <a:buChar char="–"/>
            </a:pPr>
            <a:r>
              <a:rPr lang="fr-CA" sz="1000" b="0" i="0" strike="noStrike" cap="none" spc="0" baseline="0">
                <a:solidFill>
                  <a:srgbClr val="000000"/>
                </a:solidFill>
                <a:effectLst/>
                <a:latin typeface="Arial"/>
                <a:ea typeface="Arial"/>
                <a:cs typeface="Arial"/>
              </a:rPr>
              <a:t>Parmi les 569 patients porteurs de deux mutations graves, 546 (96,0 %) présentaient une IP, tandis que 61 patients sur 62 (98 %) présentaient une mutation légère associée à une SP.</a:t>
            </a:r>
          </a:p>
          <a:p>
            <a:pPr marL="486225" lvl="1" indent="-179837">
              <a:spcAft>
                <a:spcPts val="506"/>
              </a:spcAft>
              <a:buFont typeface="Arial" pitchFamily="34" charset="0"/>
              <a:buChar char="–"/>
            </a:pPr>
            <a:r>
              <a:rPr lang="fr-CA" sz="1000" b="0" i="0" strike="noStrike" cap="none" spc="0" baseline="0">
                <a:solidFill>
                  <a:srgbClr val="000000"/>
                </a:solidFill>
                <a:effectLst/>
                <a:latin typeface="Arial"/>
                <a:ea typeface="Arial"/>
                <a:cs typeface="Arial"/>
              </a:rPr>
              <a:t>Un sous-ensemble de patients présentant des mutations graves dans les deux allèles présentaient une SP au moment du diagnostic, mais ont connu une évolution vers une IP. Seulement quatre personnes (0,7 %) présentant deux mutations graves ont continué à présenter une SP.</a:t>
            </a:r>
          </a:p>
          <a:p>
            <a:pPr marL="179837" indent="-179837">
              <a:spcAft>
                <a:spcPts val="506"/>
              </a:spcAft>
              <a:buFont typeface="Arial" pitchFamily="34" charset="0"/>
              <a:buChar char="•"/>
            </a:pPr>
            <a:r>
              <a:rPr lang="fr-CA" sz="1000" b="0" i="0" strike="noStrike" cap="none" spc="0" baseline="0">
                <a:solidFill>
                  <a:srgbClr val="000000"/>
                </a:solidFill>
                <a:effectLst/>
                <a:latin typeface="Arial"/>
                <a:ea typeface="Arial"/>
                <a:cs typeface="Arial"/>
              </a:rPr>
              <a:t>La corrélation entre la mutation du gène </a:t>
            </a:r>
            <a:r>
              <a:rPr lang="fr-CA" sz="1000" b="0" i="1" strike="noStrike" cap="none" spc="0" baseline="0">
                <a:solidFill>
                  <a:srgbClr val="000000"/>
                </a:solidFill>
                <a:effectLst/>
                <a:latin typeface="Arial"/>
                <a:ea typeface="Arial"/>
                <a:cs typeface="Arial"/>
              </a:rPr>
              <a:t>CFTR</a:t>
            </a:r>
            <a:r>
              <a:rPr lang="fr-CA" sz="1000" b="0" i="0" strike="noStrike" cap="none" spc="0" baseline="0">
                <a:solidFill>
                  <a:srgbClr val="000000"/>
                </a:solidFill>
                <a:effectLst/>
                <a:latin typeface="Arial"/>
                <a:ea typeface="Arial"/>
                <a:cs typeface="Arial"/>
              </a:rPr>
              <a:t> et le statut à l’égard du pancréas est cependant incomplète : Des cas d’IP ont été observés chez certains patients portant des mutations du gène </a:t>
            </a:r>
            <a:r>
              <a:rPr lang="fr-CA" sz="1000" b="0" i="1" strike="noStrike" cap="none" spc="0" baseline="0">
                <a:solidFill>
                  <a:srgbClr val="000000"/>
                </a:solidFill>
                <a:effectLst/>
                <a:latin typeface="Arial"/>
                <a:ea typeface="Arial"/>
                <a:cs typeface="Arial"/>
              </a:rPr>
              <a:t>CFTR</a:t>
            </a:r>
            <a:r>
              <a:rPr lang="fr-CA" sz="1000" b="0" i="0" strike="noStrike" cap="none" spc="0" baseline="0">
                <a:solidFill>
                  <a:srgbClr val="000000"/>
                </a:solidFill>
                <a:effectLst/>
                <a:latin typeface="Arial"/>
                <a:ea typeface="Arial"/>
                <a:cs typeface="Arial"/>
              </a:rPr>
              <a:t> généralement associées à une SP. Cela pourrait tendre à indiquer que des facteurs autres que le CFTR contribuent au maintien de la SP, tels que des gènes modificateurs</a:t>
            </a:r>
            <a:r>
              <a:rPr lang="fr-CA" sz="1000" b="0" i="0" strike="noStrike" cap="none" spc="0" baseline="30000">
                <a:solidFill>
                  <a:srgbClr val="000000"/>
                </a:solidFill>
                <a:effectLst/>
                <a:latin typeface="Arial"/>
                <a:ea typeface="Arial"/>
                <a:cs typeface="Arial"/>
              </a:rPr>
              <a:t>2</a:t>
            </a:r>
            <a:r>
              <a:rPr lang="fr-CA" sz="1000" b="0" i="0" strike="noStrike" cap="none" spc="0" baseline="0">
                <a:solidFill>
                  <a:srgbClr val="000000"/>
                </a:solidFill>
                <a:effectLst/>
                <a:latin typeface="Arial"/>
                <a:ea typeface="Arial"/>
                <a:cs typeface="Arial"/>
              </a:rPr>
              <a:t>. </a:t>
            </a:r>
          </a:p>
          <a:p>
            <a:pPr marL="179837" indent="-179837">
              <a:spcAft>
                <a:spcPts val="506"/>
              </a:spcAft>
              <a:buFont typeface="Arial" pitchFamily="34" charset="0"/>
              <a:buChar char="•"/>
            </a:pPr>
            <a:r>
              <a:rPr lang="fr-CA" sz="1000" b="0" i="0" strike="noStrike" cap="none" spc="0" baseline="0">
                <a:solidFill>
                  <a:srgbClr val="000000"/>
                </a:solidFill>
                <a:effectLst/>
                <a:latin typeface="Arial"/>
                <a:ea typeface="Arial"/>
                <a:cs typeface="Arial"/>
              </a:rPr>
              <a:t>Les variations génétiques du gène modificateur </a:t>
            </a:r>
            <a:r>
              <a:rPr lang="fr-CA" sz="1000" b="0" i="1" strike="noStrike" cap="none" spc="0" baseline="0">
                <a:solidFill>
                  <a:srgbClr val="000000"/>
                </a:solidFill>
                <a:effectLst/>
                <a:latin typeface="Arial"/>
                <a:ea typeface="Arial"/>
                <a:cs typeface="Arial"/>
              </a:rPr>
              <a:t>SLC26A9</a:t>
            </a:r>
            <a:r>
              <a:rPr lang="fr-CA" sz="1000" b="0" i="0" strike="noStrike" cap="none" spc="0" baseline="0">
                <a:solidFill>
                  <a:srgbClr val="000000"/>
                </a:solidFill>
                <a:effectLst/>
                <a:latin typeface="Arial"/>
                <a:ea typeface="Arial"/>
                <a:cs typeface="Arial"/>
              </a:rPr>
              <a:t>, qui code pour une protéine de transport du bicarbonate et du chlorure, en plus d’interagir avec la protéine CFTR, sont associées au diabète lié à la fibrose kystique (DLFK); en outre, trois autres locus du diabète de type 2 influent sur le risque de DLFK</a:t>
            </a:r>
            <a:r>
              <a:rPr lang="fr-CA" sz="1000" b="0" i="0" strike="noStrike" cap="none" spc="0" baseline="30000">
                <a:solidFill>
                  <a:srgbClr val="000000"/>
                </a:solidFill>
                <a:effectLst/>
                <a:latin typeface="Arial"/>
                <a:ea typeface="Arial"/>
                <a:cs typeface="Arial"/>
              </a:rPr>
              <a:t>3</a:t>
            </a:r>
            <a:r>
              <a:rPr lang="fr-CA" sz="1000" b="0" i="0" strike="noStrike" cap="none" spc="0" baseline="0">
                <a:solidFill>
                  <a:srgbClr val="000000"/>
                </a:solidFill>
                <a:effectLst/>
                <a:latin typeface="Arial"/>
                <a:ea typeface="Arial"/>
                <a:cs typeface="Arial"/>
              </a:rPr>
              <a:t>. Il a également été montré que le gène </a:t>
            </a:r>
            <a:r>
              <a:rPr lang="fr-CA" sz="1000" b="0" i="1" strike="noStrike" cap="none" spc="0" baseline="0">
                <a:solidFill>
                  <a:srgbClr val="000000"/>
                </a:solidFill>
                <a:effectLst/>
                <a:latin typeface="Arial"/>
                <a:ea typeface="Arial"/>
                <a:cs typeface="Arial"/>
              </a:rPr>
              <a:t>SLC26A9</a:t>
            </a:r>
            <a:r>
              <a:rPr lang="fr-CA" sz="1000" b="0" i="0" strike="noStrike" cap="none" spc="0" baseline="0">
                <a:solidFill>
                  <a:srgbClr val="000000"/>
                </a:solidFill>
                <a:effectLst/>
                <a:latin typeface="Arial"/>
                <a:ea typeface="Arial"/>
                <a:cs typeface="Arial"/>
              </a:rPr>
              <a:t> est associé à des lésions prénatales du pancréas exocrine, selon le dosage du trypsinogène immunoréactif (TIR) chez des sujets soumis à un dépistage néonatal</a:t>
            </a:r>
            <a:r>
              <a:rPr lang="fr-CA" sz="1000" b="0" i="0" strike="noStrike" cap="none" spc="0" baseline="30000">
                <a:solidFill>
                  <a:srgbClr val="000000"/>
                </a:solidFill>
                <a:effectLst/>
                <a:latin typeface="Arial"/>
                <a:ea typeface="Arial"/>
                <a:cs typeface="Arial"/>
              </a:rPr>
              <a:t>4</a:t>
            </a:r>
            <a:r>
              <a:rPr lang="fr-CA" sz="1000" b="0" i="0" strike="noStrike" cap="none" spc="0" baseline="0">
                <a:solidFill>
                  <a:srgbClr val="000000"/>
                </a:solidFill>
                <a:effectLst/>
                <a:latin typeface="Arial"/>
                <a:ea typeface="Arial"/>
                <a:cs typeface="Arial"/>
              </a:rPr>
              <a:t>.</a:t>
            </a:r>
          </a:p>
          <a:p>
            <a:pPr marL="59946">
              <a:spcAft>
                <a:spcPts val="506"/>
              </a:spcAft>
              <a:defRPr/>
            </a:pPr>
            <a:endParaRPr lang="en-US" sz="1000" b="1">
              <a:latin typeface="Arial" pitchFamily="34" charset="0"/>
              <a:cs typeface="Arial" pitchFamily="34" charset="0"/>
            </a:endParaRPr>
          </a:p>
          <a:p>
            <a:pPr marL="59946">
              <a:spcAft>
                <a:spcPts val="506"/>
              </a:spcAft>
              <a:defRPr/>
            </a:pPr>
            <a:r>
              <a:rPr lang="fr-CA" sz="1000" b="1" i="0" strike="noStrike" cap="none" spc="0" baseline="0">
                <a:solidFill>
                  <a:srgbClr val="000000"/>
                </a:solidFill>
                <a:effectLst/>
                <a:latin typeface="Arial"/>
                <a:ea typeface="Arial"/>
                <a:cs typeface="Arial"/>
              </a:rPr>
              <a:t>Références</a:t>
            </a:r>
          </a:p>
          <a:p>
            <a:pPr marL="59945" indent="0">
              <a:spcAft>
                <a:spcPts val="506"/>
              </a:spcAft>
              <a:buNone/>
              <a:defRPr/>
            </a:pPr>
            <a:r>
              <a:rPr lang="fr-CA" sz="1000" b="0" i="0" strike="noStrike" cap="none" spc="0" baseline="0">
                <a:solidFill>
                  <a:srgbClr val="000000"/>
                </a:solidFill>
                <a:effectLst/>
                <a:latin typeface="Arial"/>
                <a:ea typeface="Arial"/>
                <a:cs typeface="Arial"/>
              </a:rPr>
              <a:t>1. Ahmed N, et al. </a:t>
            </a:r>
            <a:r>
              <a:rPr lang="fr-CA" sz="1000" b="0" i="1" strike="noStrike" cap="none" spc="0" baseline="0">
                <a:solidFill>
                  <a:srgbClr val="000000"/>
                </a:solidFill>
                <a:effectLst/>
                <a:latin typeface="Arial"/>
                <a:ea typeface="Arial"/>
                <a:cs typeface="Arial"/>
              </a:rPr>
              <a:t>Gut.</a:t>
            </a:r>
            <a:r>
              <a:rPr lang="fr-CA" sz="1000" b="0" i="0" strike="noStrike" cap="none" spc="0" baseline="0">
                <a:solidFill>
                  <a:srgbClr val="000000"/>
                </a:solidFill>
                <a:effectLst/>
                <a:latin typeface="Arial"/>
                <a:ea typeface="Arial"/>
                <a:cs typeface="Arial"/>
              </a:rPr>
              <a:t> 2003;52:1159-1164. 2. Cutting GR. </a:t>
            </a:r>
            <a:r>
              <a:rPr lang="fr-CA" sz="1000" b="0" i="1" strike="noStrike" cap="none" spc="0" baseline="0">
                <a:solidFill>
                  <a:srgbClr val="000000"/>
                </a:solidFill>
                <a:effectLst/>
                <a:latin typeface="Arial"/>
                <a:ea typeface="Arial"/>
                <a:cs typeface="Arial"/>
              </a:rPr>
              <a:t>Annu Rev Genomics Hum Genet</a:t>
            </a:r>
            <a:r>
              <a:rPr lang="fr-CA" sz="1000" b="0" i="0" strike="noStrike" cap="none" spc="0" baseline="0">
                <a:solidFill>
                  <a:srgbClr val="000000"/>
                </a:solidFill>
                <a:effectLst/>
                <a:latin typeface="Arial"/>
                <a:ea typeface="Arial"/>
                <a:cs typeface="Arial"/>
              </a:rPr>
              <a:t>. 2005;6:237-260. </a:t>
            </a:r>
          </a:p>
          <a:p>
            <a:pPr marL="59945" indent="0">
              <a:spcAft>
                <a:spcPts val="506"/>
              </a:spcAft>
              <a:buNone/>
              <a:defRPr/>
            </a:pPr>
            <a:r>
              <a:rPr lang="fr-CA" sz="1000" b="0" i="0" strike="noStrike" cap="none" spc="0" baseline="0">
                <a:solidFill>
                  <a:srgbClr val="000000"/>
                </a:solidFill>
                <a:effectLst/>
                <a:latin typeface="Arial"/>
                <a:ea typeface="Arial"/>
                <a:cs typeface="Arial"/>
              </a:rPr>
              <a:t>3. Blackman SM, et al. </a:t>
            </a:r>
            <a:r>
              <a:rPr lang="fr-CA" sz="1000" b="0" i="1" strike="noStrike" cap="none" spc="0" baseline="0">
                <a:solidFill>
                  <a:srgbClr val="000000"/>
                </a:solidFill>
                <a:effectLst/>
                <a:latin typeface="Arial"/>
                <a:ea typeface="Arial"/>
                <a:cs typeface="Arial"/>
              </a:rPr>
              <a:t>Diabetes.</a:t>
            </a:r>
            <a:r>
              <a:rPr lang="fr-CA" sz="1000" b="0" i="0" strike="noStrike" cap="none" spc="0" baseline="0">
                <a:solidFill>
                  <a:srgbClr val="000000"/>
                </a:solidFill>
                <a:effectLst/>
                <a:latin typeface="Arial"/>
                <a:ea typeface="Arial"/>
                <a:cs typeface="Arial"/>
              </a:rPr>
              <a:t> 2013;62:3627-3635. 4. Miller MR, et al. </a:t>
            </a:r>
            <a:r>
              <a:rPr lang="fr-CA" sz="1000" b="0" i="1" strike="noStrike" cap="none" spc="0" baseline="0">
                <a:solidFill>
                  <a:srgbClr val="000000"/>
                </a:solidFill>
                <a:effectLst/>
                <a:latin typeface="Arial"/>
                <a:ea typeface="Arial"/>
                <a:cs typeface="Arial"/>
              </a:rPr>
              <a:t>J Pediatr.</a:t>
            </a:r>
            <a:r>
              <a:rPr lang="fr-CA" sz="1000" b="0" i="0" strike="noStrike" cap="none" spc="0" baseline="0">
                <a:solidFill>
                  <a:srgbClr val="000000"/>
                </a:solidFill>
                <a:effectLst/>
                <a:latin typeface="Arial"/>
                <a:ea typeface="Arial"/>
                <a:cs typeface="Arial"/>
              </a:rPr>
              <a:t> 2015;166:1152-1157.</a:t>
            </a:r>
          </a:p>
        </p:txBody>
      </p:sp>
      <p:sp>
        <p:nvSpPr>
          <p:cNvPr id="4" name="Slide Number Placeholder 3"/>
          <p:cNvSpPr>
            <a:spLocks noGrp="1"/>
          </p:cNvSpPr>
          <p:nvPr>
            <p:ph type="sldNum" sz="quarter" idx="5"/>
          </p:nvPr>
        </p:nvSpPr>
        <p:spPr/>
        <p:txBody>
          <a:bodyPr/>
          <a:lstStyle/>
          <a:p>
            <a:fld id="{DE195D52-6641-433A-9D6B-786D826AC019}" type="slidenum">
              <a:rPr lang="en-GB" smtClean="0"/>
              <a:t>4</a:t>
            </a:fld>
            <a:endParaRPr lang="en-GB"/>
          </a:p>
        </p:txBody>
      </p:sp>
    </p:spTree>
    <p:extLst>
      <p:ext uri="{BB962C8B-B14F-4D97-AF65-F5344CB8AC3E}">
        <p14:creationId xmlns:p14="http://schemas.microsoft.com/office/powerpoint/2010/main" val="518916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40</a:t>
            </a:fld>
            <a:endParaRPr lang="en-GB"/>
          </a:p>
        </p:txBody>
      </p:sp>
    </p:spTree>
    <p:extLst>
      <p:ext uri="{BB962C8B-B14F-4D97-AF65-F5344CB8AC3E}">
        <p14:creationId xmlns:p14="http://schemas.microsoft.com/office/powerpoint/2010/main" val="511411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77393"/>
          </a:xfrm>
        </p:spPr>
        <p:txBody>
          <a:bodyPr/>
          <a:lstStyle/>
          <a:p>
            <a:pPr>
              <a:spcAft>
                <a:spcPts val="400"/>
              </a:spcAft>
            </a:pPr>
            <a:r>
              <a:rPr lang="fr-CA" sz="1000" b="1" i="0" strike="noStrike" cap="none" spc="0" baseline="0">
                <a:solidFill>
                  <a:srgbClr val="000000"/>
                </a:solidFill>
                <a:effectLst/>
                <a:latin typeface="Arial"/>
                <a:ea typeface="Arial"/>
                <a:cs typeface="Arial"/>
              </a:rPr>
              <a:t>Renseignements supplémentaires</a:t>
            </a:r>
          </a:p>
          <a:p>
            <a:pPr>
              <a:spcAft>
                <a:spcPts val="400"/>
              </a:spcAft>
            </a:pPr>
            <a:r>
              <a:rPr lang="fr-CA" sz="1000" b="0" i="0" strike="noStrike" cap="none" spc="0" baseline="0">
                <a:solidFill>
                  <a:srgbClr val="000000"/>
                </a:solidFill>
                <a:effectLst/>
                <a:latin typeface="Arial"/>
                <a:ea typeface="Arial"/>
                <a:cs typeface="Arial"/>
              </a:rPr>
              <a:t>Plusieurs hypothèses concernant le mécanisme de la pathogenèse de la DLFK ont été avancées :</a:t>
            </a:r>
          </a:p>
          <a:p>
            <a:pPr marL="179791" indent="-179791">
              <a:spcAft>
                <a:spcPts val="400"/>
              </a:spcAft>
              <a:buFont typeface="Arial" pitchFamily="34" charset="0"/>
              <a:buChar char="•"/>
            </a:pPr>
            <a:r>
              <a:rPr lang="fr-CA" sz="1000" b="0" i="0" strike="noStrike" cap="none" spc="0" baseline="0">
                <a:solidFill>
                  <a:srgbClr val="000000"/>
                </a:solidFill>
                <a:effectLst/>
                <a:latin typeface="Arial"/>
                <a:ea typeface="Arial"/>
                <a:cs typeface="Arial"/>
              </a:rPr>
              <a:t>La destruction du pancréas entraîne la perte de cellules des îlots de Langerhans, la fibrose et des dépôts d’amyloïdes dans les îlots</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a:t>
            </a:r>
          </a:p>
          <a:p>
            <a:pPr marL="179791" indent="-179791">
              <a:spcAft>
                <a:spcPts val="400"/>
              </a:spcAft>
              <a:buFont typeface="Arial" pitchFamily="34" charset="0"/>
              <a:buChar char="•"/>
            </a:pPr>
            <a:r>
              <a:rPr lang="fr-CA" sz="1000" b="0" i="0" strike="noStrike" cap="none" spc="0" baseline="0">
                <a:solidFill>
                  <a:srgbClr val="000000"/>
                </a:solidFill>
                <a:effectLst/>
                <a:latin typeface="Arial"/>
                <a:ea typeface="Arial"/>
                <a:cs typeface="Arial"/>
              </a:rPr>
              <a:t>Les anomalies de l’activité de la protéine CFTR entraînent une dépolarisation et une mobilisation de la Ca</a:t>
            </a:r>
            <a:r>
              <a:rPr lang="fr-CA" sz="1000" b="0" i="0" strike="noStrike" cap="none" spc="0" baseline="30000">
                <a:solidFill>
                  <a:srgbClr val="000000"/>
                </a:solidFill>
                <a:effectLst/>
                <a:latin typeface="Arial"/>
                <a:ea typeface="Arial"/>
                <a:cs typeface="Arial"/>
              </a:rPr>
              <a:t>2+ </a:t>
            </a:r>
            <a:r>
              <a:rPr lang="fr-CA" sz="1000" b="0" i="0" strike="noStrike" cap="none" spc="0" baseline="0">
                <a:solidFill>
                  <a:srgbClr val="000000"/>
                </a:solidFill>
                <a:effectLst/>
                <a:latin typeface="Arial"/>
                <a:ea typeface="Arial"/>
                <a:cs typeface="Arial"/>
              </a:rPr>
              <a:t>en réponse au glucose dans les cultures de cellules β</a:t>
            </a:r>
            <a:r>
              <a:rPr lang="fr-CA" sz="1000" b="0" i="0" strike="noStrike" cap="none" spc="0" baseline="30000">
                <a:solidFill>
                  <a:srgbClr val="000000"/>
                </a:solidFill>
                <a:effectLst/>
                <a:latin typeface="Arial"/>
                <a:ea typeface="Arial"/>
                <a:cs typeface="Arial"/>
              </a:rPr>
              <a:t>2</a:t>
            </a:r>
            <a:r>
              <a:rPr lang="fr-CA" sz="1000" b="0" i="0" strike="noStrike" cap="none" spc="0" baseline="0">
                <a:solidFill>
                  <a:srgbClr val="000000"/>
                </a:solidFill>
                <a:effectLst/>
                <a:latin typeface="Arial"/>
                <a:ea typeface="Arial"/>
                <a:cs typeface="Arial"/>
              </a:rPr>
              <a:t>.</a:t>
            </a:r>
            <a:endParaRPr lang="en-US" sz="1000">
              <a:latin typeface="Arial" pitchFamily="34" charset="0"/>
              <a:cs typeface="Arial" pitchFamily="34" charset="0"/>
            </a:endParaRPr>
          </a:p>
          <a:p>
            <a:pPr marL="179791" indent="-179791">
              <a:spcAft>
                <a:spcPts val="400"/>
              </a:spcAft>
              <a:buFont typeface="Arial" pitchFamily="34" charset="0"/>
              <a:buChar char="•"/>
            </a:pPr>
            <a:r>
              <a:rPr lang="fr-CA" sz="1000" b="0" i="0" strike="noStrike" cap="none" spc="0" baseline="0">
                <a:solidFill>
                  <a:srgbClr val="000000"/>
                </a:solidFill>
                <a:effectLst/>
                <a:latin typeface="Arial"/>
                <a:ea typeface="Arial"/>
                <a:cs typeface="Arial"/>
              </a:rPr>
              <a:t>Les cellules β synthétisent de grandes quantités de protéines. L’accumulation chronique de protéines CFTR mal repliées peut surcharger les voies de dégradation protéolytiques des cellules β, ce qui entraîne un stress soutenu du réticulum endoplasmique (réponse se traduisant par des protéines non repliées et la dégradation des protéines associée au réticulum endoplasmique) et l’apoptose des cellules β</a:t>
            </a:r>
            <a:r>
              <a:rPr lang="fr-CA" sz="1000" b="0" i="0" strike="noStrike" cap="none" spc="0" baseline="30000">
                <a:solidFill>
                  <a:srgbClr val="000000"/>
                </a:solidFill>
                <a:effectLst/>
                <a:latin typeface="Arial"/>
                <a:ea typeface="Arial"/>
                <a:cs typeface="Arial"/>
              </a:rPr>
              <a:t>3</a:t>
            </a:r>
            <a:r>
              <a:rPr lang="fr-CA" sz="1000" b="0" i="0" strike="noStrike" cap="none" spc="0" baseline="0">
                <a:solidFill>
                  <a:srgbClr val="000000"/>
                </a:solidFill>
                <a:effectLst/>
                <a:latin typeface="Arial"/>
                <a:ea typeface="Arial"/>
                <a:cs typeface="Arial"/>
              </a:rPr>
              <a:t>.</a:t>
            </a:r>
            <a:endParaRPr lang="en-US" sz="1000">
              <a:latin typeface="Arial" pitchFamily="34" charset="0"/>
              <a:cs typeface="Arial" pitchFamily="34" charset="0"/>
            </a:endParaRPr>
          </a:p>
          <a:p>
            <a:pPr marL="179791" indent="-179791">
              <a:spcAft>
                <a:spcPts val="400"/>
              </a:spcAft>
              <a:buFont typeface="Arial" pitchFamily="34" charset="0"/>
              <a:buChar char="•"/>
            </a:pPr>
            <a:r>
              <a:rPr lang="fr-CA" sz="1000" b="0" i="0" strike="noStrike" cap="none" spc="0" baseline="0">
                <a:solidFill>
                  <a:srgbClr val="000000"/>
                </a:solidFill>
                <a:effectLst/>
                <a:latin typeface="Arial"/>
                <a:ea typeface="Arial"/>
                <a:cs typeface="Arial"/>
              </a:rPr>
              <a:t>L’inflammation chronique causée par le stress oxydatif, la production de DRO</a:t>
            </a:r>
            <a:r>
              <a:rPr lang="fr-CA" sz="1000" b="0" i="0" strike="noStrike" cap="none" spc="0" baseline="30000">
                <a:solidFill>
                  <a:srgbClr val="000000"/>
                </a:solidFill>
                <a:effectLst/>
                <a:latin typeface="Arial"/>
                <a:ea typeface="Arial"/>
                <a:cs typeface="Arial"/>
              </a:rPr>
              <a:t>4</a:t>
            </a:r>
            <a:r>
              <a:rPr lang="fr-CA" sz="1000" b="0" i="0" strike="noStrike" cap="none" spc="0" baseline="0">
                <a:solidFill>
                  <a:srgbClr val="000000"/>
                </a:solidFill>
                <a:effectLst/>
                <a:latin typeface="Arial"/>
                <a:ea typeface="Arial"/>
                <a:cs typeface="Arial"/>
              </a:rPr>
              <a:t>, le taux élevé de cytokines pro-inflammatoires</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 l’absorption défectueuse d’antioxydants liposolubles et l’éventuelle carence en vitamine D contribuent à la destruction et au dysfonctionnement des cellules bêta et à l’insulinorésistance</a:t>
            </a:r>
            <a:r>
              <a:rPr lang="fr-CA" sz="1000" b="0" i="0" strike="noStrike" cap="none" spc="0" baseline="30000">
                <a:solidFill>
                  <a:srgbClr val="000000"/>
                </a:solidFill>
                <a:effectLst/>
                <a:latin typeface="Arial"/>
                <a:ea typeface="Arial"/>
                <a:cs typeface="Arial"/>
              </a:rPr>
              <a:t>1,4</a:t>
            </a:r>
            <a:r>
              <a:rPr lang="fr-CA" sz="1000" b="0" i="0" strike="noStrike" cap="none" spc="0" baseline="0">
                <a:solidFill>
                  <a:srgbClr val="000000"/>
                </a:solidFill>
                <a:effectLst/>
                <a:latin typeface="Arial"/>
                <a:ea typeface="Arial"/>
                <a:cs typeface="Arial"/>
              </a:rPr>
              <a:t>.</a:t>
            </a:r>
            <a:endParaRPr lang="en-US" sz="1000">
              <a:latin typeface="Arial" pitchFamily="34" charset="0"/>
              <a:cs typeface="Arial" pitchFamily="34" charset="0"/>
            </a:endParaRPr>
          </a:p>
          <a:p>
            <a:pPr marL="179791" indent="-179791">
              <a:spcAft>
                <a:spcPts val="400"/>
              </a:spcAft>
              <a:buFont typeface="Arial" pitchFamily="34" charset="0"/>
              <a:buChar char="•"/>
            </a:pPr>
            <a:r>
              <a:rPr lang="fr-CA" sz="1000" b="0" i="0" strike="noStrike" cap="none" spc="0" baseline="0">
                <a:solidFill>
                  <a:srgbClr val="000000"/>
                </a:solidFill>
                <a:effectLst/>
                <a:latin typeface="Arial"/>
                <a:ea typeface="Arial"/>
                <a:cs typeface="Arial"/>
              </a:rPr>
              <a:t>Dans la plupart des études, la sensibilité à l’insuline est normale chez les patients atteints de FK</a:t>
            </a:r>
            <a:r>
              <a:rPr lang="fr-CA" sz="1000" b="0" i="0" strike="noStrike" cap="none" spc="0" baseline="30000">
                <a:solidFill>
                  <a:srgbClr val="000000"/>
                </a:solidFill>
                <a:effectLst/>
                <a:latin typeface="Arial"/>
                <a:ea typeface="Arial"/>
                <a:cs typeface="Arial"/>
              </a:rPr>
              <a:t>1,5</a:t>
            </a:r>
            <a:r>
              <a:rPr lang="fr-CA" sz="1000" b="0" i="0" strike="noStrike" cap="none" spc="0" baseline="0">
                <a:solidFill>
                  <a:srgbClr val="000000"/>
                </a:solidFill>
                <a:effectLst/>
                <a:latin typeface="Arial"/>
                <a:ea typeface="Arial"/>
                <a:cs typeface="Arial"/>
              </a:rPr>
              <a:t>. Dans les études révélant une réduction de la sensibilité à l’insuline, les populations à l’étude, la méthodologie employée et l’interprétation des données étaient peut-être des facteurs confondants</a:t>
            </a:r>
            <a:r>
              <a:rPr lang="fr-CA" sz="1000" b="0" i="0" strike="noStrike" cap="none" spc="0" baseline="30000">
                <a:solidFill>
                  <a:srgbClr val="000000"/>
                </a:solidFill>
                <a:effectLst/>
                <a:latin typeface="Arial"/>
                <a:ea typeface="Arial"/>
                <a:cs typeface="Arial"/>
              </a:rPr>
              <a:t>5</a:t>
            </a:r>
            <a:r>
              <a:rPr lang="fr-CA" sz="1000" b="0" i="0" strike="noStrike" cap="none" spc="0" baseline="0">
                <a:solidFill>
                  <a:srgbClr val="000000"/>
                </a:solidFill>
                <a:effectLst/>
                <a:latin typeface="Arial"/>
                <a:ea typeface="Arial"/>
                <a:cs typeface="Arial"/>
              </a:rPr>
              <a:t>.</a:t>
            </a:r>
            <a:endParaRPr lang="en-US" sz="1000">
              <a:latin typeface="Arial" pitchFamily="34" charset="0"/>
              <a:cs typeface="Arial" pitchFamily="34" charset="0"/>
            </a:endParaRPr>
          </a:p>
          <a:p>
            <a:pPr marL="179791" indent="-179791">
              <a:spcAft>
                <a:spcPts val="400"/>
              </a:spcAft>
              <a:buFont typeface="Arial" pitchFamily="34" charset="0"/>
              <a:buChar char="•"/>
            </a:pPr>
            <a:r>
              <a:rPr lang="fr-CA" sz="1000" b="0" i="0" strike="noStrike" cap="none" spc="0" baseline="0">
                <a:solidFill>
                  <a:srgbClr val="000000"/>
                </a:solidFill>
                <a:effectLst/>
                <a:latin typeface="Arial"/>
                <a:ea typeface="Arial"/>
                <a:cs typeface="Arial"/>
              </a:rPr>
              <a:t>Chez les patients atteints de FK, l’insulinorésistance peut être causée par une anomalie de la localisation du transporteur de glucose GLUT-4 et(ou) un taux élevé de TNF-α</a:t>
            </a:r>
            <a:r>
              <a:rPr lang="fr-CA" sz="1000" b="0" i="0" strike="noStrike" cap="none" spc="0" baseline="30000">
                <a:solidFill>
                  <a:srgbClr val="000000"/>
                </a:solidFill>
                <a:effectLst/>
                <a:latin typeface="Arial"/>
                <a:ea typeface="Arial"/>
                <a:cs typeface="Arial"/>
              </a:rPr>
              <a:t>6</a:t>
            </a:r>
            <a:r>
              <a:rPr lang="fr-CA" sz="1000" b="0" i="0" strike="noStrike" cap="none" spc="0" baseline="0">
                <a:solidFill>
                  <a:srgbClr val="000000"/>
                </a:solidFill>
                <a:effectLst/>
                <a:latin typeface="Arial"/>
                <a:ea typeface="Arial"/>
                <a:cs typeface="Arial"/>
              </a:rPr>
              <a:t>.</a:t>
            </a:r>
            <a:endParaRPr lang="en-US" sz="1000">
              <a:latin typeface="Arial" pitchFamily="34" charset="0"/>
              <a:cs typeface="Arial" pitchFamily="34" charset="0"/>
            </a:endParaRPr>
          </a:p>
          <a:p>
            <a:pPr marL="170130" indent="-170130">
              <a:spcAft>
                <a:spcPts val="400"/>
              </a:spcAft>
              <a:buFont typeface="Arial" pitchFamily="34" charset="0"/>
              <a:buChar char="•"/>
            </a:pPr>
            <a:endParaRPr lang="en-US" sz="1000">
              <a:latin typeface="Arial" pitchFamily="34" charset="0"/>
              <a:cs typeface="Arial" pitchFamily="34" charset="0"/>
            </a:endParaRPr>
          </a:p>
          <a:p>
            <a:pPr>
              <a:spcAft>
                <a:spcPts val="400"/>
              </a:spcAft>
            </a:pPr>
            <a:r>
              <a:rPr lang="fr-CA" sz="1000" b="1" i="0" strike="noStrike" cap="none" spc="0" baseline="0">
                <a:solidFill>
                  <a:srgbClr val="000000"/>
                </a:solidFill>
                <a:effectLst/>
                <a:latin typeface="Arial"/>
                <a:ea typeface="Arial"/>
                <a:cs typeface="Arial"/>
              </a:rPr>
              <a:t>Références</a:t>
            </a:r>
          </a:p>
          <a:p>
            <a:pPr>
              <a:spcAft>
                <a:spcPts val="400"/>
              </a:spcAft>
            </a:pPr>
            <a:r>
              <a:rPr lang="fr-CA" sz="1000" b="0" i="0" strike="noStrike" cap="none" spc="0" baseline="0">
                <a:solidFill>
                  <a:srgbClr val="000000"/>
                </a:solidFill>
                <a:effectLst/>
                <a:latin typeface="Arial"/>
                <a:ea typeface="Arial"/>
                <a:cs typeface="Arial"/>
              </a:rPr>
              <a:t>1. Barrio R. </a:t>
            </a:r>
            <a:r>
              <a:rPr lang="fr-CA" sz="1000" b="0" i="1" strike="noStrike" cap="none" spc="0" baseline="0">
                <a:solidFill>
                  <a:srgbClr val="000000"/>
                </a:solidFill>
                <a:effectLst/>
                <a:latin typeface="Arial"/>
                <a:ea typeface="Arial"/>
                <a:cs typeface="Arial"/>
              </a:rPr>
              <a:t>Eur J Endocrinol</a:t>
            </a:r>
            <a:r>
              <a:rPr lang="fr-CA" sz="1000" b="0" i="0" strike="noStrike" cap="none" spc="0" baseline="0">
                <a:solidFill>
                  <a:srgbClr val="000000"/>
                </a:solidFill>
                <a:effectLst/>
                <a:latin typeface="Arial"/>
                <a:ea typeface="Arial"/>
                <a:cs typeface="Arial"/>
              </a:rPr>
              <a:t>. 2015;172:R131-R141. 2. Guo JH, et al. </a:t>
            </a:r>
            <a:r>
              <a:rPr lang="fr-CA" sz="1000" b="0" i="1" strike="noStrike" cap="none" spc="0" baseline="0">
                <a:solidFill>
                  <a:srgbClr val="000000"/>
                </a:solidFill>
                <a:effectLst/>
                <a:latin typeface="Arial"/>
                <a:ea typeface="Arial"/>
                <a:cs typeface="Arial"/>
              </a:rPr>
              <a:t>Nat Commun</a:t>
            </a:r>
            <a:r>
              <a:rPr lang="fr-CA" sz="1000" b="0" i="0" strike="noStrike" cap="none" spc="0" baseline="0">
                <a:solidFill>
                  <a:srgbClr val="000000"/>
                </a:solidFill>
                <a:effectLst/>
                <a:latin typeface="Arial"/>
                <a:ea typeface="Arial"/>
                <a:cs typeface="Arial"/>
              </a:rPr>
              <a:t>. 2014;5:4420. 3. Ali BR. </a:t>
            </a:r>
            <a:r>
              <a:rPr lang="fr-CA" sz="1000" b="0" i="1" strike="noStrike" cap="none" spc="0" baseline="0">
                <a:solidFill>
                  <a:srgbClr val="000000"/>
                </a:solidFill>
                <a:effectLst/>
                <a:latin typeface="Arial"/>
                <a:ea typeface="Arial"/>
                <a:cs typeface="Arial"/>
              </a:rPr>
              <a:t>Med Hypotheses</a:t>
            </a:r>
            <a:r>
              <a:rPr lang="fr-CA" sz="1000" b="0" i="0" strike="noStrike" cap="none" spc="0" baseline="0">
                <a:solidFill>
                  <a:srgbClr val="000000"/>
                </a:solidFill>
                <a:effectLst/>
                <a:latin typeface="Arial"/>
                <a:ea typeface="Arial"/>
                <a:cs typeface="Arial"/>
              </a:rPr>
              <a:t>. 2009;72:55-57. 4. Galli F, et al. </a:t>
            </a:r>
            <a:r>
              <a:rPr lang="fr-CA" sz="1000" b="0" i="1" strike="noStrike" cap="none" spc="0" baseline="0">
                <a:solidFill>
                  <a:srgbClr val="000000"/>
                </a:solidFill>
                <a:effectLst/>
                <a:latin typeface="Arial"/>
                <a:ea typeface="Arial"/>
                <a:cs typeface="Arial"/>
              </a:rPr>
              <a:t>Biochimica et Biophysica Acta.</a:t>
            </a:r>
            <a:r>
              <a:rPr lang="fr-CA" sz="1000" b="0" i="0" strike="noStrike" cap="none" spc="0" baseline="0">
                <a:solidFill>
                  <a:srgbClr val="000000"/>
                </a:solidFill>
                <a:effectLst/>
                <a:latin typeface="Arial"/>
                <a:ea typeface="Arial"/>
                <a:cs typeface="Arial"/>
              </a:rPr>
              <a:t> 2012;1822:690-713. 5. Mohan K, et al. </a:t>
            </a:r>
            <a:r>
              <a:rPr lang="fr-CA" sz="1000" b="0" i="1" strike="noStrike" cap="none" spc="0" baseline="0">
                <a:solidFill>
                  <a:srgbClr val="000000"/>
                </a:solidFill>
                <a:effectLst/>
                <a:latin typeface="Arial"/>
                <a:ea typeface="Arial"/>
                <a:cs typeface="Arial"/>
              </a:rPr>
              <a:t>Diabet Med</a:t>
            </a:r>
            <a:r>
              <a:rPr lang="fr-CA" sz="1000" b="0" i="0" strike="noStrike" cap="none" spc="0" baseline="0">
                <a:solidFill>
                  <a:srgbClr val="000000"/>
                </a:solidFill>
                <a:effectLst/>
                <a:latin typeface="Arial"/>
                <a:ea typeface="Arial"/>
                <a:cs typeface="Arial"/>
              </a:rPr>
              <a:t>. 2009;26:582-588.</a:t>
            </a:r>
            <a:br>
              <a:rPr sz="1000"/>
            </a:br>
            <a:r>
              <a:rPr lang="fr-CA" sz="1000" b="0" i="0" strike="noStrike" cap="none" spc="0" baseline="0">
                <a:solidFill>
                  <a:srgbClr val="000000"/>
                </a:solidFill>
                <a:effectLst/>
                <a:latin typeface="Arial"/>
                <a:ea typeface="Arial"/>
                <a:cs typeface="Arial"/>
              </a:rPr>
              <a:t>6. Hardin DS, et al. </a:t>
            </a:r>
            <a:r>
              <a:rPr lang="fr-CA" sz="1000" b="0" i="1" strike="noStrike" cap="none" spc="0" baseline="0">
                <a:solidFill>
                  <a:srgbClr val="000000"/>
                </a:solidFill>
                <a:effectLst/>
                <a:latin typeface="Arial"/>
                <a:ea typeface="Arial"/>
                <a:cs typeface="Arial"/>
              </a:rPr>
              <a:t>Am J Physiol Endocrinol Metab</a:t>
            </a:r>
            <a:r>
              <a:rPr lang="fr-CA" sz="1000" b="0" i="0" strike="noStrike" cap="none" spc="0" baseline="0">
                <a:solidFill>
                  <a:srgbClr val="000000"/>
                </a:solidFill>
                <a:effectLst/>
                <a:latin typeface="Arial"/>
                <a:ea typeface="Arial"/>
                <a:cs typeface="Arial"/>
              </a:rPr>
              <a:t>. 2001;281:E1022-E1028.</a:t>
            </a:r>
          </a:p>
          <a:p>
            <a:pPr>
              <a:spcAft>
                <a:spcPts val="400"/>
              </a:spcAft>
            </a:pPr>
            <a:endParaRPr lang="en-GB" sz="1000"/>
          </a:p>
        </p:txBody>
      </p:sp>
      <p:sp>
        <p:nvSpPr>
          <p:cNvPr id="4" name="Slide Number Placeholder 3"/>
          <p:cNvSpPr>
            <a:spLocks noGrp="1"/>
          </p:cNvSpPr>
          <p:nvPr>
            <p:ph type="sldNum" sz="quarter" idx="5"/>
          </p:nvPr>
        </p:nvSpPr>
        <p:spPr/>
        <p:txBody>
          <a:bodyPr/>
          <a:lstStyle/>
          <a:p>
            <a:fld id="{DE195D52-6641-433A-9D6B-786D826AC019}" type="slidenum">
              <a:rPr lang="en-GB" smtClean="0"/>
              <a:t>41</a:t>
            </a:fld>
            <a:endParaRPr lang="en-GB"/>
          </a:p>
        </p:txBody>
      </p:sp>
    </p:spTree>
    <p:extLst>
      <p:ext uri="{BB962C8B-B14F-4D97-AF65-F5344CB8AC3E}">
        <p14:creationId xmlns:p14="http://schemas.microsoft.com/office/powerpoint/2010/main" val="2533340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42</a:t>
            </a:fld>
            <a:endParaRPr lang="en-GB"/>
          </a:p>
        </p:txBody>
      </p:sp>
    </p:spTree>
    <p:extLst>
      <p:ext uri="{BB962C8B-B14F-4D97-AF65-F5344CB8AC3E}">
        <p14:creationId xmlns:p14="http://schemas.microsoft.com/office/powerpoint/2010/main" val="2011721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43</a:t>
            </a:fld>
            <a:endParaRPr lang="en-GB"/>
          </a:p>
        </p:txBody>
      </p:sp>
    </p:spTree>
    <p:extLst>
      <p:ext uri="{BB962C8B-B14F-4D97-AF65-F5344CB8AC3E}">
        <p14:creationId xmlns:p14="http://schemas.microsoft.com/office/powerpoint/2010/main" val="3070956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44</a:t>
            </a:fld>
            <a:endParaRPr lang="en-GB"/>
          </a:p>
        </p:txBody>
      </p:sp>
    </p:spTree>
    <p:extLst>
      <p:ext uri="{BB962C8B-B14F-4D97-AF65-F5344CB8AC3E}">
        <p14:creationId xmlns:p14="http://schemas.microsoft.com/office/powerpoint/2010/main" val="2639974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45</a:t>
            </a:fld>
            <a:endParaRPr lang="en-GB"/>
          </a:p>
        </p:txBody>
      </p:sp>
    </p:spTree>
    <p:extLst>
      <p:ext uri="{BB962C8B-B14F-4D97-AF65-F5344CB8AC3E}">
        <p14:creationId xmlns:p14="http://schemas.microsoft.com/office/powerpoint/2010/main" val="2165875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46238C"/>
              </a:buClr>
            </a:pPr>
            <a:r>
              <a:rPr lang="fr-CA" sz="1000" b="1" i="0" strike="noStrike" cap="none" spc="0" baseline="0" dirty="0">
                <a:solidFill>
                  <a:srgbClr val="000000"/>
                </a:solidFill>
                <a:effectLst/>
                <a:latin typeface="Arial"/>
                <a:ea typeface="Arial"/>
                <a:cs typeface="Arial"/>
              </a:rPr>
              <a:t>Renseignements supplémentaires</a:t>
            </a:r>
          </a:p>
          <a:p>
            <a:pPr marL="171450" lvl="0" indent="-171450">
              <a:spcAft>
                <a:spcPts val="600"/>
              </a:spcAft>
              <a:buClr>
                <a:srgbClr val="46238C"/>
              </a:buClr>
              <a:buFont typeface="Arial" pitchFamily="34" charset="0"/>
              <a:buChar char="•"/>
              <a:defRPr/>
            </a:pPr>
            <a:r>
              <a:rPr lang="fr-CA" sz="1000" b="0" i="0" strike="noStrike" cap="none" spc="0" baseline="0" dirty="0">
                <a:solidFill>
                  <a:srgbClr val="000000"/>
                </a:solidFill>
                <a:effectLst/>
                <a:latin typeface="Arial"/>
                <a:ea typeface="Arial"/>
                <a:cs typeface="Arial"/>
              </a:rPr>
              <a:t>Avant l’apparition du diabète, la sécrétion d’insuline est retardée et diminuée.</a:t>
            </a:r>
          </a:p>
          <a:p>
            <a:pPr marL="0" lvl="0" indent="0">
              <a:spcAft>
                <a:spcPts val="600"/>
              </a:spcAft>
              <a:buClr>
                <a:srgbClr val="46238C"/>
              </a:buClr>
              <a:buFont typeface="Arial" pitchFamily="34" charset="0"/>
              <a:buNone/>
              <a:defRPr/>
            </a:pPr>
            <a:endParaRPr lang="en-US" sz="1000" dirty="0">
              <a:latin typeface="Arial" pitchFamily="34" charset="0"/>
              <a:ea typeface="ＭＳ Ｐゴシック" pitchFamily="-110" charset="-128"/>
              <a:cs typeface="Arial" pitchFamily="34" charset="0"/>
            </a:endParaRPr>
          </a:p>
          <a:p>
            <a:pPr marL="171450" lvl="0" indent="-171450">
              <a:spcAft>
                <a:spcPts val="600"/>
              </a:spcAft>
              <a:buClr>
                <a:srgbClr val="46238C"/>
              </a:buClr>
              <a:buFont typeface="Arial" pitchFamily="34" charset="0"/>
              <a:buChar char="•"/>
              <a:defRPr/>
            </a:pPr>
            <a:r>
              <a:rPr lang="fr-CA" sz="1000" b="0" i="0" strike="noStrike" cap="none" spc="0" baseline="0" dirty="0">
                <a:solidFill>
                  <a:srgbClr val="000000"/>
                </a:solidFill>
                <a:effectLst/>
                <a:latin typeface="Arial"/>
                <a:ea typeface="Arial"/>
                <a:cs typeface="Arial"/>
              </a:rPr>
              <a:t>Les premiers changements touchant la tolérance au glucose concernent la variabilité de l’hyperglycémie postprandiale. La diminution progressive de la sécrétion d’insuline entraîne une intolérance au glucose (</a:t>
            </a:r>
            <a:r>
              <a:rPr lang="fr-CA" sz="1000" b="0" i="0" strike="noStrike" cap="none" spc="0" baseline="0" dirty="0" err="1">
                <a:solidFill>
                  <a:srgbClr val="000000"/>
                </a:solidFill>
                <a:effectLst/>
                <a:latin typeface="Arial"/>
                <a:ea typeface="Arial"/>
                <a:cs typeface="Arial"/>
              </a:rPr>
              <a:t>IAG</a:t>
            </a:r>
            <a:r>
              <a:rPr lang="fr-CA" sz="1000" b="0" i="0" strike="noStrike" cap="none" spc="0" baseline="0" dirty="0">
                <a:solidFill>
                  <a:srgbClr val="000000"/>
                </a:solidFill>
                <a:effectLst/>
                <a:latin typeface="Arial"/>
                <a:ea typeface="Arial"/>
                <a:cs typeface="Arial"/>
              </a:rPr>
              <a:t>) et, au bout du compte, le </a:t>
            </a:r>
            <a:r>
              <a:rPr lang="fr-CA" sz="1000" b="0" i="0" strike="noStrike" cap="none" spc="0" baseline="0" dirty="0" err="1">
                <a:solidFill>
                  <a:srgbClr val="000000"/>
                </a:solidFill>
                <a:effectLst/>
                <a:latin typeface="Arial"/>
                <a:ea typeface="Arial"/>
                <a:cs typeface="Arial"/>
              </a:rPr>
              <a:t>DLFK</a:t>
            </a:r>
            <a:r>
              <a:rPr lang="fr-CA" sz="1000" b="0" i="0" strike="noStrike" cap="none" spc="0" baseline="0" dirty="0">
                <a:solidFill>
                  <a:srgbClr val="000000"/>
                </a:solidFill>
                <a:effectLst/>
                <a:latin typeface="Arial"/>
                <a:ea typeface="Arial"/>
                <a:cs typeface="Arial"/>
              </a:rPr>
              <a:t>.</a:t>
            </a:r>
          </a:p>
          <a:p>
            <a:pPr marL="0" lvl="0" indent="0">
              <a:spcAft>
                <a:spcPts val="600"/>
              </a:spcAft>
              <a:buClr>
                <a:srgbClr val="46238C"/>
              </a:buClr>
              <a:buFont typeface="Arial" pitchFamily="34" charset="0"/>
              <a:buNone/>
              <a:defRPr/>
            </a:pPr>
            <a:endParaRPr lang="en-US" sz="1000" dirty="0">
              <a:latin typeface="Arial" pitchFamily="34" charset="0"/>
              <a:ea typeface="ＭＳ Ｐゴシック" pitchFamily="-110" charset="-128"/>
              <a:cs typeface="Arial" pitchFamily="34" charset="0"/>
            </a:endParaRPr>
          </a:p>
          <a:p>
            <a:pPr marL="171450" indent="-171450">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Chez les enfants atteints de </a:t>
            </a:r>
            <a:r>
              <a:rPr lang="fr-CA" sz="1000" b="0" i="0" strike="noStrike" cap="none" spc="0" baseline="0" dirty="0" err="1">
                <a:solidFill>
                  <a:srgbClr val="000000"/>
                </a:solidFill>
                <a:effectLst/>
                <a:latin typeface="Arial"/>
                <a:ea typeface="Arial"/>
                <a:cs typeface="Arial"/>
              </a:rPr>
              <a:t>FK</a:t>
            </a:r>
            <a:r>
              <a:rPr lang="fr-CA" sz="1000" b="0" i="0" strike="noStrike" cap="none" spc="0" baseline="0" dirty="0">
                <a:solidFill>
                  <a:srgbClr val="000000"/>
                </a:solidFill>
                <a:effectLst/>
                <a:latin typeface="Arial"/>
                <a:ea typeface="Arial"/>
                <a:cs typeface="Arial"/>
              </a:rPr>
              <a:t> qui sont systématiquement soumis à un test d’</a:t>
            </a:r>
            <a:r>
              <a:rPr lang="fr-CA" sz="1000" b="0" i="0" strike="noStrike" cap="none" spc="0" baseline="0" dirty="0" err="1">
                <a:solidFill>
                  <a:srgbClr val="000000"/>
                </a:solidFill>
                <a:effectLst/>
                <a:latin typeface="Arial"/>
                <a:ea typeface="Arial"/>
                <a:cs typeface="Arial"/>
              </a:rPr>
              <a:t>HGPO</a:t>
            </a:r>
            <a:r>
              <a:rPr lang="fr-CA" sz="1000" b="0" i="0" strike="noStrike" cap="none" spc="0" baseline="0" dirty="0">
                <a:solidFill>
                  <a:srgbClr val="000000"/>
                </a:solidFill>
                <a:effectLst/>
                <a:latin typeface="Arial"/>
                <a:ea typeface="Arial"/>
                <a:cs typeface="Arial"/>
              </a:rPr>
              <a:t> à des fins de dépistage du </a:t>
            </a:r>
            <a:r>
              <a:rPr lang="fr-CA" sz="1000" b="0" i="0" strike="noStrike" cap="none" spc="0" baseline="0" dirty="0" err="1">
                <a:solidFill>
                  <a:srgbClr val="000000"/>
                </a:solidFill>
                <a:effectLst/>
                <a:latin typeface="Arial"/>
                <a:ea typeface="Arial"/>
                <a:cs typeface="Arial"/>
              </a:rPr>
              <a:t>DLFK</a:t>
            </a:r>
            <a:r>
              <a:rPr lang="fr-CA" sz="1000" b="0" i="0" strike="noStrike" cap="none" spc="0" baseline="0" dirty="0">
                <a:solidFill>
                  <a:srgbClr val="000000"/>
                </a:solidFill>
                <a:effectLst/>
                <a:latin typeface="Arial"/>
                <a:ea typeface="Arial"/>
                <a:cs typeface="Arial"/>
              </a:rPr>
              <a:t>, les résultats aux tests d’</a:t>
            </a:r>
            <a:r>
              <a:rPr lang="fr-CA" sz="1000" b="0" i="0" strike="noStrike" cap="none" spc="0" baseline="0" dirty="0" err="1">
                <a:solidFill>
                  <a:srgbClr val="000000"/>
                </a:solidFill>
                <a:effectLst/>
                <a:latin typeface="Arial"/>
                <a:ea typeface="Arial"/>
                <a:cs typeface="Arial"/>
              </a:rPr>
              <a:t>HGPO</a:t>
            </a:r>
            <a:r>
              <a:rPr lang="fr-CA" sz="1000" b="0" i="0" strike="noStrike" cap="none" spc="0" baseline="0" dirty="0">
                <a:solidFill>
                  <a:srgbClr val="000000"/>
                </a:solidFill>
                <a:effectLst/>
                <a:latin typeface="Arial"/>
                <a:ea typeface="Arial"/>
                <a:cs typeface="Arial"/>
              </a:rPr>
              <a:t> à 1 h sont généralement élevés (&gt; 200 mg/</a:t>
            </a:r>
            <a:r>
              <a:rPr lang="fr-CA" sz="1000" b="0" i="0" strike="noStrike" cap="none" spc="0" baseline="0" dirty="0" err="1">
                <a:solidFill>
                  <a:srgbClr val="000000"/>
                </a:solidFill>
                <a:effectLst/>
                <a:latin typeface="Arial"/>
                <a:ea typeface="Arial"/>
                <a:cs typeface="Arial"/>
              </a:rPr>
              <a:t>dL</a:t>
            </a:r>
            <a:r>
              <a:rPr lang="fr-CA" sz="1000" b="0" i="0" strike="noStrike" cap="none" spc="0" baseline="0" dirty="0">
                <a:solidFill>
                  <a:srgbClr val="000000"/>
                </a:solidFill>
                <a:effectLst/>
                <a:latin typeface="Arial"/>
                <a:ea typeface="Arial"/>
                <a:cs typeface="Arial"/>
              </a:rPr>
              <a:t>), malgré des concentrations normales à jeun et à 2 h. </a:t>
            </a:r>
          </a:p>
          <a:p>
            <a:pPr marL="0" indent="0">
              <a:spcAft>
                <a:spcPts val="600"/>
              </a:spcAft>
              <a:buFont typeface="Arial" pitchFamily="34" charset="0"/>
              <a:buNone/>
            </a:pPr>
            <a:endParaRPr lang="en-US" sz="1000" dirty="0">
              <a:latin typeface="Arial" pitchFamily="34" charset="0"/>
              <a:cs typeface="Arial" pitchFamily="34" charset="0"/>
            </a:endParaRPr>
          </a:p>
          <a:p>
            <a:pPr marL="0" indent="0">
              <a:spcAft>
                <a:spcPts val="600"/>
              </a:spcAft>
              <a:buFont typeface="Arial" pitchFamily="34" charset="0"/>
              <a:buNone/>
            </a:pPr>
            <a:r>
              <a:rPr lang="fr-CA" sz="1000" b="0" i="0" strike="noStrike" cap="none" spc="0" baseline="0" dirty="0">
                <a:solidFill>
                  <a:srgbClr val="000000"/>
                </a:solidFill>
                <a:effectLst/>
                <a:latin typeface="Arial"/>
                <a:ea typeface="Arial"/>
                <a:cs typeface="Arial"/>
              </a:rPr>
              <a:t>Résultats aux tests </a:t>
            </a:r>
            <a:r>
              <a:rPr lang="fr-CA" sz="1000" b="0" i="0" strike="noStrike" cap="none" spc="0" baseline="0" dirty="0" err="1">
                <a:solidFill>
                  <a:srgbClr val="000000"/>
                </a:solidFill>
                <a:effectLst/>
                <a:latin typeface="Arial"/>
                <a:ea typeface="Arial"/>
                <a:cs typeface="Arial"/>
              </a:rPr>
              <a:t>dl’HGPO</a:t>
            </a:r>
            <a:r>
              <a:rPr lang="fr-CA" sz="1000" b="0" i="0" strike="noStrike" cap="none" spc="0" baseline="0" dirty="0">
                <a:solidFill>
                  <a:srgbClr val="000000"/>
                </a:solidFill>
                <a:effectLst/>
                <a:latin typeface="Arial"/>
                <a:ea typeface="Arial"/>
                <a:cs typeface="Arial"/>
              </a:rPr>
              <a:t> :</a:t>
            </a:r>
          </a:p>
          <a:p>
            <a:pPr marL="171450" indent="-171450">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Glycémie normale à 2 h : &lt; 140 mg/</a:t>
            </a:r>
            <a:r>
              <a:rPr lang="fr-CA" sz="1000" b="0" i="0" strike="noStrike" cap="none" spc="0" baseline="0" dirty="0" err="1">
                <a:solidFill>
                  <a:srgbClr val="000000"/>
                </a:solidFill>
                <a:effectLst/>
                <a:latin typeface="Arial"/>
                <a:ea typeface="Arial"/>
                <a:cs typeface="Arial"/>
              </a:rPr>
              <a:t>dL</a:t>
            </a:r>
            <a:endParaRPr lang="fr-CA" sz="1000" b="0" i="0" strike="noStrike" cap="none" spc="0" baseline="0" dirty="0">
              <a:solidFill>
                <a:srgbClr val="000000"/>
              </a:solidFill>
              <a:effectLst/>
              <a:latin typeface="Arial"/>
              <a:ea typeface="Arial"/>
              <a:cs typeface="Arial"/>
            </a:endParaRPr>
          </a:p>
          <a:p>
            <a:pPr marL="171450" indent="-171450">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Glycémie à 2 h dans les cas d’</a:t>
            </a:r>
            <a:r>
              <a:rPr lang="fr-CA" sz="1000" b="0" i="0" strike="noStrike" cap="none" spc="0" baseline="0" dirty="0" err="1">
                <a:solidFill>
                  <a:srgbClr val="000000"/>
                </a:solidFill>
                <a:effectLst/>
                <a:latin typeface="Arial"/>
                <a:ea typeface="Arial"/>
                <a:cs typeface="Arial"/>
              </a:rPr>
              <a:t>IAG</a:t>
            </a:r>
            <a:r>
              <a:rPr lang="fr-CA" sz="1000" b="0" i="0" strike="noStrike" cap="none" spc="0" baseline="0" dirty="0">
                <a:solidFill>
                  <a:srgbClr val="000000"/>
                </a:solidFill>
                <a:effectLst/>
                <a:latin typeface="Arial"/>
                <a:ea typeface="Arial"/>
                <a:cs typeface="Arial"/>
              </a:rPr>
              <a:t> : 140</a:t>
            </a:r>
            <a:r>
              <a:rPr lang="en-US" sz="1000" dirty="0"/>
              <a:t>–</a:t>
            </a:r>
            <a:r>
              <a:rPr lang="fr-CA" sz="1000" b="0" i="0" strike="noStrike" cap="none" spc="0" baseline="0" dirty="0">
                <a:solidFill>
                  <a:srgbClr val="000000"/>
                </a:solidFill>
                <a:effectLst/>
                <a:latin typeface="Arial"/>
                <a:ea typeface="Arial"/>
                <a:cs typeface="Arial"/>
              </a:rPr>
              <a:t>199 mg/</a:t>
            </a:r>
            <a:r>
              <a:rPr lang="fr-CA" sz="1000" b="0" i="0" strike="noStrike" cap="none" spc="0" baseline="0" dirty="0" err="1">
                <a:solidFill>
                  <a:srgbClr val="000000"/>
                </a:solidFill>
                <a:effectLst/>
                <a:latin typeface="Arial"/>
                <a:ea typeface="Arial"/>
                <a:cs typeface="Arial"/>
              </a:rPr>
              <a:t>dL</a:t>
            </a:r>
            <a:endParaRPr lang="fr-CA" sz="1000" b="0" i="0" strike="noStrike" cap="none" spc="0" baseline="0" dirty="0">
              <a:solidFill>
                <a:srgbClr val="000000"/>
              </a:solidFill>
              <a:effectLst/>
              <a:latin typeface="Arial"/>
              <a:ea typeface="Arial"/>
              <a:cs typeface="Arial"/>
            </a:endParaRPr>
          </a:p>
          <a:p>
            <a:pPr marL="171450" indent="-171450">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Glycémie à 2 h dans les cas de </a:t>
            </a:r>
            <a:r>
              <a:rPr lang="fr-CA" sz="1000" b="0" i="0" strike="noStrike" cap="none" spc="0" baseline="0" dirty="0" err="1">
                <a:solidFill>
                  <a:srgbClr val="000000"/>
                </a:solidFill>
                <a:effectLst/>
                <a:latin typeface="Arial"/>
                <a:ea typeface="Arial"/>
                <a:cs typeface="Arial"/>
              </a:rPr>
              <a:t>DLFK</a:t>
            </a:r>
            <a:r>
              <a:rPr lang="fr-CA" sz="1000" b="0" i="0" strike="noStrike" cap="none" spc="0" baseline="0" dirty="0">
                <a:solidFill>
                  <a:srgbClr val="000000"/>
                </a:solidFill>
                <a:effectLst/>
                <a:latin typeface="Arial"/>
                <a:ea typeface="Arial"/>
                <a:cs typeface="Arial"/>
              </a:rPr>
              <a:t> : ≥ 200 mg/</a:t>
            </a:r>
            <a:r>
              <a:rPr lang="fr-CA" sz="1000" b="0" i="0" strike="noStrike" cap="none" spc="0" baseline="0" dirty="0" err="1">
                <a:solidFill>
                  <a:srgbClr val="000000"/>
                </a:solidFill>
                <a:effectLst/>
                <a:latin typeface="Arial"/>
                <a:ea typeface="Arial"/>
                <a:cs typeface="Arial"/>
              </a:rPr>
              <a:t>dL</a:t>
            </a:r>
            <a:r>
              <a:rPr lang="fr-CA" sz="1000" b="0" i="0" strike="noStrike" cap="none" spc="0" baseline="0" dirty="0">
                <a:solidFill>
                  <a:srgbClr val="000000"/>
                </a:solidFill>
                <a:effectLst/>
                <a:latin typeface="Arial"/>
                <a:ea typeface="Arial"/>
                <a:cs typeface="Arial"/>
              </a:rPr>
              <a:t> </a:t>
            </a:r>
          </a:p>
          <a:p>
            <a:pPr marL="171450" lvl="0" indent="-171450">
              <a:spcAft>
                <a:spcPts val="600"/>
              </a:spcAft>
              <a:buFont typeface="Arial" pitchFamily="34" charset="0"/>
              <a:buChar char="•"/>
              <a:defRPr/>
            </a:pPr>
            <a:r>
              <a:rPr lang="fr-CA" sz="1000" b="0" i="0" strike="noStrike" cap="none" spc="0" baseline="0" dirty="0">
                <a:solidFill>
                  <a:srgbClr val="000000"/>
                </a:solidFill>
                <a:effectLst/>
                <a:latin typeface="Arial"/>
                <a:ea typeface="Arial"/>
                <a:cs typeface="Arial"/>
              </a:rPr>
              <a:t>Glycémie </a:t>
            </a:r>
            <a:r>
              <a:rPr lang="fr-CA" sz="1000" b="0" i="0" strike="noStrike" cap="none" spc="0" baseline="0" dirty="0" err="1">
                <a:solidFill>
                  <a:srgbClr val="000000"/>
                </a:solidFill>
                <a:effectLst/>
                <a:latin typeface="Arial"/>
                <a:ea typeface="Arial"/>
                <a:cs typeface="Arial"/>
              </a:rPr>
              <a:t>INDÉT</a:t>
            </a:r>
            <a:r>
              <a:rPr lang="fr-CA" sz="1000" b="0" i="0" strike="noStrike" cap="none" spc="0" baseline="0" dirty="0">
                <a:solidFill>
                  <a:srgbClr val="000000"/>
                </a:solidFill>
                <a:effectLst/>
                <a:latin typeface="Arial"/>
                <a:ea typeface="Arial"/>
                <a:cs typeface="Arial"/>
              </a:rPr>
              <a:t> à 1 h : ≥ 200 mg/</a:t>
            </a:r>
            <a:r>
              <a:rPr lang="fr-CA" sz="1000" b="0" i="0" strike="noStrike" cap="none" spc="0" baseline="0" dirty="0" err="1">
                <a:solidFill>
                  <a:srgbClr val="000000"/>
                </a:solidFill>
                <a:effectLst/>
                <a:latin typeface="Arial"/>
                <a:ea typeface="Arial"/>
                <a:cs typeface="Arial"/>
              </a:rPr>
              <a:t>dL</a:t>
            </a:r>
            <a:r>
              <a:rPr lang="fr-CA" sz="1000" b="0" i="0" strike="noStrike" cap="none" spc="0" baseline="0" dirty="0">
                <a:solidFill>
                  <a:srgbClr val="000000"/>
                </a:solidFill>
                <a:effectLst/>
                <a:latin typeface="Arial"/>
                <a:ea typeface="Arial"/>
                <a:cs typeface="Arial"/>
              </a:rPr>
              <a:t>; à 2 h : &lt; 140 mg/</a:t>
            </a:r>
            <a:r>
              <a:rPr lang="fr-CA" sz="1000" b="0" i="0" strike="noStrike" cap="none" spc="0" baseline="0" dirty="0" err="1">
                <a:solidFill>
                  <a:srgbClr val="000000"/>
                </a:solidFill>
                <a:effectLst/>
                <a:latin typeface="Arial"/>
                <a:ea typeface="Arial"/>
                <a:cs typeface="Arial"/>
              </a:rPr>
              <a:t>dL</a:t>
            </a:r>
            <a:r>
              <a:rPr lang="fr-CA" sz="1000" b="0" i="0" strike="noStrike" cap="none" spc="0" baseline="0" dirty="0">
                <a:solidFill>
                  <a:srgbClr val="000000"/>
                </a:solidFill>
                <a:effectLst/>
                <a:latin typeface="Arial"/>
                <a:ea typeface="Arial"/>
                <a:cs typeface="Arial"/>
              </a:rPr>
              <a:t>; ou à 1 h : ≥ 140 mg/</a:t>
            </a:r>
            <a:r>
              <a:rPr lang="fr-CA" sz="1000" b="0" i="0" strike="noStrike" cap="none" spc="0" baseline="0" dirty="0" err="1">
                <a:solidFill>
                  <a:srgbClr val="000000"/>
                </a:solidFill>
                <a:effectLst/>
                <a:latin typeface="Arial"/>
                <a:ea typeface="Arial"/>
                <a:cs typeface="Arial"/>
              </a:rPr>
              <a:t>dL</a:t>
            </a:r>
            <a:r>
              <a:rPr lang="fr-CA" sz="1000" b="0" i="0" strike="noStrike" cap="none" spc="0" baseline="0" dirty="0">
                <a:solidFill>
                  <a:srgbClr val="000000"/>
                </a:solidFill>
                <a:effectLst/>
                <a:latin typeface="Arial"/>
                <a:ea typeface="Arial"/>
                <a:cs typeface="Arial"/>
              </a:rPr>
              <a:t>, mais &lt; 200 mg/</a:t>
            </a:r>
            <a:r>
              <a:rPr lang="fr-CA" sz="1000" b="0" i="0" strike="noStrike" cap="none" spc="0" baseline="0" dirty="0" err="1">
                <a:solidFill>
                  <a:srgbClr val="000000"/>
                </a:solidFill>
                <a:effectLst/>
                <a:latin typeface="Arial"/>
                <a:ea typeface="Arial"/>
                <a:cs typeface="Arial"/>
              </a:rPr>
              <a:t>dL</a:t>
            </a:r>
            <a:endParaRPr lang="fr-CA" sz="1000" b="0" i="0" strike="noStrike" cap="none" spc="0" baseline="0" dirty="0">
              <a:solidFill>
                <a:srgbClr val="000000"/>
              </a:solidFill>
              <a:effectLst/>
              <a:latin typeface="Arial"/>
              <a:ea typeface="Arial"/>
              <a:cs typeface="Arial"/>
            </a:endParaRPr>
          </a:p>
          <a:p>
            <a:pPr>
              <a:spcAft>
                <a:spcPts val="600"/>
              </a:spcAft>
            </a:pPr>
            <a:endParaRPr lang="en-US" sz="1000" b="1" dirty="0">
              <a:latin typeface="Arial" pitchFamily="34" charset="0"/>
              <a:cs typeface="Arial" pitchFamily="34" charset="0"/>
            </a:endParaRPr>
          </a:p>
          <a:p>
            <a:pPr>
              <a:spcAft>
                <a:spcPts val="600"/>
              </a:spcAft>
            </a:pPr>
            <a:r>
              <a:rPr lang="fr-CA" sz="1000" b="1" i="0" strike="noStrike" cap="none" spc="0" baseline="0" dirty="0">
                <a:solidFill>
                  <a:srgbClr val="000000"/>
                </a:solidFill>
                <a:effectLst/>
                <a:latin typeface="Arial"/>
                <a:ea typeface="Arial"/>
                <a:cs typeface="Arial"/>
              </a:rPr>
              <a:t>Référence</a:t>
            </a:r>
          </a:p>
          <a:p>
            <a:pPr>
              <a:spcAft>
                <a:spcPts val="600"/>
              </a:spcAft>
            </a:pPr>
            <a:r>
              <a:rPr lang="fr-CA" sz="1000" b="0" i="0" strike="noStrike" cap="none" spc="0" baseline="0" dirty="0">
                <a:solidFill>
                  <a:srgbClr val="000000"/>
                </a:solidFill>
                <a:effectLst/>
                <a:latin typeface="Arial"/>
                <a:ea typeface="Arial"/>
                <a:cs typeface="Arial"/>
              </a:rPr>
              <a:t>Brodsky J, et al. </a:t>
            </a:r>
            <a:r>
              <a:rPr lang="fr-CA" sz="1000" b="0" i="1" strike="noStrike" cap="none" spc="0" baseline="0" dirty="0" err="1">
                <a:solidFill>
                  <a:srgbClr val="000000"/>
                </a:solidFill>
                <a:effectLst/>
                <a:latin typeface="Arial"/>
                <a:ea typeface="Arial"/>
                <a:cs typeface="Arial"/>
              </a:rPr>
              <a:t>Diabetes</a:t>
            </a:r>
            <a:r>
              <a:rPr lang="fr-CA" sz="1000" b="0" i="1" strike="noStrike" cap="none" spc="0" baseline="0" dirty="0">
                <a:solidFill>
                  <a:srgbClr val="000000"/>
                </a:solidFill>
                <a:effectLst/>
                <a:latin typeface="Arial"/>
                <a:ea typeface="Arial"/>
                <a:cs typeface="Arial"/>
              </a:rPr>
              <a:t> Care</a:t>
            </a:r>
            <a:r>
              <a:rPr lang="fr-CA" sz="1000" b="0" i="0" strike="noStrike" cap="none" spc="0" baseline="0" dirty="0">
                <a:solidFill>
                  <a:srgbClr val="000000"/>
                </a:solidFill>
                <a:effectLst/>
                <a:latin typeface="Arial"/>
                <a:ea typeface="Arial"/>
                <a:cs typeface="Arial"/>
              </a:rPr>
              <a:t>. 2011;34:292-295.</a:t>
            </a:r>
            <a:endParaRPr lang="en-GB" sz="1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46</a:t>
            </a:fld>
            <a:endParaRPr lang="en-GB"/>
          </a:p>
        </p:txBody>
      </p:sp>
    </p:spTree>
    <p:extLst>
      <p:ext uri="{BB962C8B-B14F-4D97-AF65-F5344CB8AC3E}">
        <p14:creationId xmlns:p14="http://schemas.microsoft.com/office/powerpoint/2010/main" val="1769669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47</a:t>
            </a:fld>
            <a:endParaRPr lang="en-GB"/>
          </a:p>
        </p:txBody>
      </p:sp>
    </p:spTree>
    <p:extLst>
      <p:ext uri="{BB962C8B-B14F-4D97-AF65-F5344CB8AC3E}">
        <p14:creationId xmlns:p14="http://schemas.microsoft.com/office/powerpoint/2010/main" val="641826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Dans l’étude mentionnée sur la diapositive, lorsque les sujets atteints de FK ont été séparés en quintiles d’âge à peu près égal, une intolérance au glucose (IAG) est survenue dans l’ensemble de ceux-ci.</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 graphique de droite montre une augmentation de la fréquence de l’IAG avec l’âge jusqu’au deuxième quintile des sujets les plus âgés, suivie d’une baisse marquée au sein du quintile des sujets les plus âgés. La courbe de la tendance en matière de fréquence de l’IAG concordait avec une tendance unimodale comparable de l’ASC du glucose chez les sujets atteints de FK qui atteignaient un sommet à l’âge de 3,4 ans; il est à noter que ce profil n’a pas été observé chez les enfants témoins.</a:t>
            </a:r>
          </a:p>
          <a:p>
            <a:pPr>
              <a:spcAft>
                <a:spcPts val="600"/>
              </a:spcAft>
            </a:pPr>
            <a:endParaRPr lang="en-US"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Yi Y, et al. </a:t>
            </a:r>
            <a:r>
              <a:rPr lang="fr-CA" sz="1000" b="0" i="1" strike="noStrike" cap="none" spc="0" baseline="0">
                <a:solidFill>
                  <a:srgbClr val="000000"/>
                </a:solidFill>
                <a:effectLst/>
                <a:latin typeface="Arial"/>
                <a:ea typeface="Arial"/>
                <a:cs typeface="Arial"/>
              </a:rPr>
              <a:t>Am J Respir Crit Care Med</a:t>
            </a:r>
            <a:r>
              <a:rPr lang="fr-CA" sz="1000" b="0" i="0" strike="noStrike" cap="none" spc="0" baseline="0">
                <a:solidFill>
                  <a:srgbClr val="000000"/>
                </a:solidFill>
                <a:effectLst/>
                <a:latin typeface="Arial"/>
                <a:ea typeface="Arial"/>
                <a:cs typeface="Arial"/>
              </a:rPr>
              <a:t>. 2016;194:974-980.</a:t>
            </a:r>
            <a:endParaRPr lang="en-GB" sz="10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48</a:t>
            </a:fld>
            <a:endParaRPr lang="en-GB"/>
          </a:p>
        </p:txBody>
      </p:sp>
    </p:spTree>
    <p:extLst>
      <p:ext uri="{BB962C8B-B14F-4D97-AF65-F5344CB8AC3E}">
        <p14:creationId xmlns:p14="http://schemas.microsoft.com/office/powerpoint/2010/main" val="3361806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195D52-6641-433A-9D6B-786D826AC019}" type="slidenum">
              <a:rPr lang="en-GB" smtClean="0"/>
              <a:t>49</a:t>
            </a:fld>
            <a:endParaRPr lang="en-GB"/>
          </a:p>
        </p:txBody>
      </p:sp>
    </p:spTree>
    <p:extLst>
      <p:ext uri="{BB962C8B-B14F-4D97-AF65-F5344CB8AC3E}">
        <p14:creationId xmlns:p14="http://schemas.microsoft.com/office/powerpoint/2010/main" val="332117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5</a:t>
            </a:fld>
            <a:endParaRPr lang="en-GB"/>
          </a:p>
        </p:txBody>
      </p:sp>
    </p:spTree>
    <p:extLst>
      <p:ext uri="{BB962C8B-B14F-4D97-AF65-F5344CB8AC3E}">
        <p14:creationId xmlns:p14="http://schemas.microsoft.com/office/powerpoint/2010/main" val="428431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indent="-171450">
              <a:spcAft>
                <a:spcPts val="600"/>
              </a:spcAft>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Les personnes atteintes de FK vivent longtemps, et la prévalence du DLFK augmente avec l’âge, de sorte qu’environ 50 % des adultes atteints de FK sont aussi atteints de DLFK</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a:t>
            </a:r>
            <a:endParaRPr lang="en-US" sz="1000">
              <a:latin typeface="Arial" pitchFamily="34" charset="0"/>
              <a:ea typeface="ＭＳ Ｐゴシック" pitchFamily="-110" charset="-128"/>
              <a:cs typeface="Arial" pitchFamily="34" charset="0"/>
            </a:endParaRP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Dans le groupe d’âge de 30 à 39 ans, les femmes atteintes de DLFK est supérieur à celui des hommes atteints de DLFK, mais il n’y aurait aucune différence observable entre les sexes</a:t>
            </a:r>
            <a:r>
              <a:rPr lang="fr-CA" sz="1000" b="0" i="0" strike="noStrike" cap="none" spc="0" baseline="30000">
                <a:solidFill>
                  <a:srgbClr val="000000"/>
                </a:solidFill>
                <a:effectLst/>
                <a:latin typeface="Arial"/>
                <a:ea typeface="Arial"/>
                <a:cs typeface="Arial"/>
              </a:rPr>
              <a:t>2</a:t>
            </a:r>
            <a:r>
              <a:rPr lang="fr-CA" sz="1000" b="0" i="0" strike="noStrike" cap="none" spc="0" baseline="0">
                <a:solidFill>
                  <a:srgbClr val="000000"/>
                </a:solidFill>
                <a:effectLst/>
                <a:latin typeface="Arial"/>
                <a:ea typeface="Arial"/>
                <a:cs typeface="Arial"/>
              </a:rPr>
              <a:t>. La publication n’a fourni aucune explication.</a:t>
            </a:r>
          </a:p>
          <a:p>
            <a:pPr>
              <a:spcAft>
                <a:spcPts val="600"/>
              </a:spcAft>
            </a:pPr>
            <a:endParaRPr lang="en-US" sz="1000">
              <a:latin typeface="Arial" pitchFamily="34" charset="0"/>
              <a:ea typeface="ＭＳ Ｐゴシック" pitchFamily="-110" charset="-128"/>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Références</a:t>
            </a:r>
          </a:p>
          <a:p>
            <a:pPr>
              <a:spcAft>
                <a:spcPts val="600"/>
              </a:spcAft>
            </a:pPr>
            <a:r>
              <a:rPr lang="fr-CA" sz="1000" b="0" i="0" strike="noStrike" cap="none" spc="0" baseline="0">
                <a:solidFill>
                  <a:srgbClr val="000000"/>
                </a:solidFill>
                <a:effectLst/>
                <a:latin typeface="Arial"/>
                <a:ea typeface="Arial"/>
                <a:cs typeface="Arial"/>
              </a:rPr>
              <a:t>1. Ode KL, et al. </a:t>
            </a:r>
            <a:r>
              <a:rPr lang="fr-CA" sz="1000" b="0" i="1" strike="noStrike" cap="none" spc="0" baseline="0">
                <a:solidFill>
                  <a:srgbClr val="000000"/>
                </a:solidFill>
                <a:effectLst/>
                <a:latin typeface="Arial"/>
                <a:ea typeface="Arial"/>
                <a:cs typeface="Arial"/>
              </a:rPr>
              <a:t>Lancet Diabetes Endocrinol</a:t>
            </a:r>
            <a:r>
              <a:rPr lang="fr-CA" sz="1000" b="0" i="0" strike="noStrike" cap="none" spc="0" baseline="0">
                <a:solidFill>
                  <a:srgbClr val="000000"/>
                </a:solidFill>
                <a:effectLst/>
                <a:latin typeface="Arial"/>
                <a:ea typeface="Arial"/>
                <a:cs typeface="Arial"/>
              </a:rPr>
              <a:t>. 2013;1:52-58. 2. Moran A, et al. </a:t>
            </a:r>
            <a:r>
              <a:rPr lang="fr-CA" sz="1000" b="0" i="1" strike="noStrike" cap="none" spc="0" baseline="0">
                <a:solidFill>
                  <a:srgbClr val="000000"/>
                </a:solidFill>
                <a:effectLst/>
                <a:latin typeface="Arial"/>
                <a:ea typeface="Arial"/>
                <a:cs typeface="Arial"/>
              </a:rPr>
              <a:t>Diabetes Care</a:t>
            </a:r>
            <a:r>
              <a:rPr lang="fr-CA" sz="1000" b="0" i="0" strike="noStrike" cap="none" spc="0" baseline="0">
                <a:solidFill>
                  <a:srgbClr val="000000"/>
                </a:solidFill>
                <a:effectLst/>
                <a:latin typeface="Arial"/>
                <a:ea typeface="Arial"/>
                <a:cs typeface="Arial"/>
              </a:rPr>
              <a:t>. 2009;32:1626-1631. </a:t>
            </a:r>
            <a:endParaRPr lang="en-US" sz="1000">
              <a:latin typeface="Arial" pitchFamily="34" charset="0"/>
              <a:ea typeface="ＭＳ Ｐゴシック" pitchFamily="-110" charset="-128"/>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50</a:t>
            </a:fld>
            <a:endParaRPr lang="en-GB"/>
          </a:p>
        </p:txBody>
      </p:sp>
    </p:spTree>
    <p:extLst>
      <p:ext uri="{BB962C8B-B14F-4D97-AF65-F5344CB8AC3E}">
        <p14:creationId xmlns:p14="http://schemas.microsoft.com/office/powerpoint/2010/main" val="955770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 degré d’intolérance au glucose et l’altération de la sécrétion d’insuline sont corrélés avec le taux de déclin de la fonction pulmonaire chez les patients atteints de FK, ce qui tend à indiquer qu’il existe un lien entre le déficit en insuline et le déclin clinique. Les personnes présentant une tolérance normale au glucose présentent aussi un déclin de la fonction pulmonaire, qui est moins rapide que celui des personnes présentant une intolérance au glucose ou atteints d’un DLFK sans hyperglycémie à jeun</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a:t>
            </a:r>
          </a:p>
          <a:p>
            <a:pPr>
              <a:spcAft>
                <a:spcPts val="600"/>
              </a:spcAft>
            </a:pPr>
            <a:endParaRPr lang="en-US" sz="1000" baseline="30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Milla CE, et al. </a:t>
            </a:r>
            <a:r>
              <a:rPr lang="fr-CA" sz="1000" b="0" i="1" strike="noStrike" cap="none" spc="0" baseline="0">
                <a:solidFill>
                  <a:srgbClr val="000000"/>
                </a:solidFill>
                <a:effectLst/>
                <a:latin typeface="Arial"/>
                <a:ea typeface="Arial"/>
                <a:cs typeface="Arial"/>
              </a:rPr>
              <a:t>Am J Respir Crit Care Med</a:t>
            </a:r>
            <a:r>
              <a:rPr lang="fr-CA" sz="1000" b="0" i="0" strike="noStrike" cap="none" spc="0" baseline="0">
                <a:solidFill>
                  <a:srgbClr val="000000"/>
                </a:solidFill>
                <a:effectLst/>
                <a:latin typeface="Arial"/>
                <a:ea typeface="Arial"/>
                <a:cs typeface="Arial"/>
              </a:rPr>
              <a:t>. 2000;162(3 Pt 1):891-895.</a:t>
            </a:r>
          </a:p>
          <a:p>
            <a:pPr>
              <a:spcAft>
                <a:spcPts val="600"/>
              </a:spcAft>
            </a:pPr>
            <a:endParaRPr lang="en-GB" sz="10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51</a:t>
            </a:fld>
            <a:endParaRPr lang="en-GB"/>
          </a:p>
        </p:txBody>
      </p:sp>
    </p:spTree>
    <p:extLst>
      <p:ext uri="{BB962C8B-B14F-4D97-AF65-F5344CB8AC3E}">
        <p14:creationId xmlns:p14="http://schemas.microsoft.com/office/powerpoint/2010/main" val="3712135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L’apparition précoce d’une altération du métabolisme du glucose a été associée à un taux de survie plus faible et à un taux plus élevé de greffe du poumon.</a:t>
            </a: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 seuil limite de l’âge pour le DLFK avant l’âge de 18 ans et l’IAG avant l’âge de 15 ans n’était pas scientifique, mais a été établie afin que les groupes d’âge aient environ le même nombre de patients. (IAG : 60 cas précoces et 51 cas tardifs; diabète : 48 cas précoces et 51 cas tardifs)</a:t>
            </a:r>
          </a:p>
          <a:p>
            <a:pPr>
              <a:spcAft>
                <a:spcPts val="600"/>
              </a:spcAft>
            </a:pPr>
            <a:endParaRPr lang="en-US"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lvl="0">
              <a:spcAft>
                <a:spcPts val="600"/>
              </a:spcAft>
              <a:defRPr/>
            </a:pPr>
            <a:r>
              <a:rPr lang="fr-CA" sz="1000" b="0" i="0" strike="noStrike" cap="none" spc="0" baseline="0">
                <a:solidFill>
                  <a:srgbClr val="000000"/>
                </a:solidFill>
                <a:effectLst/>
                <a:latin typeface="Arial"/>
                <a:ea typeface="Arial"/>
                <a:cs typeface="Arial"/>
              </a:rPr>
              <a:t>Bismuth E, et al. </a:t>
            </a:r>
            <a:r>
              <a:rPr lang="fr-CA" sz="1000" b="0" i="1" strike="noStrike" cap="none" spc="0" baseline="0">
                <a:solidFill>
                  <a:srgbClr val="000000"/>
                </a:solidFill>
                <a:effectLst/>
                <a:latin typeface="Arial"/>
                <a:ea typeface="Arial"/>
                <a:cs typeface="Arial"/>
              </a:rPr>
              <a:t>J Pediatr</a:t>
            </a:r>
            <a:r>
              <a:rPr lang="fr-CA" sz="1000" b="0" i="0" strike="noStrike" cap="none" spc="0" baseline="0">
                <a:solidFill>
                  <a:srgbClr val="000000"/>
                </a:solidFill>
                <a:effectLst/>
                <a:latin typeface="Arial"/>
                <a:ea typeface="Arial"/>
                <a:cs typeface="Arial"/>
              </a:rPr>
              <a:t>. 2008;152:540-545. </a:t>
            </a:r>
          </a:p>
          <a:p>
            <a:pPr>
              <a:spcAft>
                <a:spcPts val="600"/>
              </a:spcAft>
            </a:pPr>
            <a:endParaRPr lang="en-GB" sz="10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52</a:t>
            </a:fld>
            <a:endParaRPr lang="en-GB"/>
          </a:p>
        </p:txBody>
      </p:sp>
    </p:spTree>
    <p:extLst>
      <p:ext uri="{BB962C8B-B14F-4D97-AF65-F5344CB8AC3E}">
        <p14:creationId xmlns:p14="http://schemas.microsoft.com/office/powerpoint/2010/main" val="3698521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lvl="0" indent="-171450">
              <a:spcAft>
                <a:spcPts val="600"/>
              </a:spcAft>
              <a:buFont typeface="Arial" pitchFamily="34" charset="0"/>
              <a:buChar char="•"/>
              <a:defRPr/>
            </a:pPr>
            <a:r>
              <a:rPr lang="fr-CA" sz="1000" b="0" i="0" strike="noStrike" cap="none" spc="0" baseline="0">
                <a:solidFill>
                  <a:srgbClr val="000000"/>
                </a:solidFill>
                <a:effectLst/>
                <a:latin typeface="Arial"/>
                <a:ea typeface="Arial"/>
                <a:cs typeface="Arial"/>
              </a:rPr>
              <a:t>Le récepteur des produits terminaux de glycation avancée (RAGE) assure la régulation des réponses immunitaires et de l’inflammation. L’activité RAGE dans les voies respiratoires des patients atteints de FK et de DLFK donne à penser que celle-ci contribue à l’hyperinflammatoire observée dans les cas de FK et, dans une plus grande mesure, au DLFK.</a:t>
            </a:r>
            <a:endParaRPr lang="en-US" sz="1000" i="1" baseline="30000">
              <a:latin typeface="Arial" pitchFamily="34" charset="0"/>
              <a:ea typeface="ＭＳ Ｐゴシック" pitchFamily="-110" charset="-128"/>
              <a:cs typeface="Arial" pitchFamily="34" charset="0"/>
            </a:endParaRPr>
          </a:p>
          <a:p>
            <a:pPr lvl="0">
              <a:spcAft>
                <a:spcPts val="600"/>
              </a:spcAft>
              <a:defRPr/>
            </a:pPr>
            <a:endParaRPr lang="en-US" sz="1000">
              <a:latin typeface="Arial" pitchFamily="34" charset="0"/>
              <a:cs typeface="Arial" pitchFamily="34" charset="0"/>
            </a:endParaRPr>
          </a:p>
          <a:p>
            <a:pPr lvl="0">
              <a:spcAft>
                <a:spcPts val="600"/>
              </a:spcAft>
              <a:defRPr/>
            </a:pPr>
            <a:r>
              <a:rPr lang="fr-CA" sz="1000" b="1" i="0" strike="noStrike" cap="none" spc="0" baseline="0">
                <a:solidFill>
                  <a:srgbClr val="000000"/>
                </a:solidFill>
                <a:effectLst/>
                <a:latin typeface="Arial"/>
                <a:ea typeface="Arial"/>
                <a:cs typeface="Arial"/>
              </a:rPr>
              <a:t>Référence</a:t>
            </a:r>
          </a:p>
          <a:p>
            <a:pPr lvl="0">
              <a:spcAft>
                <a:spcPts val="600"/>
              </a:spcAft>
              <a:defRPr/>
            </a:pPr>
            <a:r>
              <a:rPr lang="fr-CA" sz="1000" b="0" i="0" strike="noStrike" cap="none" spc="0" baseline="0">
                <a:solidFill>
                  <a:srgbClr val="000000"/>
                </a:solidFill>
                <a:effectLst/>
                <a:latin typeface="Arial"/>
                <a:ea typeface="Arial"/>
                <a:cs typeface="Arial"/>
              </a:rPr>
              <a:t>Mulrennan S, et al. </a:t>
            </a:r>
            <a:r>
              <a:rPr lang="fr-CA" sz="1000" b="0" i="1" strike="noStrike" cap="none" spc="0" baseline="0">
                <a:solidFill>
                  <a:srgbClr val="000000"/>
                </a:solidFill>
                <a:effectLst/>
                <a:latin typeface="Arial"/>
                <a:ea typeface="Arial"/>
                <a:cs typeface="Arial"/>
              </a:rPr>
              <a:t>Sci Rep</a:t>
            </a:r>
            <a:r>
              <a:rPr lang="fr-CA" sz="1000" b="0" i="0" strike="noStrike" cap="none" spc="0" baseline="0">
                <a:solidFill>
                  <a:srgbClr val="000000"/>
                </a:solidFill>
                <a:effectLst/>
                <a:latin typeface="Arial"/>
                <a:ea typeface="Arial"/>
                <a:cs typeface="Arial"/>
              </a:rPr>
              <a:t>. 2015;5:8931.</a:t>
            </a:r>
          </a:p>
          <a:p>
            <a:pPr>
              <a:spcAft>
                <a:spcPts val="600"/>
              </a:spcAft>
            </a:pPr>
            <a:endParaRPr lang="en-GB" sz="10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DE195D52-6641-433A-9D6B-786D826AC019}" type="slidenum">
              <a:rPr lang="en-GB" smtClean="0"/>
              <a:t>53</a:t>
            </a:fld>
            <a:endParaRPr lang="en-GB"/>
          </a:p>
        </p:txBody>
      </p:sp>
    </p:spTree>
    <p:extLst>
      <p:ext uri="{BB962C8B-B14F-4D97-AF65-F5344CB8AC3E}">
        <p14:creationId xmlns:p14="http://schemas.microsoft.com/office/powerpoint/2010/main" val="2521994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indent="-171450">
              <a:spcAft>
                <a:spcPts val="600"/>
              </a:spcAft>
              <a:buClr>
                <a:srgbClr val="46238C"/>
              </a:buClr>
              <a:buFont typeface="Arial" pitchFamily="34" charset="0"/>
              <a:buChar char="•"/>
            </a:pPr>
            <a:r>
              <a:rPr lang="fr-CA" sz="1000" b="0" i="0" strike="noStrike" cap="none" spc="0" baseline="0">
                <a:solidFill>
                  <a:srgbClr val="000000"/>
                </a:solidFill>
                <a:effectLst/>
                <a:latin typeface="Arial"/>
                <a:ea typeface="Arial"/>
                <a:cs typeface="Arial"/>
              </a:rPr>
              <a:t>Chez les personnes atteintes de FK faisant partie des groupes d’âge touchés par le DLFK, les taux de mortalité sont plus élevés chez les personnes diabétiques que chez les personnes atteintes de FK qui ne le sont pas</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a:t>
            </a:r>
            <a:endParaRPr lang="en-US" sz="1000">
              <a:latin typeface="Arial" pitchFamily="34" charset="0"/>
              <a:ea typeface="ＭＳ Ｐゴシック" pitchFamily="-110" charset="-128"/>
              <a:cs typeface="Arial" pitchFamily="34" charset="0"/>
            </a:endParaRPr>
          </a:p>
          <a:p>
            <a:pPr marL="171450" indent="-17145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 DLFK a été associé à un risque significativement plus élevé de décès (14 % p/r à 4 %; </a:t>
            </a:r>
            <a:r>
              <a:rPr lang="fr-CA" sz="1000" b="0" i="1" strike="noStrike" cap="none" spc="0" baseline="0">
                <a:solidFill>
                  <a:srgbClr val="000000"/>
                </a:solidFill>
                <a:effectLst/>
                <a:latin typeface="Arial"/>
                <a:ea typeface="Arial"/>
                <a:cs typeface="Arial"/>
              </a:rPr>
              <a:t>P</a:t>
            </a:r>
            <a:r>
              <a:rPr lang="fr-CA" sz="1000" b="0" i="0" strike="noStrike" cap="none" spc="0" baseline="0">
                <a:solidFill>
                  <a:srgbClr val="000000"/>
                </a:solidFill>
                <a:effectLst/>
                <a:latin typeface="Arial"/>
                <a:ea typeface="Arial"/>
                <a:cs typeface="Arial"/>
              </a:rPr>
              <a:t> = 0,0001)</a:t>
            </a:r>
            <a:r>
              <a:rPr lang="fr-CA" sz="1000" b="0" i="0" strike="noStrike" cap="none" spc="0" baseline="30000">
                <a:solidFill>
                  <a:srgbClr val="000000"/>
                </a:solidFill>
                <a:effectLst/>
                <a:latin typeface="Arial"/>
                <a:ea typeface="Arial"/>
                <a:cs typeface="Arial"/>
              </a:rPr>
              <a:t>2</a:t>
            </a:r>
            <a:r>
              <a:rPr lang="fr-CA" sz="1000" b="0" i="0" strike="noStrike" cap="none" spc="0" baseline="0">
                <a:solidFill>
                  <a:srgbClr val="000000"/>
                </a:solidFill>
                <a:effectLst/>
                <a:latin typeface="Arial"/>
                <a:ea typeface="Arial"/>
                <a:cs typeface="Arial"/>
              </a:rPr>
              <a:t>.</a:t>
            </a:r>
            <a:endParaRPr lang="en-US" sz="1000">
              <a:latin typeface="Arial" pitchFamily="34" charset="0"/>
              <a:cs typeface="Arial" pitchFamily="34" charset="0"/>
            </a:endParaRPr>
          </a:p>
          <a:p>
            <a:pPr>
              <a:spcAft>
                <a:spcPts val="600"/>
              </a:spcAft>
            </a:pPr>
            <a:endParaRPr lang="en-US"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Références</a:t>
            </a:r>
          </a:p>
          <a:p>
            <a:pPr>
              <a:spcAft>
                <a:spcPts val="600"/>
              </a:spcAft>
            </a:pPr>
            <a:r>
              <a:rPr lang="fr-CA" sz="1000" b="0" i="0" strike="noStrike" cap="none" spc="0" baseline="0">
                <a:solidFill>
                  <a:srgbClr val="000000"/>
                </a:solidFill>
                <a:effectLst/>
                <a:latin typeface="Arial"/>
                <a:ea typeface="Arial"/>
                <a:cs typeface="Arial"/>
              </a:rPr>
              <a:t>1. Chamnan P, et al. </a:t>
            </a:r>
            <a:r>
              <a:rPr lang="fr-CA" sz="1000" b="0" i="1" strike="noStrike" cap="none" spc="0" baseline="0">
                <a:solidFill>
                  <a:srgbClr val="000000"/>
                </a:solidFill>
                <a:effectLst/>
                <a:latin typeface="Arial"/>
                <a:ea typeface="Arial"/>
                <a:cs typeface="Arial"/>
              </a:rPr>
              <a:t>Diabetes Care</a:t>
            </a:r>
            <a:r>
              <a:rPr lang="fr-CA" sz="1000" b="0" i="0" strike="noStrike" cap="none" spc="0" baseline="0">
                <a:solidFill>
                  <a:srgbClr val="000000"/>
                </a:solidFill>
                <a:effectLst/>
                <a:latin typeface="Arial"/>
                <a:ea typeface="Arial"/>
                <a:cs typeface="Arial"/>
              </a:rPr>
              <a:t>. 2010;33:311-316. 2. Lewis C, et al. </a:t>
            </a:r>
            <a:r>
              <a:rPr lang="fr-CA" sz="1000" b="0" i="1" strike="noStrike" cap="none" spc="0" baseline="0">
                <a:solidFill>
                  <a:srgbClr val="000000"/>
                </a:solidFill>
                <a:effectLst/>
                <a:latin typeface="Arial"/>
                <a:ea typeface="Arial"/>
                <a:cs typeface="Arial"/>
              </a:rPr>
              <a:t>Am J Respir Crit Care Med</a:t>
            </a:r>
            <a:r>
              <a:rPr lang="fr-CA" sz="1000" b="0" i="0" strike="noStrike" cap="none" spc="0" baseline="0">
                <a:solidFill>
                  <a:srgbClr val="000000"/>
                </a:solidFill>
                <a:effectLst/>
                <a:latin typeface="Arial"/>
                <a:ea typeface="Arial"/>
                <a:cs typeface="Arial"/>
              </a:rPr>
              <a:t>. 2015;191:194-200.</a:t>
            </a:r>
          </a:p>
        </p:txBody>
      </p:sp>
      <p:sp>
        <p:nvSpPr>
          <p:cNvPr id="4" name="Slide Number Placeholder 3"/>
          <p:cNvSpPr>
            <a:spLocks noGrp="1"/>
          </p:cNvSpPr>
          <p:nvPr>
            <p:ph type="sldNum" sz="quarter" idx="5"/>
          </p:nvPr>
        </p:nvSpPr>
        <p:spPr/>
        <p:txBody>
          <a:bodyPr/>
          <a:lstStyle/>
          <a:p>
            <a:fld id="{DE195D52-6641-433A-9D6B-786D826AC019}" type="slidenum">
              <a:rPr lang="en-GB" smtClean="0"/>
              <a:t>54</a:t>
            </a:fld>
            <a:endParaRPr lang="en-GB"/>
          </a:p>
        </p:txBody>
      </p:sp>
    </p:spTree>
    <p:extLst>
      <p:ext uri="{BB962C8B-B14F-4D97-AF65-F5344CB8AC3E}">
        <p14:creationId xmlns:p14="http://schemas.microsoft.com/office/powerpoint/2010/main" val="16435076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1450" lvl="0" indent="-171450" eaLnBrk="0" fontAlgn="base" hangingPunct="0">
              <a:spcAft>
                <a:spcPts val="600"/>
              </a:spcAft>
              <a:buFont typeface="Arial" pitchFamily="34" charset="0"/>
              <a:buChar char="•"/>
              <a:defRPr/>
            </a:pPr>
            <a:r>
              <a:rPr lang="fr-CA" sz="1000" b="0" i="0" strike="noStrike" cap="none" spc="0" baseline="0">
                <a:solidFill>
                  <a:srgbClr val="000000"/>
                </a:solidFill>
                <a:effectLst/>
                <a:latin typeface="Arial"/>
                <a:ea typeface="Arial"/>
                <a:cs typeface="Arial"/>
              </a:rPr>
              <a:t>Parmi les sujets atteints de DLFK qui présentent une hyperglycémie à jeun et sont diabétiques depuis ≥ 10 ans, 14 % présentaient aussi une microalbuminurie et 16 %, une rétinopathie. De plus, des symptômes neuropathiques et gastro-intestinaux ont été observés chez les patients présentant ou non une hyperglycémie à jeun.</a:t>
            </a:r>
          </a:p>
          <a:p>
            <a:pPr>
              <a:spcAft>
                <a:spcPts val="600"/>
              </a:spcAft>
            </a:pPr>
            <a:endParaRPr lang="en-US"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lvl="0">
              <a:spcAft>
                <a:spcPts val="600"/>
              </a:spcAft>
              <a:defRPr/>
            </a:pPr>
            <a:r>
              <a:rPr lang="fr-CA" sz="1000" b="0" i="0" strike="noStrike" cap="none" spc="0" baseline="0">
                <a:solidFill>
                  <a:srgbClr val="000000"/>
                </a:solidFill>
                <a:effectLst/>
                <a:latin typeface="Arial"/>
                <a:ea typeface="Arial"/>
                <a:cs typeface="Arial"/>
              </a:rPr>
              <a:t>Schwarzenberg SJ, et al. </a:t>
            </a:r>
            <a:r>
              <a:rPr lang="fr-CA" sz="1000" b="0" i="1" strike="noStrike" cap="none" spc="0" baseline="0">
                <a:solidFill>
                  <a:srgbClr val="000000"/>
                </a:solidFill>
                <a:effectLst/>
                <a:latin typeface="Arial"/>
                <a:ea typeface="Arial"/>
                <a:cs typeface="Arial"/>
              </a:rPr>
              <a:t>Diabetes Care</a:t>
            </a:r>
            <a:r>
              <a:rPr lang="fr-CA" sz="1000" b="0" i="0" strike="noStrike" cap="none" spc="0" baseline="0">
                <a:solidFill>
                  <a:srgbClr val="000000"/>
                </a:solidFill>
                <a:effectLst/>
                <a:latin typeface="Arial"/>
                <a:ea typeface="Arial"/>
                <a:cs typeface="Arial"/>
              </a:rPr>
              <a:t>. 2007;30:1056-1061.</a:t>
            </a:r>
          </a:p>
        </p:txBody>
      </p:sp>
      <p:sp>
        <p:nvSpPr>
          <p:cNvPr id="4" name="Slide Number Placeholder 3"/>
          <p:cNvSpPr>
            <a:spLocks noGrp="1"/>
          </p:cNvSpPr>
          <p:nvPr>
            <p:ph type="sldNum" sz="quarter" idx="5"/>
          </p:nvPr>
        </p:nvSpPr>
        <p:spPr/>
        <p:txBody>
          <a:bodyPr/>
          <a:lstStyle/>
          <a:p>
            <a:fld id="{DE195D52-6641-433A-9D6B-786D826AC019}" type="slidenum">
              <a:rPr lang="en-GB" smtClean="0"/>
              <a:t>55</a:t>
            </a:fld>
            <a:endParaRPr lang="en-GB"/>
          </a:p>
        </p:txBody>
      </p:sp>
    </p:spTree>
    <p:extLst>
      <p:ext uri="{BB962C8B-B14F-4D97-AF65-F5344CB8AC3E}">
        <p14:creationId xmlns:p14="http://schemas.microsoft.com/office/powerpoint/2010/main" val="200464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56</a:t>
            </a:fld>
            <a:endParaRPr lang="en-GB"/>
          </a:p>
        </p:txBody>
      </p:sp>
    </p:spTree>
    <p:extLst>
      <p:ext uri="{BB962C8B-B14F-4D97-AF65-F5344CB8AC3E}">
        <p14:creationId xmlns:p14="http://schemas.microsoft.com/office/powerpoint/2010/main" val="264125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strike="noStrike" cap="none" spc="0" baseline="0">
                <a:solidFill>
                  <a:srgbClr val="000000"/>
                </a:solidFill>
                <a:effectLst/>
                <a:latin typeface="Calibri"/>
                <a:ea typeface="Calibri"/>
                <a:cs typeface="Calibri"/>
              </a:rPr>
              <a:t>Notes</a:t>
            </a:r>
          </a:p>
          <a:p>
            <a:r>
              <a:rPr lang="fr-CA" sz="1200" b="0" i="0" strike="noStrike" cap="none" spc="0" baseline="0">
                <a:solidFill>
                  <a:srgbClr val="000000"/>
                </a:solidFill>
                <a:effectLst/>
                <a:latin typeface="Calibri"/>
                <a:ea typeface="Calibri"/>
                <a:cs typeface="Calibri"/>
              </a:rPr>
              <a:t>Diapositive principale</a:t>
            </a:r>
          </a:p>
          <a:p>
            <a:endParaRPr lang="en-GB"/>
          </a:p>
        </p:txBody>
      </p:sp>
      <p:sp>
        <p:nvSpPr>
          <p:cNvPr id="4" name="Slide Number Placeholder 3"/>
          <p:cNvSpPr>
            <a:spLocks noGrp="1"/>
          </p:cNvSpPr>
          <p:nvPr>
            <p:ph type="sldNum" sz="quarter" idx="5"/>
          </p:nvPr>
        </p:nvSpPr>
        <p:spPr/>
        <p:txBody>
          <a:bodyPr/>
          <a:lstStyle/>
          <a:p>
            <a:fld id="{DE195D52-6641-433A-9D6B-786D826AC019}" type="slidenum">
              <a:rPr lang="en-GB" smtClean="0"/>
              <a:t>6</a:t>
            </a:fld>
            <a:endParaRPr lang="en-GB"/>
          </a:p>
        </p:txBody>
      </p:sp>
    </p:spTree>
    <p:extLst>
      <p:ext uri="{BB962C8B-B14F-4D97-AF65-F5344CB8AC3E}">
        <p14:creationId xmlns:p14="http://schemas.microsoft.com/office/powerpoint/2010/main" val="290642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marL="173370" indent="-17337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 pancréas exocrine sécrète des enzymes digestives et du bicarbonate de sodium, </a:t>
            </a:r>
            <a:br>
              <a:rPr sz="1000"/>
            </a:br>
            <a:r>
              <a:rPr lang="fr-CA" sz="1000" b="0" i="0" strike="noStrike" cap="none" spc="0" baseline="0">
                <a:solidFill>
                  <a:srgbClr val="000000"/>
                </a:solidFill>
                <a:effectLst/>
                <a:latin typeface="Arial"/>
                <a:ea typeface="Arial"/>
                <a:cs typeface="Arial"/>
              </a:rPr>
              <a:t>qui sont ultimement transportés vers le duodénum par le canal pancréatique</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 </a:t>
            </a:r>
          </a:p>
          <a:p>
            <a:pPr marL="173370" indent="-173370">
              <a:spcAft>
                <a:spcPts val="600"/>
              </a:spcAft>
              <a:buFont typeface="Arial" pitchFamily="34" charset="0"/>
              <a:buChar char="•"/>
            </a:pPr>
            <a:r>
              <a:rPr lang="fr-CA" sz="1000" b="0" i="0" strike="noStrike" cap="none" spc="0" baseline="0">
                <a:solidFill>
                  <a:srgbClr val="000000"/>
                </a:solidFill>
                <a:effectLst/>
                <a:latin typeface="Arial"/>
                <a:ea typeface="Arial"/>
                <a:cs typeface="Arial"/>
              </a:rPr>
              <a:t>Les enzymes digestives comprennent l’α-amylase, la lipase, la DNase et la RNase, et les proenzymes comprennent le trypsinogène, le chymotrypsinogène, la procarboxypeptidase A, la procarboxypeptidase B, la prophospholipase, la proélastase et la mésotrypsine</a:t>
            </a:r>
            <a:r>
              <a:rPr lang="fr-CA" sz="1000" b="0" i="0" strike="noStrike" cap="none" spc="0" baseline="30000">
                <a:solidFill>
                  <a:srgbClr val="000000"/>
                </a:solidFill>
                <a:effectLst/>
                <a:latin typeface="Arial"/>
                <a:ea typeface="Arial"/>
                <a:cs typeface="Arial"/>
              </a:rPr>
              <a:t>1</a:t>
            </a:r>
            <a:r>
              <a:rPr lang="fr-CA" sz="1000" b="0" i="0" strike="noStrike" cap="none" spc="0" baseline="0">
                <a:solidFill>
                  <a:srgbClr val="000000"/>
                </a:solidFill>
                <a:effectLst/>
                <a:latin typeface="Arial"/>
                <a:ea typeface="Arial"/>
                <a:cs typeface="Arial"/>
              </a:rPr>
              <a:t>.</a:t>
            </a:r>
          </a:p>
          <a:p>
            <a:pPr>
              <a:spcAft>
                <a:spcPts val="600"/>
              </a:spcAft>
            </a:pPr>
            <a:endParaRPr lang="en-GB" sz="1000">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Pandol SJ. The Exocrine Pancreas. San Rafael (CA): Morgan &amp; Claypool Life Sciences; 2010.</a:t>
            </a:r>
          </a:p>
        </p:txBody>
      </p:sp>
      <p:sp>
        <p:nvSpPr>
          <p:cNvPr id="4" name="Slide Number Placeholder 3"/>
          <p:cNvSpPr>
            <a:spLocks noGrp="1"/>
          </p:cNvSpPr>
          <p:nvPr>
            <p:ph type="sldNum" sz="quarter" idx="5"/>
          </p:nvPr>
        </p:nvSpPr>
        <p:spPr/>
        <p:txBody>
          <a:bodyPr/>
          <a:lstStyle/>
          <a:p>
            <a:fld id="{DE195D52-6641-433A-9D6B-786D826AC019}" type="slidenum">
              <a:rPr lang="en-GB" smtClean="0"/>
              <a:t>7</a:t>
            </a:fld>
            <a:endParaRPr lang="en-GB"/>
          </a:p>
        </p:txBody>
      </p:sp>
    </p:spTree>
    <p:extLst>
      <p:ext uri="{BB962C8B-B14F-4D97-AF65-F5344CB8AC3E}">
        <p14:creationId xmlns:p14="http://schemas.microsoft.com/office/powerpoint/2010/main" val="300900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48793"/>
          </a:xfrm>
        </p:spPr>
        <p:txBody>
          <a:bodyPr/>
          <a:lstStyle/>
          <a:p>
            <a:pPr>
              <a:spcAft>
                <a:spcPts val="600"/>
              </a:spcAft>
            </a:pPr>
            <a:r>
              <a:rPr lang="fr-CA" sz="1000" b="1" i="0" strike="noStrike" cap="none" spc="0" baseline="0" dirty="0">
                <a:solidFill>
                  <a:srgbClr val="000000"/>
                </a:solidFill>
                <a:effectLst/>
                <a:latin typeface="Arial"/>
                <a:ea typeface="Arial"/>
                <a:cs typeface="Arial"/>
              </a:rPr>
              <a:t>Renseignements supplémentaires</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Les enzymes digestives comprennent l’α-amylase, la lipase, la </a:t>
            </a:r>
            <a:r>
              <a:rPr lang="fr-CA" sz="1000" b="0" i="0" strike="noStrike" cap="none" spc="0" baseline="0" dirty="0" err="1">
                <a:solidFill>
                  <a:srgbClr val="000000"/>
                </a:solidFill>
                <a:effectLst/>
                <a:latin typeface="Arial"/>
                <a:ea typeface="Arial"/>
                <a:cs typeface="Arial"/>
              </a:rPr>
              <a:t>DNase</a:t>
            </a:r>
            <a:r>
              <a:rPr lang="fr-CA" sz="1000" b="0" i="0" strike="noStrike" cap="none" spc="0" baseline="0" dirty="0">
                <a:solidFill>
                  <a:srgbClr val="000000"/>
                </a:solidFill>
                <a:effectLst/>
                <a:latin typeface="Arial"/>
                <a:ea typeface="Arial"/>
                <a:cs typeface="Arial"/>
              </a:rPr>
              <a:t> et la </a:t>
            </a:r>
            <a:r>
              <a:rPr lang="fr-CA" sz="1000" b="0" i="0" strike="noStrike" cap="none" spc="0" baseline="0" dirty="0" err="1">
                <a:solidFill>
                  <a:srgbClr val="000000"/>
                </a:solidFill>
                <a:effectLst/>
                <a:latin typeface="Arial"/>
                <a:ea typeface="Arial"/>
                <a:cs typeface="Arial"/>
              </a:rPr>
              <a:t>RNase</a:t>
            </a:r>
            <a:r>
              <a:rPr lang="fr-CA" sz="1000" b="0" i="0" strike="noStrike" cap="none" spc="0" baseline="0" dirty="0">
                <a:solidFill>
                  <a:srgbClr val="000000"/>
                </a:solidFill>
                <a:effectLst/>
                <a:latin typeface="Arial"/>
                <a:ea typeface="Arial"/>
                <a:cs typeface="Arial"/>
              </a:rPr>
              <a:t>, et les </a:t>
            </a:r>
            <a:r>
              <a:rPr lang="fr-CA" sz="1000" b="0" i="0" strike="noStrike" cap="none" spc="0" baseline="0" dirty="0" err="1">
                <a:solidFill>
                  <a:srgbClr val="000000"/>
                </a:solidFill>
                <a:effectLst/>
                <a:latin typeface="Arial"/>
                <a:ea typeface="Arial"/>
                <a:cs typeface="Arial"/>
              </a:rPr>
              <a:t>proenzymes</a:t>
            </a:r>
            <a:r>
              <a:rPr lang="fr-CA" sz="1000" b="0" i="0" strike="noStrike" cap="none" spc="0" baseline="0" dirty="0">
                <a:solidFill>
                  <a:srgbClr val="000000"/>
                </a:solidFill>
                <a:effectLst/>
                <a:latin typeface="Arial"/>
                <a:ea typeface="Arial"/>
                <a:cs typeface="Arial"/>
              </a:rPr>
              <a:t> comprennent le trypsinogène, le </a:t>
            </a:r>
            <a:r>
              <a:rPr lang="fr-CA" sz="1000" b="0" i="0" strike="noStrike" cap="none" spc="0" baseline="0" dirty="0" err="1">
                <a:solidFill>
                  <a:srgbClr val="000000"/>
                </a:solidFill>
                <a:effectLst/>
                <a:latin typeface="Arial"/>
                <a:ea typeface="Arial"/>
                <a:cs typeface="Arial"/>
              </a:rPr>
              <a:t>chymotrypsinogène</a:t>
            </a:r>
            <a:r>
              <a:rPr lang="fr-CA" sz="1000" b="0" i="0" strike="noStrike" cap="none" spc="0" baseline="0" dirty="0">
                <a:solidFill>
                  <a:srgbClr val="000000"/>
                </a:solidFill>
                <a:effectLst/>
                <a:latin typeface="Arial"/>
                <a:ea typeface="Arial"/>
                <a:cs typeface="Arial"/>
              </a:rPr>
              <a:t>, la </a:t>
            </a:r>
            <a:r>
              <a:rPr lang="fr-CA" sz="1000" b="0" i="0" strike="noStrike" cap="none" spc="0" baseline="0" dirty="0" err="1">
                <a:solidFill>
                  <a:srgbClr val="000000"/>
                </a:solidFill>
                <a:effectLst/>
                <a:latin typeface="Arial"/>
                <a:ea typeface="Arial"/>
                <a:cs typeface="Arial"/>
              </a:rPr>
              <a:t>procarboxypeptidase</a:t>
            </a:r>
            <a:r>
              <a:rPr lang="fr-CA" sz="1000" b="0" i="0" strike="noStrike" cap="none" spc="0" baseline="0" dirty="0">
                <a:solidFill>
                  <a:srgbClr val="000000"/>
                </a:solidFill>
                <a:effectLst/>
                <a:latin typeface="Arial"/>
                <a:ea typeface="Arial"/>
                <a:cs typeface="Arial"/>
              </a:rPr>
              <a:t> A, la </a:t>
            </a:r>
            <a:r>
              <a:rPr lang="fr-CA" sz="1000" b="0" i="0" strike="noStrike" cap="none" spc="0" baseline="0" dirty="0" err="1">
                <a:solidFill>
                  <a:srgbClr val="000000"/>
                </a:solidFill>
                <a:effectLst/>
                <a:latin typeface="Arial"/>
                <a:ea typeface="Arial"/>
                <a:cs typeface="Arial"/>
              </a:rPr>
              <a:t>procarboxypeptidase</a:t>
            </a:r>
            <a:r>
              <a:rPr lang="fr-CA" sz="1000" b="0" i="0" strike="noStrike" cap="none" spc="0" baseline="0" dirty="0">
                <a:solidFill>
                  <a:srgbClr val="000000"/>
                </a:solidFill>
                <a:effectLst/>
                <a:latin typeface="Arial"/>
                <a:ea typeface="Arial"/>
                <a:cs typeface="Arial"/>
              </a:rPr>
              <a:t> B, la </a:t>
            </a:r>
            <a:r>
              <a:rPr lang="fr-CA" sz="1000" b="0" i="0" strike="noStrike" cap="none" spc="0" baseline="0" dirty="0" err="1">
                <a:solidFill>
                  <a:srgbClr val="000000"/>
                </a:solidFill>
                <a:effectLst/>
                <a:latin typeface="Arial"/>
                <a:ea typeface="Arial"/>
                <a:cs typeface="Arial"/>
              </a:rPr>
              <a:t>prophospholipase</a:t>
            </a:r>
            <a:r>
              <a:rPr lang="fr-CA" sz="1000" b="0" i="0" strike="noStrike" cap="none" spc="0" baseline="0" dirty="0">
                <a:solidFill>
                  <a:srgbClr val="000000"/>
                </a:solidFill>
                <a:effectLst/>
                <a:latin typeface="Arial"/>
                <a:ea typeface="Arial"/>
                <a:cs typeface="Arial"/>
              </a:rPr>
              <a:t>, la </a:t>
            </a:r>
            <a:r>
              <a:rPr lang="fr-CA" sz="1000" b="0" i="0" strike="noStrike" cap="none" spc="0" baseline="0" dirty="0" err="1">
                <a:solidFill>
                  <a:srgbClr val="000000"/>
                </a:solidFill>
                <a:effectLst/>
                <a:latin typeface="Arial"/>
                <a:ea typeface="Arial"/>
                <a:cs typeface="Arial"/>
              </a:rPr>
              <a:t>proélastase</a:t>
            </a:r>
            <a:r>
              <a:rPr lang="fr-CA" sz="1000" b="0" i="0" strike="noStrike" cap="none" spc="0" baseline="0" dirty="0">
                <a:solidFill>
                  <a:srgbClr val="000000"/>
                </a:solidFill>
                <a:effectLst/>
                <a:latin typeface="Arial"/>
                <a:ea typeface="Arial"/>
                <a:cs typeface="Arial"/>
              </a:rPr>
              <a:t> et la </a:t>
            </a:r>
            <a:r>
              <a:rPr lang="fr-CA" sz="1000" b="0" i="0" strike="noStrike" cap="none" spc="0" baseline="0" dirty="0" err="1">
                <a:solidFill>
                  <a:srgbClr val="000000"/>
                </a:solidFill>
                <a:effectLst/>
                <a:latin typeface="Arial"/>
                <a:ea typeface="Arial"/>
                <a:cs typeface="Arial"/>
              </a:rPr>
              <a:t>mésotrypsine</a:t>
            </a:r>
            <a:r>
              <a:rPr lang="fr-CA" sz="1000" b="0" i="0" strike="noStrike" cap="none" spc="0" baseline="0" dirty="0">
                <a:solidFill>
                  <a:srgbClr val="000000"/>
                </a:solidFill>
                <a:effectLst/>
                <a:latin typeface="Arial"/>
                <a:ea typeface="Arial"/>
                <a:cs typeface="Arial"/>
              </a:rPr>
              <a:t>.</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L’eau et les ions (sodium, potassium, chlorure et bicarbonate) sont les principaux constituants inorganiques des sécrétions pancréatiques. Ces constituants et leur circulation pendant un repas sont nécessaires au transport des enzymes pancréatiques sécrétées par les cellules acineuses dans la lumière intestinale. </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Une autre fonction importante de la sécrétion pancréatique d’eau et d’ions est la neutralisation de l’acide gastrique déchargée dans le duodénum.</a:t>
            </a:r>
          </a:p>
          <a:p>
            <a:pPr marL="659403" lvl="1"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Les enzymes pancréatiques ont une activité optimale dans un milieu au pH neutre et sont inefficaces dans les sécrétions gastriques au pH acide.</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sécrétion canalaire ayant lieu au cours de la phase intestinale de la digestion d’un repas est beaucoup plus volumineuse que la sécrétion acineuse. Le débit passe en moyenne de 0,2 ou 0,3 </a:t>
            </a:r>
            <a:r>
              <a:rPr lang="fr-CA" sz="1000" b="0" i="0" strike="noStrike" cap="none" spc="0" baseline="0" dirty="0" err="1">
                <a:solidFill>
                  <a:srgbClr val="000000"/>
                </a:solidFill>
                <a:effectLst/>
                <a:latin typeface="Arial"/>
                <a:ea typeface="Arial"/>
                <a:cs typeface="Arial"/>
              </a:rPr>
              <a:t>mL</a:t>
            </a:r>
            <a:r>
              <a:rPr lang="fr-CA" sz="1000" b="0" i="0" strike="noStrike" cap="none" spc="0" baseline="0" dirty="0">
                <a:solidFill>
                  <a:srgbClr val="000000"/>
                </a:solidFill>
                <a:effectLst/>
                <a:latin typeface="Arial"/>
                <a:ea typeface="Arial"/>
                <a:cs typeface="Arial"/>
              </a:rPr>
              <a:t>/min au repos à 4,0 </a:t>
            </a:r>
            <a:r>
              <a:rPr lang="fr-CA" sz="1000" b="0" i="0" strike="noStrike" cap="none" spc="0" baseline="0" dirty="0" err="1">
                <a:solidFill>
                  <a:srgbClr val="000000"/>
                </a:solidFill>
                <a:effectLst/>
                <a:latin typeface="Arial"/>
                <a:ea typeface="Arial"/>
                <a:cs typeface="Arial"/>
              </a:rPr>
              <a:t>mL</a:t>
            </a:r>
            <a:r>
              <a:rPr lang="fr-CA" sz="1000" b="0" i="0" strike="noStrike" cap="none" spc="0" baseline="0" dirty="0">
                <a:solidFill>
                  <a:srgbClr val="000000"/>
                </a:solidFill>
                <a:effectLst/>
                <a:latin typeface="Arial"/>
                <a:ea typeface="Arial"/>
                <a:cs typeface="Arial"/>
              </a:rPr>
              <a:t>/min pendant la stimulation de la digestion d’un repas. Le volume total de sécrétions par jour est d’environ 2,5 L.</a:t>
            </a:r>
          </a:p>
          <a:p>
            <a:pPr marL="179837" indent="-179837">
              <a:spcAft>
                <a:spcPts val="600"/>
              </a:spcAft>
              <a:buFont typeface="Arial" pitchFamily="34" charset="0"/>
              <a:buChar char="•"/>
            </a:pPr>
            <a:r>
              <a:rPr lang="fr-CA" sz="1000" b="0" i="0" strike="noStrike" cap="none" spc="0" baseline="0" dirty="0">
                <a:solidFill>
                  <a:srgbClr val="000000"/>
                </a:solidFill>
                <a:effectLst/>
                <a:latin typeface="Arial"/>
                <a:ea typeface="Arial"/>
                <a:cs typeface="Arial"/>
              </a:rPr>
              <a:t>La concentration de bicarbonate augmente de façon spectaculaire au cours d’un repas tandis que la concentration de chlorure diminue. Le canal pancréatique exocrine est unique, car il est capable de sécréter un liquide dont la concentration en bicarbonate peut atteindre les 140 </a:t>
            </a:r>
            <a:r>
              <a:rPr lang="fr-CA" sz="1000" b="0" i="0" strike="noStrike" cap="none" spc="0" baseline="0" dirty="0" err="1">
                <a:solidFill>
                  <a:srgbClr val="000000"/>
                </a:solidFill>
                <a:effectLst/>
                <a:latin typeface="Arial"/>
                <a:ea typeface="Arial"/>
                <a:cs typeface="Arial"/>
              </a:rPr>
              <a:t>mM.</a:t>
            </a:r>
            <a:endParaRPr lang="fr-CA" sz="1000" b="0" i="0" strike="noStrike" cap="none" spc="0" baseline="0" dirty="0">
              <a:solidFill>
                <a:srgbClr val="000000"/>
              </a:solidFill>
              <a:effectLst/>
              <a:latin typeface="Arial"/>
              <a:ea typeface="Arial"/>
              <a:cs typeface="Arial"/>
            </a:endParaRPr>
          </a:p>
          <a:p>
            <a:pPr>
              <a:spcAft>
                <a:spcPts val="600"/>
              </a:spcAft>
            </a:pPr>
            <a:r>
              <a:rPr lang="fr-CA" sz="1000" b="1" i="0" strike="noStrike" cap="none" spc="0" baseline="0" dirty="0">
                <a:solidFill>
                  <a:srgbClr val="000000"/>
                </a:solidFill>
                <a:effectLst/>
                <a:latin typeface="Arial"/>
                <a:ea typeface="Arial"/>
                <a:cs typeface="Arial"/>
              </a:rPr>
              <a:t>Référence</a:t>
            </a:r>
          </a:p>
          <a:p>
            <a:pPr>
              <a:spcAft>
                <a:spcPts val="600"/>
              </a:spcAft>
            </a:pPr>
            <a:r>
              <a:rPr lang="fr-CA" sz="1000" b="0" i="0" strike="noStrike" cap="none" spc="0" baseline="0" dirty="0" err="1">
                <a:solidFill>
                  <a:srgbClr val="000000"/>
                </a:solidFill>
                <a:effectLst/>
                <a:latin typeface="Arial"/>
                <a:ea typeface="Arial"/>
                <a:cs typeface="Arial"/>
              </a:rPr>
              <a:t>Pandol</a:t>
            </a:r>
            <a:r>
              <a:rPr lang="fr-CA" sz="1000" b="0" i="0" strike="noStrike" cap="none" spc="0" baseline="0" dirty="0">
                <a:solidFill>
                  <a:srgbClr val="000000"/>
                </a:solidFill>
                <a:effectLst/>
                <a:latin typeface="Arial"/>
                <a:ea typeface="Arial"/>
                <a:cs typeface="Arial"/>
              </a:rPr>
              <a:t> </a:t>
            </a:r>
            <a:r>
              <a:rPr lang="fr-CA" sz="1000" b="0" i="0" strike="noStrike" cap="none" spc="0" baseline="0" dirty="0" err="1">
                <a:solidFill>
                  <a:srgbClr val="000000"/>
                </a:solidFill>
                <a:effectLst/>
                <a:latin typeface="Arial"/>
                <a:ea typeface="Arial"/>
                <a:cs typeface="Arial"/>
              </a:rPr>
              <a:t>SJ</a:t>
            </a:r>
            <a:r>
              <a:rPr lang="fr-CA" sz="1000" b="0" i="0" strike="noStrike" cap="none" spc="0" baseline="0" dirty="0">
                <a:solidFill>
                  <a:srgbClr val="000000"/>
                </a:solidFill>
                <a:effectLst/>
                <a:latin typeface="Arial"/>
                <a:ea typeface="Arial"/>
                <a:cs typeface="Arial"/>
              </a:rPr>
              <a:t>. </a:t>
            </a:r>
            <a:r>
              <a:rPr lang="fr-CA" sz="1000" b="0" i="1" strike="noStrike" cap="none" spc="0" baseline="0" dirty="0">
                <a:solidFill>
                  <a:srgbClr val="000000"/>
                </a:solidFill>
                <a:effectLst/>
                <a:latin typeface="Arial"/>
                <a:ea typeface="Arial"/>
                <a:cs typeface="Arial"/>
              </a:rPr>
              <a:t>The Exocrine </a:t>
            </a:r>
            <a:r>
              <a:rPr lang="fr-CA" sz="1000" b="0" i="1" strike="noStrike" cap="none" spc="0" baseline="0" dirty="0" err="1">
                <a:solidFill>
                  <a:srgbClr val="000000"/>
                </a:solidFill>
                <a:effectLst/>
                <a:latin typeface="Arial"/>
                <a:ea typeface="Arial"/>
                <a:cs typeface="Arial"/>
              </a:rPr>
              <a:t>Pancreas</a:t>
            </a:r>
            <a:r>
              <a:rPr lang="fr-CA" sz="1000" b="0" i="0" strike="noStrike" cap="none" spc="0" baseline="0" dirty="0">
                <a:solidFill>
                  <a:srgbClr val="000000"/>
                </a:solidFill>
                <a:effectLst/>
                <a:latin typeface="Arial"/>
                <a:ea typeface="Arial"/>
                <a:cs typeface="Arial"/>
              </a:rPr>
              <a:t>. San Rafael (CA): Morgan &amp; </a:t>
            </a:r>
            <a:r>
              <a:rPr lang="fr-CA" sz="1000" b="0" i="0" strike="noStrike" cap="none" spc="0" baseline="0" dirty="0" err="1">
                <a:solidFill>
                  <a:srgbClr val="000000"/>
                </a:solidFill>
                <a:effectLst/>
                <a:latin typeface="Arial"/>
                <a:ea typeface="Arial"/>
                <a:cs typeface="Arial"/>
              </a:rPr>
              <a:t>Claypool</a:t>
            </a:r>
            <a:r>
              <a:rPr lang="fr-CA" sz="1000" b="0" i="0" strike="noStrike" cap="none" spc="0" baseline="0" dirty="0">
                <a:solidFill>
                  <a:srgbClr val="000000"/>
                </a:solidFill>
                <a:effectLst/>
                <a:latin typeface="Arial"/>
                <a:ea typeface="Arial"/>
                <a:cs typeface="Arial"/>
              </a:rPr>
              <a:t> Life Sciences; 2010.</a:t>
            </a:r>
          </a:p>
        </p:txBody>
      </p:sp>
      <p:sp>
        <p:nvSpPr>
          <p:cNvPr id="4" name="Slide Number Placeholder 3"/>
          <p:cNvSpPr>
            <a:spLocks noGrp="1"/>
          </p:cNvSpPr>
          <p:nvPr>
            <p:ph type="sldNum" sz="quarter" idx="5"/>
          </p:nvPr>
        </p:nvSpPr>
        <p:spPr/>
        <p:txBody>
          <a:bodyPr/>
          <a:lstStyle/>
          <a:p>
            <a:fld id="{DE195D52-6641-433A-9D6B-786D826AC019}" type="slidenum">
              <a:rPr lang="en-GB" smtClean="0"/>
              <a:t>8</a:t>
            </a:fld>
            <a:endParaRPr lang="en-GB"/>
          </a:p>
        </p:txBody>
      </p:sp>
    </p:spTree>
    <p:extLst>
      <p:ext uri="{BB962C8B-B14F-4D97-AF65-F5344CB8AC3E}">
        <p14:creationId xmlns:p14="http://schemas.microsoft.com/office/powerpoint/2010/main" val="2857430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sz="1000" b="1" i="0" strike="noStrike" cap="none" spc="0" baseline="0">
                <a:solidFill>
                  <a:srgbClr val="000000"/>
                </a:solidFill>
                <a:effectLst/>
                <a:latin typeface="Arial"/>
                <a:ea typeface="Arial"/>
                <a:cs typeface="Arial"/>
              </a:rPr>
              <a:t>Renseignements supplémentaires</a:t>
            </a:r>
          </a:p>
          <a:p>
            <a:pPr>
              <a:spcAft>
                <a:spcPts val="600"/>
              </a:spcAft>
            </a:pPr>
            <a:r>
              <a:rPr lang="fr-CA" sz="1000" b="0" i="0" strike="noStrike" cap="none" spc="0" baseline="0">
                <a:solidFill>
                  <a:srgbClr val="000000"/>
                </a:solidFill>
                <a:effectLst/>
                <a:latin typeface="Arial"/>
                <a:ea typeface="Arial"/>
                <a:cs typeface="Arial"/>
              </a:rPr>
              <a:t>Il existe des mécanismes empêchant les enzymes pancréatiques de digérer éventuellement le pancréas, notamment le stockage de celles-ci et la formation de grains de zymogène, qui en inhibent l’activité, ainsi que leur synthèse et leur stockage sous forme de proenzymes inactives. Les proenzymes sont activées lorsqu’elles pénètrent dans le duodénum. L’activation des enzymes a lieu à la surface de la lumière duodénale, où l’entérokinase, une polypeptidase (glycoprotéine) de la bordure en brosse, active le trypsinogène. La forme active, la trypsine, catalyse ensuite l’activation des autres proenzymes inactives. De nombreuses enzymes digestives clés, comme l’α-amylase et la lipase, sont présentes dans le pancréas sous forme active. On présume que ces enzymes ne causeraient pas de lésions cellulaires pancréatiques lorsqu’elles sont libérées dans les cellules/le tissu pancréatiques, car on n’y trouve pas de substrat de type amidon, glycogène ou triglycérides.</a:t>
            </a:r>
          </a:p>
          <a:p>
            <a:pPr>
              <a:spcAft>
                <a:spcPts val="600"/>
              </a:spcAft>
            </a:pPr>
            <a:endParaRPr lang="en-GB" sz="1000" strike="noStrike">
              <a:latin typeface="Arial" pitchFamily="34" charset="0"/>
              <a:cs typeface="Arial" pitchFamily="34" charset="0"/>
            </a:endParaRPr>
          </a:p>
          <a:p>
            <a:pPr>
              <a:spcAft>
                <a:spcPts val="600"/>
              </a:spcAft>
            </a:pPr>
            <a:r>
              <a:rPr lang="fr-CA" sz="1000" b="1" i="0" strike="noStrike" cap="none" spc="0" baseline="0">
                <a:solidFill>
                  <a:srgbClr val="000000"/>
                </a:solidFill>
                <a:effectLst/>
                <a:latin typeface="Arial"/>
                <a:ea typeface="Arial"/>
                <a:cs typeface="Arial"/>
              </a:rPr>
              <a:t>Référence</a:t>
            </a:r>
          </a:p>
          <a:p>
            <a:pPr>
              <a:spcAft>
                <a:spcPts val="600"/>
              </a:spcAft>
            </a:pPr>
            <a:r>
              <a:rPr lang="fr-CA" sz="1000" b="0" i="0" strike="noStrike" cap="none" spc="0" baseline="0">
                <a:solidFill>
                  <a:srgbClr val="000000"/>
                </a:solidFill>
                <a:effectLst/>
                <a:latin typeface="Arial"/>
                <a:ea typeface="Arial"/>
                <a:cs typeface="Arial"/>
              </a:rPr>
              <a:t>Pandol SJ. San Rafael (CA): Morgan &amp; Claypool Life Sciences; 2010.</a:t>
            </a:r>
          </a:p>
        </p:txBody>
      </p:sp>
      <p:sp>
        <p:nvSpPr>
          <p:cNvPr id="4" name="Slide Number Placeholder 3"/>
          <p:cNvSpPr>
            <a:spLocks noGrp="1"/>
          </p:cNvSpPr>
          <p:nvPr>
            <p:ph type="sldNum" sz="quarter" idx="5"/>
          </p:nvPr>
        </p:nvSpPr>
        <p:spPr/>
        <p:txBody>
          <a:bodyPr/>
          <a:lstStyle/>
          <a:p>
            <a:fld id="{DE195D52-6641-433A-9D6B-786D826AC019}" type="slidenum">
              <a:rPr lang="en-GB" smtClean="0"/>
              <a:t>9</a:t>
            </a:fld>
            <a:endParaRPr lang="en-GB"/>
          </a:p>
        </p:txBody>
      </p:sp>
    </p:spTree>
    <p:extLst>
      <p:ext uri="{BB962C8B-B14F-4D97-AF65-F5344CB8AC3E}">
        <p14:creationId xmlns:p14="http://schemas.microsoft.com/office/powerpoint/2010/main" val="104210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2FD1-2F8B-435A-BF33-73655A55A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308693-FCAE-43ED-83C9-574619F38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8F8402-98CC-4050-9BDE-CF0CF446559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156C84-A1A6-444D-8E95-44FA46EDA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BE0FC-2139-4F7E-B8B9-E2D7559CC806}"/>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49042414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udy Design - 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04808"/>
            <a:ext cx="11319933" cy="796925"/>
          </a:xfrm>
        </p:spPr>
        <p:txBody>
          <a:bodyPr/>
          <a:lstStyle>
            <a:lvl1pPr>
              <a:defRPr baseline="0"/>
            </a:lvl1pPr>
          </a:lstStyle>
          <a:p>
            <a:r>
              <a:rPr lang="en-US"/>
              <a:t>Click to add title</a:t>
            </a:r>
          </a:p>
        </p:txBody>
      </p:sp>
      <p:sp>
        <p:nvSpPr>
          <p:cNvPr id="6" name="Text Placeholder 5"/>
          <p:cNvSpPr>
            <a:spLocks noGrp="1"/>
          </p:cNvSpPr>
          <p:nvPr>
            <p:ph type="body" sz="quarter" idx="14" hasCustomPrompt="1"/>
          </p:nvPr>
        </p:nvSpPr>
        <p:spPr>
          <a:xfrm>
            <a:off x="406400" y="1288901"/>
            <a:ext cx="11582400" cy="2743200"/>
          </a:xfrm>
        </p:spPr>
        <p:txBody>
          <a:bodyPr/>
          <a:lstStyle>
            <a:lvl1pPr>
              <a:defRPr sz="2400" baseline="0"/>
            </a:lvl1pPr>
            <a:lvl2pPr>
              <a:defRPr sz="2000"/>
            </a:lvl2pPr>
            <a:lvl3pPr>
              <a:defRPr sz="1800"/>
            </a:lvl3pPr>
            <a:lvl4pPr>
              <a:defRPr sz="1600"/>
            </a:lvl4pPr>
            <a:lvl5pP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0"/>
            <a:r>
              <a:rPr lang="en-US"/>
              <a:t>Click to edit text</a:t>
            </a:r>
          </a:p>
          <a:p>
            <a:pPr lvl="0"/>
            <a:r>
              <a:rPr lang="en-US"/>
              <a:t>Click to edit text</a:t>
            </a:r>
          </a:p>
        </p:txBody>
      </p:sp>
      <p:sp>
        <p:nvSpPr>
          <p:cNvPr id="7" name="Text Placeholder 7"/>
          <p:cNvSpPr>
            <a:spLocks noGrp="1"/>
          </p:cNvSpPr>
          <p:nvPr>
            <p:ph type="body" sz="quarter" idx="15" hasCustomPrompt="1"/>
          </p:nvPr>
        </p:nvSpPr>
        <p:spPr>
          <a:xfrm>
            <a:off x="410424" y="6324600"/>
            <a:ext cx="10257576"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Reference text styles</a:t>
            </a:r>
          </a:p>
        </p:txBody>
      </p:sp>
      <p:sp>
        <p:nvSpPr>
          <p:cNvPr id="9" name="Text Placeholder 7">
            <a:extLst>
              <a:ext uri="{FF2B5EF4-FFF2-40B4-BE49-F238E27FC236}">
                <a16:creationId xmlns:a16="http://schemas.microsoft.com/office/drawing/2014/main" id="{19D18981-18EC-489E-A7C5-D25B45E783AB}"/>
              </a:ext>
            </a:extLst>
          </p:cNvPr>
          <p:cNvSpPr>
            <a:spLocks noGrp="1"/>
          </p:cNvSpPr>
          <p:nvPr>
            <p:ph type="body" sz="quarter" idx="17"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 text styles</a:t>
            </a:r>
          </a:p>
        </p:txBody>
      </p:sp>
    </p:spTree>
    <p:extLst>
      <p:ext uri="{BB962C8B-B14F-4D97-AF65-F5344CB8AC3E}">
        <p14:creationId xmlns:p14="http://schemas.microsoft.com/office/powerpoint/2010/main" val="2232148867"/>
      </p:ext>
    </p:extLst>
  </p:cSld>
  <p:clrMapOvr>
    <a:masterClrMapping/>
  </p:clrMapOvr>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udy Design - With Image or Fig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04808"/>
            <a:ext cx="11319933" cy="796925"/>
          </a:xfrm>
        </p:spPr>
        <p:txBody>
          <a:bodyPr/>
          <a:lstStyle>
            <a:lvl1pPr>
              <a:defRPr baseline="0"/>
            </a:lvl1pPr>
          </a:lstStyle>
          <a:p>
            <a:r>
              <a:rPr lang="en-US"/>
              <a:t>Click to add title</a:t>
            </a:r>
          </a:p>
        </p:txBody>
      </p:sp>
      <p:sp>
        <p:nvSpPr>
          <p:cNvPr id="6" name="Text Placeholder 5"/>
          <p:cNvSpPr>
            <a:spLocks noGrp="1"/>
          </p:cNvSpPr>
          <p:nvPr>
            <p:ph type="body" sz="quarter" idx="14" hasCustomPrompt="1"/>
          </p:nvPr>
        </p:nvSpPr>
        <p:spPr>
          <a:xfrm>
            <a:off x="406400" y="4383520"/>
            <a:ext cx="11319932" cy="1623282"/>
          </a:xfrm>
        </p:spPr>
        <p:txBody>
          <a:bodyPr/>
          <a:lstStyle>
            <a:lvl1pPr marL="0" indent="0">
              <a:buNone/>
              <a:defRPr sz="1800" baseline="0"/>
            </a:lvl1pPr>
            <a:lvl2pPr>
              <a:defRPr sz="1600"/>
            </a:lvl2pPr>
            <a:lvl3pPr>
              <a:defRPr sz="1400"/>
            </a:lvl3pPr>
            <a:lvl4pPr>
              <a:defRPr sz="1600"/>
            </a:lvl4pPr>
            <a:lvl5pPr>
              <a:defRPr/>
            </a:lvl5pPr>
          </a:lstStyle>
          <a:p>
            <a:pPr lvl="0"/>
            <a:r>
              <a:rPr lang="en-US"/>
              <a:t>Click to edit text</a:t>
            </a:r>
          </a:p>
          <a:p>
            <a:pPr lvl="1"/>
            <a:r>
              <a:rPr lang="en-US"/>
              <a:t>Second level</a:t>
            </a:r>
          </a:p>
          <a:p>
            <a:pPr lvl="2"/>
            <a:r>
              <a:rPr lang="en-US"/>
              <a:t>Third level</a:t>
            </a:r>
          </a:p>
        </p:txBody>
      </p:sp>
      <p:sp>
        <p:nvSpPr>
          <p:cNvPr id="7" name="Text Placeholder 7"/>
          <p:cNvSpPr>
            <a:spLocks noGrp="1"/>
          </p:cNvSpPr>
          <p:nvPr>
            <p:ph type="body" sz="quarter" idx="15" hasCustomPrompt="1"/>
          </p:nvPr>
        </p:nvSpPr>
        <p:spPr>
          <a:xfrm>
            <a:off x="410424" y="6324600"/>
            <a:ext cx="10257576"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Reference text styles</a:t>
            </a:r>
          </a:p>
        </p:txBody>
      </p:sp>
      <p:sp>
        <p:nvSpPr>
          <p:cNvPr id="9" name="Text Placeholder 7">
            <a:extLst>
              <a:ext uri="{FF2B5EF4-FFF2-40B4-BE49-F238E27FC236}">
                <a16:creationId xmlns:a16="http://schemas.microsoft.com/office/drawing/2014/main" id="{19D18981-18EC-489E-A7C5-D25B45E783AB}"/>
              </a:ext>
            </a:extLst>
          </p:cNvPr>
          <p:cNvSpPr>
            <a:spLocks noGrp="1"/>
          </p:cNvSpPr>
          <p:nvPr>
            <p:ph type="body" sz="quarter" idx="17"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 text styles</a:t>
            </a:r>
          </a:p>
        </p:txBody>
      </p:sp>
      <p:sp>
        <p:nvSpPr>
          <p:cNvPr id="4" name="Picture Placeholder 3">
            <a:extLst>
              <a:ext uri="{FF2B5EF4-FFF2-40B4-BE49-F238E27FC236}">
                <a16:creationId xmlns:a16="http://schemas.microsoft.com/office/drawing/2014/main" id="{1BB3ACD3-2D02-4D0A-BF6F-D1A5A26C24F3}"/>
              </a:ext>
            </a:extLst>
          </p:cNvPr>
          <p:cNvSpPr>
            <a:spLocks noGrp="1"/>
          </p:cNvSpPr>
          <p:nvPr>
            <p:ph type="pic" sz="quarter" idx="18"/>
          </p:nvPr>
        </p:nvSpPr>
        <p:spPr>
          <a:xfrm>
            <a:off x="406401" y="1293813"/>
            <a:ext cx="11319932" cy="2766743"/>
          </a:xfrm>
        </p:spPr>
        <p:txBody>
          <a:bodyPr/>
          <a:lstStyle/>
          <a:p>
            <a:r>
              <a:rPr lang="en-US"/>
              <a:t>Click icon to add picture</a:t>
            </a:r>
          </a:p>
        </p:txBody>
      </p:sp>
    </p:spTree>
    <p:extLst>
      <p:ext uri="{BB962C8B-B14F-4D97-AF65-F5344CB8AC3E}">
        <p14:creationId xmlns:p14="http://schemas.microsoft.com/office/powerpoint/2010/main" val="438610969"/>
      </p:ext>
    </p:extLst>
  </p:cSld>
  <p:clrMapOvr>
    <a:masterClrMapping/>
  </p:clrMapOvr>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04801"/>
            <a:ext cx="11582400" cy="796928"/>
          </a:xfrm>
        </p:spPr>
        <p:txBody>
          <a:bodyPr/>
          <a:lstStyle>
            <a:lvl1pPr>
              <a:defRPr/>
            </a:lvl1pPr>
          </a:lstStyle>
          <a:p>
            <a:r>
              <a:rPr lang="en-US"/>
              <a:t>Click to edit title</a:t>
            </a:r>
          </a:p>
        </p:txBody>
      </p:sp>
      <p:sp>
        <p:nvSpPr>
          <p:cNvPr id="7" name="Picture Placeholder 6"/>
          <p:cNvSpPr>
            <a:spLocks noGrp="1"/>
          </p:cNvSpPr>
          <p:nvPr>
            <p:ph type="pic" sz="quarter" idx="14" hasCustomPrompt="1"/>
          </p:nvPr>
        </p:nvSpPr>
        <p:spPr>
          <a:xfrm>
            <a:off x="406400" y="1295400"/>
            <a:ext cx="11582400" cy="2980540"/>
          </a:xfrm>
        </p:spPr>
        <p:txBody>
          <a:bodyPr/>
          <a:lstStyle>
            <a:lvl1pPr>
              <a:defRPr/>
            </a:lvl1pPr>
          </a:lstStyle>
          <a:p>
            <a:r>
              <a:rPr lang="en-US"/>
              <a:t>Image</a:t>
            </a:r>
          </a:p>
        </p:txBody>
      </p:sp>
      <p:sp>
        <p:nvSpPr>
          <p:cNvPr id="9" name="Text Placeholder 8"/>
          <p:cNvSpPr>
            <a:spLocks noGrp="1"/>
          </p:cNvSpPr>
          <p:nvPr>
            <p:ph type="body" sz="quarter" idx="15" hasCustomPrompt="1"/>
          </p:nvPr>
        </p:nvSpPr>
        <p:spPr>
          <a:xfrm>
            <a:off x="406400" y="4419600"/>
            <a:ext cx="11582400" cy="1524000"/>
          </a:xfrm>
        </p:spPr>
        <p:txBody>
          <a:bodyPr/>
          <a:lstStyle>
            <a:lvl1pPr>
              <a:defRPr sz="1800" b="0"/>
            </a:lvl1pPr>
            <a:lvl2pPr>
              <a:defRPr sz="1600" baseline="0"/>
            </a:lvl2pPr>
            <a:lvl3pPr>
              <a:defRPr sz="1400"/>
            </a:lvl3pPr>
          </a:lstStyle>
          <a:p>
            <a:pPr lvl="0"/>
            <a:r>
              <a:rPr lang="en-US"/>
              <a:t>Click to edit text</a:t>
            </a:r>
          </a:p>
          <a:p>
            <a:pPr lvl="1"/>
            <a:r>
              <a:rPr lang="en-US"/>
              <a:t>Click to edit text</a:t>
            </a:r>
          </a:p>
          <a:p>
            <a:pPr lvl="2"/>
            <a:r>
              <a:rPr lang="en-US"/>
              <a:t>Click to edit text</a:t>
            </a:r>
          </a:p>
        </p:txBody>
      </p:sp>
      <p:sp>
        <p:nvSpPr>
          <p:cNvPr id="6" name="Text Placeholder 7"/>
          <p:cNvSpPr>
            <a:spLocks noGrp="1"/>
          </p:cNvSpPr>
          <p:nvPr>
            <p:ph type="body" sz="quarter" idx="16" hasCustomPrompt="1"/>
          </p:nvPr>
        </p:nvSpPr>
        <p:spPr>
          <a:xfrm>
            <a:off x="406400" y="5943600"/>
            <a:ext cx="11582400" cy="228600"/>
          </a:xfrm>
        </p:spPr>
        <p:txBody>
          <a:bodyPr anchor="b"/>
          <a:lstStyle>
            <a:lvl1pPr marL="0" indent="0">
              <a:spcBef>
                <a:spcPts val="300"/>
              </a:spcBef>
              <a:buFontTx/>
              <a:buNone/>
              <a:defRPr sz="10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 text styles</a:t>
            </a:r>
          </a:p>
        </p:txBody>
      </p:sp>
      <p:sp>
        <p:nvSpPr>
          <p:cNvPr id="8" name="Text Placeholder 7">
            <a:extLst>
              <a:ext uri="{FF2B5EF4-FFF2-40B4-BE49-F238E27FC236}">
                <a16:creationId xmlns:a16="http://schemas.microsoft.com/office/drawing/2014/main" id="{09B96696-586B-43F4-B9F9-CFB8BEBFC2B4}"/>
              </a:ext>
            </a:extLst>
          </p:cNvPr>
          <p:cNvSpPr>
            <a:spLocks noGrp="1"/>
          </p:cNvSpPr>
          <p:nvPr>
            <p:ph type="body" sz="quarter" idx="13" hasCustomPrompt="1"/>
          </p:nvPr>
        </p:nvSpPr>
        <p:spPr>
          <a:xfrm>
            <a:off x="406400" y="6315860"/>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Tree>
    <p:extLst>
      <p:ext uri="{BB962C8B-B14F-4D97-AF65-F5344CB8AC3E}">
        <p14:creationId xmlns:p14="http://schemas.microsoft.com/office/powerpoint/2010/main" val="3874812883"/>
      </p:ext>
    </p:extLst>
  </p:cSld>
  <p:clrMapOvr>
    <a:masterClrMapping/>
  </p:clrMapOv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6400" y="1148128"/>
            <a:ext cx="10999141" cy="217170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1" hasCustomPrompt="1"/>
          </p:nvPr>
        </p:nvSpPr>
        <p:spPr>
          <a:xfrm>
            <a:off x="406400" y="3968263"/>
            <a:ext cx="10999141" cy="2171700"/>
          </a:xfrm>
        </p:spPr>
        <p:txBody>
          <a:bodyPr/>
          <a:lstStyle>
            <a:lvl1pPr>
              <a:defRPr b="0"/>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2" hasCustomPrompt="1"/>
          </p:nvPr>
        </p:nvSpPr>
        <p:spPr>
          <a:xfrm>
            <a:off x="406403" y="3524250"/>
            <a:ext cx="11322756" cy="400050"/>
          </a:xfrm>
        </p:spPr>
        <p:txBody>
          <a:bodyPr/>
          <a:lstStyle>
            <a:lvl1pPr marL="0" indent="0">
              <a:buFontTx/>
              <a:buNone/>
              <a:defRPr sz="2600" b="1">
                <a:solidFill>
                  <a:srgbClr val="52247F"/>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text</a:t>
            </a:r>
          </a:p>
        </p:txBody>
      </p:sp>
      <p:sp>
        <p:nvSpPr>
          <p:cNvPr id="11" name="Title 1"/>
          <p:cNvSpPr>
            <a:spLocks noGrp="1"/>
          </p:cNvSpPr>
          <p:nvPr>
            <p:ph type="title" hasCustomPrompt="1"/>
          </p:nvPr>
        </p:nvSpPr>
        <p:spPr>
          <a:xfrm>
            <a:off x="406400" y="304808"/>
            <a:ext cx="11319933" cy="796925"/>
          </a:xfrm>
        </p:spPr>
        <p:txBody>
          <a:bodyPr/>
          <a:lstStyle/>
          <a:p>
            <a:r>
              <a:rPr lang="en-US"/>
              <a:t>Click to edit title</a:t>
            </a:r>
          </a:p>
        </p:txBody>
      </p:sp>
      <p:sp>
        <p:nvSpPr>
          <p:cNvPr id="7" name="Text Placeholder 7">
            <a:extLst>
              <a:ext uri="{FF2B5EF4-FFF2-40B4-BE49-F238E27FC236}">
                <a16:creationId xmlns:a16="http://schemas.microsoft.com/office/drawing/2014/main" id="{D8344736-8B00-4DE3-9421-DCCFAB6402D5}"/>
              </a:ext>
            </a:extLst>
          </p:cNvPr>
          <p:cNvSpPr>
            <a:spLocks noGrp="1"/>
          </p:cNvSpPr>
          <p:nvPr>
            <p:ph type="body" sz="quarter" idx="13" hasCustomPrompt="1"/>
          </p:nvPr>
        </p:nvSpPr>
        <p:spPr>
          <a:xfrm>
            <a:off x="406400" y="6346822"/>
            <a:ext cx="10363200" cy="273838"/>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
        <p:nvSpPr>
          <p:cNvPr id="10" name="Text Placeholder 7">
            <a:extLst>
              <a:ext uri="{FF2B5EF4-FFF2-40B4-BE49-F238E27FC236}">
                <a16:creationId xmlns:a16="http://schemas.microsoft.com/office/drawing/2014/main" id="{4A704822-AE42-494F-8190-64B23A9300F2}"/>
              </a:ext>
            </a:extLst>
          </p:cNvPr>
          <p:cNvSpPr>
            <a:spLocks noGrp="1"/>
          </p:cNvSpPr>
          <p:nvPr>
            <p:ph type="body" sz="quarter" idx="14"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 text styles</a:t>
            </a:r>
          </a:p>
        </p:txBody>
      </p:sp>
    </p:spTree>
    <p:extLst>
      <p:ext uri="{BB962C8B-B14F-4D97-AF65-F5344CB8AC3E}">
        <p14:creationId xmlns:p14="http://schemas.microsoft.com/office/powerpoint/2010/main" val="2152004980"/>
      </p:ext>
    </p:extLst>
  </p:cSld>
  <p:clrMapOvr>
    <a:masterClrMapping/>
  </p:clrMapOvr>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claimer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826860"/>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0" y="0"/>
            <a:ext cx="12192000" cy="3657600"/>
          </a:xfrm>
          <a:prstGeom prst="rect">
            <a:avLst/>
          </a:prstGeom>
          <a:solidFill>
            <a:srgbClr val="5224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srgbClr val="FFFFFF"/>
              </a:solidFill>
            </a:endParaRPr>
          </a:p>
        </p:txBody>
      </p:sp>
      <p:sp>
        <p:nvSpPr>
          <p:cNvPr id="189443" name="Rectangle 2"/>
          <p:cNvSpPr>
            <a:spLocks noGrp="1" noChangeArrowheads="1"/>
          </p:cNvSpPr>
          <p:nvPr>
            <p:ph type="ctrTitle" hasCustomPrompt="1"/>
          </p:nvPr>
        </p:nvSpPr>
        <p:spPr>
          <a:xfrm>
            <a:off x="406400" y="990600"/>
            <a:ext cx="11582400" cy="2286000"/>
          </a:xfrm>
        </p:spPr>
        <p:txBody>
          <a:bodyPr anchor="b"/>
          <a:lstStyle>
            <a:lvl1pPr>
              <a:defRPr sz="3200" b="1">
                <a:solidFill>
                  <a:schemeClr val="bg1"/>
                </a:solidFill>
              </a:defRPr>
            </a:lvl1pPr>
          </a:lstStyle>
          <a:p>
            <a:r>
              <a:rPr lang="en-US"/>
              <a:t>Title Text here</a:t>
            </a:r>
          </a:p>
        </p:txBody>
      </p:sp>
      <p:sp>
        <p:nvSpPr>
          <p:cNvPr id="13" name="Text Placeholder 7">
            <a:extLst>
              <a:ext uri="{FF2B5EF4-FFF2-40B4-BE49-F238E27FC236}">
                <a16:creationId xmlns:a16="http://schemas.microsoft.com/office/drawing/2014/main" id="{EB59D852-BB7F-4E71-91D8-FEE8E0C36FC4}"/>
              </a:ext>
            </a:extLst>
          </p:cNvPr>
          <p:cNvSpPr>
            <a:spLocks noGrp="1"/>
          </p:cNvSpPr>
          <p:nvPr>
            <p:ph type="body" sz="quarter" idx="13" hasCustomPrompt="1"/>
          </p:nvPr>
        </p:nvSpPr>
        <p:spPr>
          <a:xfrm>
            <a:off x="406400" y="63116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
        <p:nvSpPr>
          <p:cNvPr id="14" name="Text Placeholder 7">
            <a:extLst>
              <a:ext uri="{FF2B5EF4-FFF2-40B4-BE49-F238E27FC236}">
                <a16:creationId xmlns:a16="http://schemas.microsoft.com/office/drawing/2014/main" id="{DDE4F564-7836-439A-8BE9-2364CB9F223D}"/>
              </a:ext>
            </a:extLst>
          </p:cNvPr>
          <p:cNvSpPr>
            <a:spLocks noGrp="1"/>
          </p:cNvSpPr>
          <p:nvPr>
            <p:ph type="body" sz="quarter" idx="14"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 text styles</a:t>
            </a:r>
          </a:p>
        </p:txBody>
      </p:sp>
      <p:pic>
        <p:nvPicPr>
          <p:cNvPr id="8" name="Graphic 7">
            <a:extLst>
              <a:ext uri="{FF2B5EF4-FFF2-40B4-BE49-F238E27FC236}">
                <a16:creationId xmlns:a16="http://schemas.microsoft.com/office/drawing/2014/main" id="{F17C752C-DC72-4DF7-B89D-8A084FB37D1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83668" y="140146"/>
            <a:ext cx="1906732" cy="1473384"/>
          </a:xfrm>
          <a:prstGeom prst="rect">
            <a:avLst/>
          </a:prstGeom>
        </p:spPr>
      </p:pic>
    </p:spTree>
    <p:extLst>
      <p:ext uri="{BB962C8B-B14F-4D97-AF65-F5344CB8AC3E}">
        <p14:creationId xmlns:p14="http://schemas.microsoft.com/office/powerpoint/2010/main" val="2327950684"/>
      </p:ext>
    </p:extLst>
  </p:cSld>
  <p:clrMapOvr>
    <a:masterClrMapping/>
  </p:clrMapOvr>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tion 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381BE6-31ED-45A0-93B5-0DBE0DEF0425}"/>
              </a:ext>
            </a:extLst>
          </p:cNvPr>
          <p:cNvSpPr/>
          <p:nvPr userDrawn="1"/>
        </p:nvSpPr>
        <p:spPr>
          <a:xfrm>
            <a:off x="406400" y="2746815"/>
            <a:ext cx="11379200" cy="822960"/>
          </a:xfrm>
          <a:prstGeom prst="rect">
            <a:avLst/>
          </a:prstGeom>
        </p:spPr>
        <p:txBody>
          <a:bodyPr wrap="square">
            <a:spAutoFit/>
          </a:bodyPr>
          <a:lstStyle/>
          <a:p>
            <a:pPr lvl="0" algn="ctr"/>
            <a:r>
              <a:rPr lang="fr-CA" sz="2400" b="0" i="0" strike="noStrike" cap="none" spc="0" baseline="0">
                <a:solidFill>
                  <a:srgbClr val="000000"/>
                </a:solidFill>
                <a:effectLst/>
                <a:latin typeface="Arial"/>
                <a:ea typeface="Arial"/>
                <a:cs typeface="Arial"/>
              </a:rPr>
              <a:t>Cette information vous est présentée en réponse </a:t>
            </a:r>
            <a:br>
              <a:rPr sz="2400"/>
            </a:br>
            <a:r>
              <a:rPr lang="fr-CA" sz="2400" b="0" i="0" strike="noStrike" cap="none" spc="0" baseline="0">
                <a:solidFill>
                  <a:srgbClr val="000000"/>
                </a:solidFill>
                <a:effectLst/>
                <a:latin typeface="Arial"/>
                <a:ea typeface="Arial"/>
                <a:cs typeface="Arial"/>
              </a:rPr>
              <a:t>à votre demande spécifique, et est utilisée à des fins éducatives exclusivement </a:t>
            </a:r>
          </a:p>
        </p:txBody>
      </p:sp>
    </p:spTree>
    <p:extLst>
      <p:ext uri="{BB962C8B-B14F-4D97-AF65-F5344CB8AC3E}">
        <p14:creationId xmlns:p14="http://schemas.microsoft.com/office/powerpoint/2010/main" val="815271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295944"/>
            <a:ext cx="10363200" cy="2379662"/>
          </a:xfrm>
        </p:spPr>
        <p:txBody>
          <a:bodyPr anchor="b"/>
          <a:lstStyle>
            <a:lvl1pPr algn="l">
              <a:defRPr sz="2600"/>
            </a:lvl1pPr>
          </a:lstStyle>
          <a:p>
            <a:r>
              <a:rPr lang="en-US"/>
              <a:t>Click to edit section title</a:t>
            </a:r>
          </a:p>
        </p:txBody>
      </p:sp>
      <p:sp>
        <p:nvSpPr>
          <p:cNvPr id="5" name="Text Placeholder 4"/>
          <p:cNvSpPr>
            <a:spLocks noGrp="1"/>
          </p:cNvSpPr>
          <p:nvPr>
            <p:ph type="body" sz="quarter" idx="11" hasCustomPrompt="1"/>
          </p:nvPr>
        </p:nvSpPr>
        <p:spPr>
          <a:xfrm>
            <a:off x="914404" y="4133590"/>
            <a:ext cx="8650817" cy="2029086"/>
          </a:xfrm>
        </p:spPr>
        <p:txBody>
          <a:bodyPr/>
          <a:lstStyle>
            <a:lvl1pPr marL="0" indent="0">
              <a:buNone/>
              <a:defRPr sz="2400" b="0" i="0" u="none" baseline="0">
                <a:solidFill>
                  <a:schemeClr val="tx1"/>
                </a:solidFill>
              </a:defRPr>
            </a:lvl1pPr>
            <a:lvl2pPr>
              <a:buNone/>
              <a:defRPr sz="2400" b="1" i="1">
                <a:solidFill>
                  <a:schemeClr val="tx1"/>
                </a:solidFill>
              </a:defRPr>
            </a:lvl2pPr>
            <a:lvl3pPr>
              <a:buNone/>
              <a:defRPr sz="2400" b="1" i="1">
                <a:solidFill>
                  <a:schemeClr val="tx1"/>
                </a:solidFill>
              </a:defRPr>
            </a:lvl3pPr>
            <a:lvl4pPr>
              <a:buNone/>
              <a:defRPr sz="2400" b="1" i="1">
                <a:solidFill>
                  <a:schemeClr val="tx1"/>
                </a:solidFill>
              </a:defRPr>
            </a:lvl4pPr>
            <a:lvl5pPr>
              <a:buNone/>
              <a:defRPr sz="2400" b="1" i="1">
                <a:solidFill>
                  <a:schemeClr val="tx1"/>
                </a:solidFill>
              </a:defRPr>
            </a:lvl5pPr>
          </a:lstStyle>
          <a:p>
            <a:pPr lvl="0"/>
            <a:r>
              <a:rPr lang="en-US"/>
              <a:t>Click to edit section description</a:t>
            </a:r>
          </a:p>
        </p:txBody>
      </p:sp>
      <p:sp>
        <p:nvSpPr>
          <p:cNvPr id="4" name="Text Placeholder 7">
            <a:extLst>
              <a:ext uri="{FF2B5EF4-FFF2-40B4-BE49-F238E27FC236}">
                <a16:creationId xmlns:a16="http://schemas.microsoft.com/office/drawing/2014/main" id="{EDFC15C6-94C9-4353-AAFF-7E6478F17E70}"/>
              </a:ext>
            </a:extLst>
          </p:cNvPr>
          <p:cNvSpPr>
            <a:spLocks noGrp="1"/>
          </p:cNvSpPr>
          <p:nvPr>
            <p:ph type="body" sz="quarter" idx="13" hasCustomPrompt="1"/>
          </p:nvPr>
        </p:nvSpPr>
        <p:spPr>
          <a:xfrm>
            <a:off x="406400" y="6400800"/>
            <a:ext cx="10363200" cy="21986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
        <p:nvSpPr>
          <p:cNvPr id="6" name="Text Placeholder 7">
            <a:extLst>
              <a:ext uri="{FF2B5EF4-FFF2-40B4-BE49-F238E27FC236}">
                <a16:creationId xmlns:a16="http://schemas.microsoft.com/office/drawing/2014/main" id="{7621C65C-0826-4478-BC29-1FFE327E7443}"/>
              </a:ext>
            </a:extLst>
          </p:cNvPr>
          <p:cNvSpPr>
            <a:spLocks noGrp="1"/>
          </p:cNvSpPr>
          <p:nvPr>
            <p:ph type="body" sz="quarter" idx="14" hasCustomPrompt="1"/>
          </p:nvPr>
        </p:nvSpPr>
        <p:spPr>
          <a:xfrm>
            <a:off x="406400" y="6162676"/>
            <a:ext cx="10363200" cy="238124"/>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a:t>
            </a:r>
          </a:p>
        </p:txBody>
      </p:sp>
    </p:spTree>
    <p:extLst>
      <p:ext uri="{BB962C8B-B14F-4D97-AF65-F5344CB8AC3E}">
        <p14:creationId xmlns:p14="http://schemas.microsoft.com/office/powerpoint/2010/main" val="2679341009"/>
      </p:ext>
    </p:extLst>
  </p:cSld>
  <p:clrMapOvr>
    <a:masterClrMapping/>
  </p:clrMapOvr>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udy 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63319" y="1539880"/>
            <a:ext cx="10363200" cy="1362075"/>
          </a:xfrm>
        </p:spPr>
        <p:txBody>
          <a:bodyPr anchor="b"/>
          <a:lstStyle>
            <a:lvl1pPr algn="ctr">
              <a:defRPr sz="3200" b="1" cap="none" baseline="0">
                <a:latin typeface="+mn-lt"/>
              </a:defRPr>
            </a:lvl1pPr>
          </a:lstStyle>
          <a:p>
            <a:r>
              <a:rPr lang="en-US"/>
              <a:t>Click To Edit Study Title</a:t>
            </a:r>
          </a:p>
        </p:txBody>
      </p:sp>
      <p:sp>
        <p:nvSpPr>
          <p:cNvPr id="6" name="Text Placeholder 2"/>
          <p:cNvSpPr>
            <a:spLocks noGrp="1"/>
          </p:cNvSpPr>
          <p:nvPr>
            <p:ph type="body" idx="1" hasCustomPrompt="1"/>
          </p:nvPr>
        </p:nvSpPr>
        <p:spPr>
          <a:xfrm>
            <a:off x="963319" y="2906713"/>
            <a:ext cx="10363200" cy="1500187"/>
          </a:xfrm>
        </p:spPr>
        <p:txBody>
          <a:bodyPr/>
          <a:lstStyle>
            <a:lvl1pPr marL="0" indent="0" algn="ctr">
              <a:buNone/>
              <a:defRPr sz="20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Study Description</a:t>
            </a:r>
          </a:p>
        </p:txBody>
      </p:sp>
      <p:sp>
        <p:nvSpPr>
          <p:cNvPr id="8" name="Text Placeholder 7">
            <a:extLst>
              <a:ext uri="{FF2B5EF4-FFF2-40B4-BE49-F238E27FC236}">
                <a16:creationId xmlns:a16="http://schemas.microsoft.com/office/drawing/2014/main" id="{BE2BCB5F-1987-43D8-91A4-4E694202AF84}"/>
              </a:ext>
            </a:extLst>
          </p:cNvPr>
          <p:cNvSpPr>
            <a:spLocks noGrp="1"/>
          </p:cNvSpPr>
          <p:nvPr>
            <p:ph type="body" sz="quarter" idx="13" hasCustomPrompt="1"/>
          </p:nvPr>
        </p:nvSpPr>
        <p:spPr>
          <a:xfrm>
            <a:off x="406400" y="6315860"/>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
        <p:nvSpPr>
          <p:cNvPr id="12" name="Text Placeholder 7">
            <a:extLst>
              <a:ext uri="{FF2B5EF4-FFF2-40B4-BE49-F238E27FC236}">
                <a16:creationId xmlns:a16="http://schemas.microsoft.com/office/drawing/2014/main" id="{2826091F-46AD-47E1-8176-573517358E13}"/>
              </a:ext>
            </a:extLst>
          </p:cNvPr>
          <p:cNvSpPr>
            <a:spLocks noGrp="1"/>
          </p:cNvSpPr>
          <p:nvPr>
            <p:ph type="body" sz="quarter" idx="14"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a:t>
            </a:r>
          </a:p>
        </p:txBody>
      </p:sp>
    </p:spTree>
    <p:extLst>
      <p:ext uri="{BB962C8B-B14F-4D97-AF65-F5344CB8AC3E}">
        <p14:creationId xmlns:p14="http://schemas.microsoft.com/office/powerpoint/2010/main" val="3599757620"/>
      </p:ext>
    </p:extLst>
  </p:cSld>
  <p:clrMapOvr>
    <a:masterClrMapping/>
  </p:clrMapOvr>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4" name="Rectangle 3"/>
          <p:cNvSpPr/>
          <p:nvPr/>
        </p:nvSpPr>
        <p:spPr>
          <a:xfrm>
            <a:off x="10756900" y="6000750"/>
            <a:ext cx="1219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406400" y="228600"/>
            <a:ext cx="11569701" cy="762000"/>
          </a:xfrm>
        </p:spPr>
        <p:txBody>
          <a:bodyPr/>
          <a:lstStyle>
            <a:lvl1pPr>
              <a:defRPr/>
            </a:lvl1pPr>
          </a:lstStyle>
          <a:p>
            <a:r>
              <a:rPr lang="en-US"/>
              <a:t>Click to edit Master title style</a:t>
            </a:r>
          </a:p>
        </p:txBody>
      </p:sp>
      <p:sp>
        <p:nvSpPr>
          <p:cNvPr id="5" name="Text Placeholder 7"/>
          <p:cNvSpPr>
            <a:spLocks noGrp="1"/>
          </p:cNvSpPr>
          <p:nvPr>
            <p:ph type="body" sz="quarter" idx="13" hasCustomPrompt="1"/>
          </p:nvPr>
        </p:nvSpPr>
        <p:spPr>
          <a:xfrm>
            <a:off x="386078" y="4166952"/>
            <a:ext cx="11540067" cy="215181"/>
          </a:xfrm>
        </p:spPr>
        <p:txBody>
          <a:bodyPr anchor="b"/>
          <a:lstStyle>
            <a:lvl1pPr marL="0" indent="0">
              <a:spcBef>
                <a:spcPts val="300"/>
              </a:spcBef>
              <a:buFontTx/>
              <a:buNone/>
              <a:defRPr sz="800" b="0">
                <a:solidFill>
                  <a:schemeClr val="tx1"/>
                </a:solidFill>
                <a:latin typeface="+mn-lt"/>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Table footnotes</a:t>
            </a:r>
          </a:p>
        </p:txBody>
      </p:sp>
      <p:sp>
        <p:nvSpPr>
          <p:cNvPr id="9" name="Text Placeholder 7">
            <a:extLst>
              <a:ext uri="{FF2B5EF4-FFF2-40B4-BE49-F238E27FC236}">
                <a16:creationId xmlns:a16="http://schemas.microsoft.com/office/drawing/2014/main" id="{77C7C799-29D1-4AB4-BE11-ED51CB388481}"/>
              </a:ext>
            </a:extLst>
          </p:cNvPr>
          <p:cNvSpPr>
            <a:spLocks noGrp="1"/>
          </p:cNvSpPr>
          <p:nvPr>
            <p:ph type="body" sz="quarter" idx="14" hasCustomPrompt="1"/>
          </p:nvPr>
        </p:nvSpPr>
        <p:spPr>
          <a:xfrm>
            <a:off x="406400" y="6315860"/>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
        <p:nvSpPr>
          <p:cNvPr id="10" name="Text Placeholder 7">
            <a:extLst>
              <a:ext uri="{FF2B5EF4-FFF2-40B4-BE49-F238E27FC236}">
                <a16:creationId xmlns:a16="http://schemas.microsoft.com/office/drawing/2014/main" id="{B1FE07F4-EE02-4BDB-B136-C34A5D21CB6D}"/>
              </a:ext>
            </a:extLst>
          </p:cNvPr>
          <p:cNvSpPr>
            <a:spLocks noGrp="1"/>
          </p:cNvSpPr>
          <p:nvPr>
            <p:ph type="body" sz="quarter" idx="15"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a:t>
            </a:r>
          </a:p>
        </p:txBody>
      </p:sp>
      <p:sp>
        <p:nvSpPr>
          <p:cNvPr id="7" name="Table Placeholder 6">
            <a:extLst>
              <a:ext uri="{FF2B5EF4-FFF2-40B4-BE49-F238E27FC236}">
                <a16:creationId xmlns:a16="http://schemas.microsoft.com/office/drawing/2014/main" id="{D08A758C-92CE-4608-9034-F6DBBCA431CE}"/>
              </a:ext>
            </a:extLst>
          </p:cNvPr>
          <p:cNvSpPr>
            <a:spLocks noGrp="1"/>
          </p:cNvSpPr>
          <p:nvPr>
            <p:ph type="tbl" sz="quarter" idx="16"/>
          </p:nvPr>
        </p:nvSpPr>
        <p:spPr>
          <a:xfrm>
            <a:off x="386080" y="1002792"/>
            <a:ext cx="11569701" cy="3124200"/>
          </a:xfrm>
          <a:ln>
            <a:solidFill>
              <a:schemeClr val="bg1"/>
            </a:solidFill>
          </a:ln>
        </p:spPr>
        <p:txBody>
          <a:bodyPr/>
          <a:lstStyle/>
          <a:p>
            <a:r>
              <a:rPr lang="en-US"/>
              <a:t>Click icon to add table</a:t>
            </a:r>
          </a:p>
        </p:txBody>
      </p:sp>
    </p:spTree>
    <p:extLst>
      <p:ext uri="{BB962C8B-B14F-4D97-AF65-F5344CB8AC3E}">
        <p14:creationId xmlns:p14="http://schemas.microsoft.com/office/powerpoint/2010/main" val="3890868856"/>
      </p:ext>
    </p:extLst>
  </p:cSld>
  <p:clrMapOvr>
    <a:masterClrMapping/>
  </p:clrMapOvr>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gure or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28601"/>
            <a:ext cx="11582400" cy="762000"/>
          </a:xfrm>
        </p:spPr>
        <p:txBody>
          <a:bodyPr/>
          <a:lstStyle>
            <a:lvl1pPr>
              <a:defRPr/>
            </a:lvl1pPr>
          </a:lstStyle>
          <a:p>
            <a:r>
              <a:rPr lang="en-US"/>
              <a:t>Click to edit title</a:t>
            </a:r>
          </a:p>
        </p:txBody>
      </p:sp>
      <p:sp>
        <p:nvSpPr>
          <p:cNvPr id="5" name="Picture Placeholder 4"/>
          <p:cNvSpPr>
            <a:spLocks noGrp="1"/>
          </p:cNvSpPr>
          <p:nvPr>
            <p:ph type="pic" sz="quarter" idx="14"/>
          </p:nvPr>
        </p:nvSpPr>
        <p:spPr>
          <a:xfrm>
            <a:off x="406400" y="1066800"/>
            <a:ext cx="11379200" cy="4419600"/>
          </a:xfrm>
        </p:spPr>
        <p:txBody>
          <a:bodyPr/>
          <a:lstStyle/>
          <a:p>
            <a:r>
              <a:rPr lang="en-US"/>
              <a:t>Click icon to add picture</a:t>
            </a:r>
          </a:p>
        </p:txBody>
      </p:sp>
      <p:sp>
        <p:nvSpPr>
          <p:cNvPr id="6" name="Text Placeholder 7">
            <a:extLst>
              <a:ext uri="{FF2B5EF4-FFF2-40B4-BE49-F238E27FC236}">
                <a16:creationId xmlns:a16="http://schemas.microsoft.com/office/drawing/2014/main" id="{1B575596-24F2-44E9-936C-12D71F66C6D2}"/>
              </a:ext>
            </a:extLst>
          </p:cNvPr>
          <p:cNvSpPr>
            <a:spLocks noGrp="1"/>
          </p:cNvSpPr>
          <p:nvPr>
            <p:ph type="body" sz="quarter" idx="13" hasCustomPrompt="1"/>
          </p:nvPr>
        </p:nvSpPr>
        <p:spPr>
          <a:xfrm>
            <a:off x="406400" y="6324599"/>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
        <p:nvSpPr>
          <p:cNvPr id="7" name="Text Placeholder 7">
            <a:extLst>
              <a:ext uri="{FF2B5EF4-FFF2-40B4-BE49-F238E27FC236}">
                <a16:creationId xmlns:a16="http://schemas.microsoft.com/office/drawing/2014/main" id="{BBAD5D96-B5EB-4710-A16F-72D46612B367}"/>
              </a:ext>
            </a:extLst>
          </p:cNvPr>
          <p:cNvSpPr>
            <a:spLocks noGrp="1"/>
          </p:cNvSpPr>
          <p:nvPr>
            <p:ph type="body" sz="quarter" idx="15"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a:t>
            </a:r>
          </a:p>
        </p:txBody>
      </p:sp>
    </p:spTree>
    <p:extLst>
      <p:ext uri="{BB962C8B-B14F-4D97-AF65-F5344CB8AC3E}">
        <p14:creationId xmlns:p14="http://schemas.microsoft.com/office/powerpoint/2010/main" val="3590095323"/>
      </p:ext>
    </p:extLst>
  </p:cSld>
  <p:clrMapOvr>
    <a:masterClrMapping/>
  </p:clrMapOvr>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0239B8A-1326-4309-BCB9-BA1EC99EC781}"/>
              </a:ext>
            </a:extLst>
          </p:cNvPr>
          <p:cNvSpPr>
            <a:spLocks noGrp="1"/>
          </p:cNvSpPr>
          <p:nvPr>
            <p:ph type="body" sz="quarter" idx="13" hasCustomPrompt="1"/>
          </p:nvPr>
        </p:nvSpPr>
        <p:spPr>
          <a:xfrm>
            <a:off x="406400" y="6315860"/>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
        <p:nvSpPr>
          <p:cNvPr id="3" name="Text Placeholder 7">
            <a:extLst>
              <a:ext uri="{FF2B5EF4-FFF2-40B4-BE49-F238E27FC236}">
                <a16:creationId xmlns:a16="http://schemas.microsoft.com/office/drawing/2014/main" id="{1AA2AD79-385A-49FE-A4D0-4B713673E725}"/>
              </a:ext>
            </a:extLst>
          </p:cNvPr>
          <p:cNvSpPr>
            <a:spLocks noGrp="1"/>
          </p:cNvSpPr>
          <p:nvPr>
            <p:ph type="body" sz="quarter" idx="14"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a:t>
            </a:r>
          </a:p>
        </p:txBody>
      </p:sp>
    </p:spTree>
    <p:extLst>
      <p:ext uri="{BB962C8B-B14F-4D97-AF65-F5344CB8AC3E}">
        <p14:creationId xmlns:p14="http://schemas.microsoft.com/office/powerpoint/2010/main" val="266858121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04808"/>
            <a:ext cx="11319933" cy="796925"/>
          </a:xfrm>
        </p:spPr>
        <p:txBody>
          <a:bodyPr/>
          <a:lstStyle>
            <a:lvl1pPr>
              <a:defRPr/>
            </a:lvl1pPr>
          </a:lstStyle>
          <a:p>
            <a:r>
              <a:rPr lang="en-US"/>
              <a:t>Click to add title</a:t>
            </a:r>
          </a:p>
        </p:txBody>
      </p:sp>
      <p:sp>
        <p:nvSpPr>
          <p:cNvPr id="5" name="Text Placeholder 7"/>
          <p:cNvSpPr>
            <a:spLocks noGrp="1"/>
          </p:cNvSpPr>
          <p:nvPr>
            <p:ph type="body" sz="quarter" idx="13" hasCustomPrompt="1"/>
          </p:nvPr>
        </p:nvSpPr>
        <p:spPr>
          <a:xfrm>
            <a:off x="406400" y="6006802"/>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Footnotes text styles</a:t>
            </a:r>
          </a:p>
        </p:txBody>
      </p:sp>
      <p:sp>
        <p:nvSpPr>
          <p:cNvPr id="6" name="Text Placeholder 5"/>
          <p:cNvSpPr>
            <a:spLocks noGrp="1"/>
          </p:cNvSpPr>
          <p:nvPr>
            <p:ph type="body" sz="quarter" idx="14" hasCustomPrompt="1"/>
          </p:nvPr>
        </p:nvSpPr>
        <p:spPr>
          <a:xfrm>
            <a:off x="406400" y="1198564"/>
            <a:ext cx="11582400" cy="4114800"/>
          </a:xfrm>
        </p:spPr>
        <p:txBody>
          <a:bodyPr/>
          <a:lstStyle>
            <a:lvl1pPr>
              <a:defRPr sz="2400" baseline="0"/>
            </a:lvl1pPr>
            <a:lvl5pP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0"/>
            <a:r>
              <a:rPr lang="en-US"/>
              <a:t>Click to edit text</a:t>
            </a:r>
          </a:p>
          <a:p>
            <a:pPr lvl="0"/>
            <a:r>
              <a:rPr lang="en-US"/>
              <a:t>Click to edit text</a:t>
            </a:r>
          </a:p>
          <a:p>
            <a:pPr lvl="0"/>
            <a:r>
              <a:rPr lang="en-US"/>
              <a:t>Click to edit text</a:t>
            </a:r>
          </a:p>
        </p:txBody>
      </p:sp>
      <p:sp>
        <p:nvSpPr>
          <p:cNvPr id="8" name="Text Placeholder 7">
            <a:extLst>
              <a:ext uri="{FF2B5EF4-FFF2-40B4-BE49-F238E27FC236}">
                <a16:creationId xmlns:a16="http://schemas.microsoft.com/office/drawing/2014/main" id="{428F2340-DCB7-41F2-8799-8FFE2E0477B5}"/>
              </a:ext>
            </a:extLst>
          </p:cNvPr>
          <p:cNvSpPr>
            <a:spLocks noGrp="1"/>
          </p:cNvSpPr>
          <p:nvPr>
            <p:ph type="body" sz="quarter" idx="15" hasCustomPrompt="1"/>
          </p:nvPr>
        </p:nvSpPr>
        <p:spPr>
          <a:xfrm>
            <a:off x="406400" y="6315860"/>
            <a:ext cx="10464800" cy="304800"/>
          </a:xfrm>
        </p:spPr>
        <p:txBody>
          <a:bodyPr anchor="b"/>
          <a:lstStyle>
            <a:lvl1pPr marL="0" indent="0">
              <a:spcBef>
                <a:spcPts val="300"/>
              </a:spcBef>
              <a:buFontTx/>
              <a:buNone/>
              <a:defRPr sz="800" b="0">
                <a:solidFill>
                  <a:schemeClr val="tx1"/>
                </a:solidFill>
              </a:defRPr>
            </a:lvl1pPr>
            <a:lvl2pPr marL="333375" indent="0">
              <a:buFontTx/>
              <a:buNone/>
              <a:defRPr sz="2800" b="1">
                <a:solidFill>
                  <a:schemeClr val="tx2"/>
                </a:solidFill>
              </a:defRPr>
            </a:lvl2pPr>
            <a:lvl3pPr marL="631825" indent="0">
              <a:buFontTx/>
              <a:buNone/>
              <a:defRPr sz="2800" b="1">
                <a:solidFill>
                  <a:schemeClr val="tx2"/>
                </a:solidFill>
              </a:defRPr>
            </a:lvl3pPr>
            <a:lvl4pPr marL="904875" indent="0">
              <a:buFontTx/>
              <a:buNone/>
              <a:defRPr sz="2800" b="1">
                <a:solidFill>
                  <a:schemeClr val="tx2"/>
                </a:solidFill>
              </a:defRPr>
            </a:lvl4pPr>
            <a:lvl5pPr marL="1196975" indent="0">
              <a:buFontTx/>
              <a:buNone/>
              <a:defRPr sz="2800" b="1">
                <a:solidFill>
                  <a:schemeClr val="tx2"/>
                </a:solidFill>
              </a:defRPr>
            </a:lvl5pPr>
          </a:lstStyle>
          <a:p>
            <a:pPr lvl="0"/>
            <a:r>
              <a:rPr lang="en-US"/>
              <a:t>Click to edit add references</a:t>
            </a:r>
          </a:p>
        </p:txBody>
      </p:sp>
    </p:spTree>
    <p:extLst>
      <p:ext uri="{BB962C8B-B14F-4D97-AF65-F5344CB8AC3E}">
        <p14:creationId xmlns:p14="http://schemas.microsoft.com/office/powerpoint/2010/main" val="3238784519"/>
      </p:ext>
    </p:extLst>
  </p:cSld>
  <p:clrMapOvr>
    <a:masterClrMapping/>
  </p:clrMapOvr>
  <p:transition/>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7" name="Group 3"/>
          <p:cNvGrpSpPr/>
          <p:nvPr/>
        </p:nvGrpSpPr>
        <p:grpSpPr>
          <a:xfrm>
            <a:off x="0" y="6635755"/>
            <a:ext cx="12192000" cy="225425"/>
            <a:chOff x="36" y="4118"/>
            <a:chExt cx="5760" cy="142"/>
          </a:xfrm>
        </p:grpSpPr>
        <p:sp>
          <p:nvSpPr>
            <p:cNvPr id="1030" name="Rectangle 5"/>
            <p:cNvSpPr>
              <a:spLocks noChangeArrowheads="1"/>
            </p:cNvSpPr>
            <p:nvPr userDrawn="1"/>
          </p:nvSpPr>
          <p:spPr bwMode="auto">
            <a:xfrm>
              <a:off x="36" y="4159"/>
              <a:ext cx="5760" cy="101"/>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666666"/>
                </a:solidFill>
              </a:endParaRPr>
            </a:p>
          </p:txBody>
        </p:sp>
        <p:sp>
          <p:nvSpPr>
            <p:cNvPr id="6" name="Rectangle 6"/>
            <p:cNvSpPr>
              <a:spLocks noChangeArrowheads="1"/>
            </p:cNvSpPr>
            <p:nvPr userDrawn="1"/>
          </p:nvSpPr>
          <p:spPr bwMode="auto">
            <a:xfrm>
              <a:off x="36" y="4118"/>
              <a:ext cx="5760" cy="41"/>
            </a:xfrm>
            <a:prstGeom prst="rect">
              <a:avLst/>
            </a:prstGeom>
            <a:solidFill>
              <a:schemeClr val="bg1">
                <a:lumMod val="65000"/>
              </a:schemeClr>
            </a:solidFill>
            <a:ln w="12700">
              <a:noFill/>
              <a:miter lim="800000"/>
            </a:ln>
            <a:effectLst/>
          </p:spPr>
          <p:txBody>
            <a:bodyPr wrap="none" anchor="ctr"/>
            <a:lstStyle/>
            <a:p>
              <a:pPr eaLnBrk="0" fontAlgn="base" hangingPunct="0">
                <a:spcBef>
                  <a:spcPct val="0"/>
                </a:spcBef>
                <a:spcAft>
                  <a:spcPct val="0"/>
                </a:spcAft>
                <a:defRPr/>
              </a:pPr>
              <a:endParaRPr lang="en-US" sz="2400">
                <a:solidFill>
                  <a:srgbClr val="666666"/>
                </a:solidFill>
              </a:endParaRPr>
            </a:p>
          </p:txBody>
        </p:sp>
      </p:grpSp>
      <p:sp>
        <p:nvSpPr>
          <p:cNvPr id="1026" name="Rectangle 2"/>
          <p:cNvSpPr>
            <a:spLocks noGrp="1" noChangeArrowheads="1"/>
          </p:cNvSpPr>
          <p:nvPr>
            <p:ph type="title"/>
          </p:nvPr>
        </p:nvSpPr>
        <p:spPr bwMode="auto">
          <a:xfrm>
            <a:off x="334436" y="206380"/>
            <a:ext cx="1152313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a:t>
            </a:r>
          </a:p>
        </p:txBody>
      </p:sp>
      <p:sp>
        <p:nvSpPr>
          <p:cNvPr id="1028" name="Rectangle 6"/>
          <p:cNvSpPr>
            <a:spLocks noGrp="1" noChangeArrowheads="1"/>
          </p:cNvSpPr>
          <p:nvPr>
            <p:ph type="body" idx="1"/>
          </p:nvPr>
        </p:nvSpPr>
        <p:spPr bwMode="auto">
          <a:xfrm>
            <a:off x="334435" y="1219205"/>
            <a:ext cx="11377084"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9"/>
          <p:cNvSpPr txBox="1">
            <a:spLocks noGrp="1" noChangeArrowheads="1"/>
          </p:cNvSpPr>
          <p:nvPr/>
        </p:nvSpPr>
        <p:spPr bwMode="auto">
          <a:xfrm>
            <a:off x="11582400" y="6645280"/>
            <a:ext cx="609600" cy="204789"/>
          </a:xfrm>
          <a:prstGeom prst="rect">
            <a:avLst/>
          </a:prstGeom>
          <a:solidFill>
            <a:srgbClr val="52247F"/>
          </a:solidFill>
          <a:ln>
            <a:noFill/>
          </a:ln>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fontAlgn="base" hangingPunct="1">
              <a:spcBef>
                <a:spcPct val="0"/>
              </a:spcBef>
              <a:spcAft>
                <a:spcPct val="0"/>
              </a:spcAft>
            </a:pPr>
            <a:fld id="{01000956-B74E-41B1-8FF5-46CD3F837AF0}" type="slidenum">
              <a:rPr lang="en-US" sz="800">
                <a:solidFill>
                  <a:srgbClr val="FFFFFF"/>
                </a:solidFill>
              </a:rPr>
              <a:pPr algn="r" eaLnBrk="1" fontAlgn="base" hangingPunct="1">
                <a:spcBef>
                  <a:spcPct val="0"/>
                </a:spcBef>
                <a:spcAft>
                  <a:spcPct val="0"/>
                </a:spcAft>
              </a:pPr>
              <a:t>‹#›</a:t>
            </a:fld>
            <a:endParaRPr lang="en-US" sz="800">
              <a:solidFill>
                <a:srgbClr val="FFFFFF"/>
              </a:solidFill>
            </a:endParaRPr>
          </a:p>
        </p:txBody>
      </p:sp>
      <p:sp>
        <p:nvSpPr>
          <p:cNvPr id="9" name="Rectangle 10"/>
          <p:cNvSpPr>
            <a:spLocks noChangeArrowheads="1"/>
          </p:cNvSpPr>
          <p:nvPr>
            <p:custDataLst>
              <p:tags r:id="rId16"/>
            </p:custDataLst>
          </p:nvPr>
        </p:nvSpPr>
        <p:spPr bwMode="auto">
          <a:xfrm>
            <a:off x="2" y="6638457"/>
            <a:ext cx="11711517" cy="222245"/>
          </a:xfrm>
          <a:prstGeom prst="rect">
            <a:avLst/>
          </a:prstGeom>
          <a:solidFill>
            <a:srgbClr val="52247F"/>
          </a:solidFill>
          <a:ln w="9525">
            <a:noFill/>
            <a:miter lim="800000"/>
          </a:ln>
          <a:effectLst/>
        </p:spPr>
        <p:txBody>
          <a:bodyPr lIns="91167" tIns="45592" rIns="91167" bIns="45592"/>
          <a:lstStyle/>
          <a:p>
            <a:pPr eaLnBrk="0" fontAlgn="base" hangingPunct="0">
              <a:spcBef>
                <a:spcPct val="0"/>
              </a:spcBef>
              <a:spcAft>
                <a:spcPct val="0"/>
              </a:spcAft>
            </a:pPr>
            <a:r>
              <a:rPr lang="fr-CA" sz="800" b="0" i="0" strike="noStrike" cap="none" spc="0" baseline="0" dirty="0">
                <a:solidFill>
                  <a:srgbClr val="FFFFFF"/>
                </a:solidFill>
                <a:effectLst/>
                <a:latin typeface="Arial"/>
                <a:ea typeface="Arial"/>
                <a:cs typeface="Arial"/>
              </a:rPr>
              <a:t>© 2021 Vertex Pharmaceuticals (Canada) </a:t>
            </a:r>
            <a:r>
              <a:rPr lang="fr-CA" sz="800" b="0" i="0" strike="noStrike" cap="none" spc="0" baseline="0" dirty="0" err="1">
                <a:solidFill>
                  <a:srgbClr val="FFFFFF"/>
                </a:solidFill>
                <a:effectLst/>
                <a:latin typeface="Arial"/>
                <a:ea typeface="Arial"/>
                <a:cs typeface="Arial"/>
              </a:rPr>
              <a:t>Incorporated</a:t>
            </a:r>
            <a:r>
              <a:rPr lang="fr-CA" sz="800" b="0" i="0" strike="noStrike" cap="none" spc="0" baseline="0" dirty="0">
                <a:solidFill>
                  <a:srgbClr val="FFFFFF"/>
                </a:solidFill>
                <a:effectLst/>
                <a:latin typeface="Arial"/>
                <a:ea typeface="Arial"/>
                <a:cs typeface="Arial"/>
              </a:rPr>
              <a:t> | VXMA-CA-20-1900097 </a:t>
            </a:r>
            <a:r>
              <a:rPr lang="fr-CA" sz="800" b="0" i="0" strike="noStrike" cap="none" spc="0" baseline="0">
                <a:solidFill>
                  <a:srgbClr val="FFFFFF"/>
                </a:solidFill>
                <a:effectLst/>
                <a:latin typeface="Arial"/>
                <a:ea typeface="Arial"/>
                <a:cs typeface="Arial"/>
              </a:rPr>
              <a:t>| 09/2021</a:t>
            </a:r>
            <a:r>
              <a:rPr lang="fr-CA" sz="800" b="0" i="0" strike="noStrike" cap="none" spc="0" baseline="0" dirty="0">
                <a:solidFill>
                  <a:srgbClr val="FFFFFF"/>
                </a:solidFill>
                <a:effectLst/>
                <a:latin typeface="Arial"/>
                <a:ea typeface="Arial"/>
                <a:cs typeface="Arial"/>
              </a:rPr>
              <a:t>	 DOCUMENT CONÇU EXCLUSIVEMENT POUR LA FORMATION.</a:t>
            </a:r>
            <a:endParaRPr lang="en-US" sz="800" b="1" dirty="0">
              <a:solidFill>
                <a:srgbClr val="FFFFFF"/>
              </a:solidFill>
              <a:cs typeface="Arial"/>
            </a:endParaRPr>
          </a:p>
          <a:p>
            <a:pPr eaLnBrk="0" fontAlgn="base" hangingPunct="0">
              <a:spcBef>
                <a:spcPct val="0"/>
              </a:spcBef>
              <a:spcAft>
                <a:spcPct val="0"/>
              </a:spcAft>
            </a:pPr>
            <a:endParaRPr lang="en-US" sz="800" b="1" dirty="0">
              <a:solidFill>
                <a:srgbClr val="FFFFFF"/>
              </a:solidFill>
              <a:cs typeface="Arial"/>
            </a:endParaRPr>
          </a:p>
        </p:txBody>
      </p:sp>
    </p:spTree>
    <p:extLst>
      <p:ext uri="{BB962C8B-B14F-4D97-AF65-F5344CB8AC3E}">
        <p14:creationId xmlns:p14="http://schemas.microsoft.com/office/powerpoint/2010/main" val="1095928829"/>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733" r:id="rId11"/>
    <p:sldLayoutId id="2147483669" r:id="rId12"/>
    <p:sldLayoutId id="2147483670" r:id="rId13"/>
    <p:sldLayoutId id="2147483671" r:id="rId14"/>
  </p:sldLayoutIdLst>
  <p:transition/>
  <p:hf hdr="0" ftr="0" dt="0"/>
  <p:txStyles>
    <p:titleStyle>
      <a:lvl1pPr algn="l" rtl="0" eaLnBrk="1" fontAlgn="base" hangingPunct="1">
        <a:spcBef>
          <a:spcPct val="0"/>
        </a:spcBef>
        <a:spcAft>
          <a:spcPct val="0"/>
        </a:spcAft>
        <a:defRPr sz="2600" b="1">
          <a:solidFill>
            <a:srgbClr val="52247F"/>
          </a:solidFill>
          <a:latin typeface="+mj-lt"/>
          <a:ea typeface="MS PGothic" pitchFamily="34" charset="-128"/>
          <a:cs typeface="+mj-cs"/>
        </a:defRPr>
      </a:lvl1pPr>
      <a:lvl2pPr algn="l" rtl="0" eaLnBrk="1" fontAlgn="base" hangingPunct="1">
        <a:spcBef>
          <a:spcPct val="0"/>
        </a:spcBef>
        <a:spcAft>
          <a:spcPct val="0"/>
        </a:spcAft>
        <a:defRPr sz="2600" b="1">
          <a:solidFill>
            <a:srgbClr val="53247F"/>
          </a:solidFill>
          <a:latin typeface="Arial" pitchFamily="34" charset="0"/>
          <a:ea typeface="MS PGothic" pitchFamily="34" charset="-128"/>
        </a:defRPr>
      </a:lvl2pPr>
      <a:lvl3pPr algn="l" rtl="0" eaLnBrk="1" fontAlgn="base" hangingPunct="1">
        <a:spcBef>
          <a:spcPct val="0"/>
        </a:spcBef>
        <a:spcAft>
          <a:spcPct val="0"/>
        </a:spcAft>
        <a:defRPr sz="2600" b="1">
          <a:solidFill>
            <a:srgbClr val="53247F"/>
          </a:solidFill>
          <a:latin typeface="Arial" pitchFamily="34" charset="0"/>
          <a:ea typeface="MS PGothic" pitchFamily="34" charset="-128"/>
        </a:defRPr>
      </a:lvl3pPr>
      <a:lvl4pPr algn="l" rtl="0" eaLnBrk="1" fontAlgn="base" hangingPunct="1">
        <a:spcBef>
          <a:spcPct val="0"/>
        </a:spcBef>
        <a:spcAft>
          <a:spcPct val="0"/>
        </a:spcAft>
        <a:defRPr sz="2600" b="1">
          <a:solidFill>
            <a:srgbClr val="53247F"/>
          </a:solidFill>
          <a:latin typeface="Arial" pitchFamily="34" charset="0"/>
          <a:ea typeface="MS PGothic" pitchFamily="34" charset="-128"/>
        </a:defRPr>
      </a:lvl4pPr>
      <a:lvl5pPr algn="l" rtl="0" eaLnBrk="1" fontAlgn="base" hangingPunct="1">
        <a:spcBef>
          <a:spcPct val="0"/>
        </a:spcBef>
        <a:spcAft>
          <a:spcPct val="0"/>
        </a:spcAft>
        <a:defRPr sz="2600" b="1">
          <a:solidFill>
            <a:srgbClr val="53247F"/>
          </a:solidFill>
          <a:latin typeface="Arial" pitchFamily="34" charset="0"/>
          <a:ea typeface="MS PGothic" pitchFamily="34" charset="-128"/>
        </a:defRPr>
      </a:lvl5pPr>
      <a:lvl6pPr marL="457200" algn="l" rtl="0" eaLnBrk="1" fontAlgn="base" hangingPunct="1">
        <a:spcBef>
          <a:spcPct val="0"/>
        </a:spcBef>
        <a:spcAft>
          <a:spcPct val="0"/>
        </a:spcAft>
        <a:defRPr sz="2600">
          <a:solidFill>
            <a:srgbClr val="53247F"/>
          </a:solidFill>
          <a:latin typeface="Arial" pitchFamily="34" charset="0"/>
          <a:ea typeface="ＭＳ Ｐゴシック" pitchFamily="34" charset="-128"/>
        </a:defRPr>
      </a:lvl6pPr>
      <a:lvl7pPr marL="914400" algn="l" rtl="0" eaLnBrk="1" fontAlgn="base" hangingPunct="1">
        <a:spcBef>
          <a:spcPct val="0"/>
        </a:spcBef>
        <a:spcAft>
          <a:spcPct val="0"/>
        </a:spcAft>
        <a:defRPr sz="2600">
          <a:solidFill>
            <a:srgbClr val="53247F"/>
          </a:solidFill>
          <a:latin typeface="Arial" pitchFamily="34" charset="0"/>
          <a:ea typeface="ＭＳ Ｐゴシック" pitchFamily="34" charset="-128"/>
        </a:defRPr>
      </a:lvl7pPr>
      <a:lvl8pPr marL="1371600" algn="l" rtl="0" eaLnBrk="1" fontAlgn="base" hangingPunct="1">
        <a:spcBef>
          <a:spcPct val="0"/>
        </a:spcBef>
        <a:spcAft>
          <a:spcPct val="0"/>
        </a:spcAft>
        <a:defRPr sz="2600">
          <a:solidFill>
            <a:srgbClr val="53247F"/>
          </a:solidFill>
          <a:latin typeface="Arial" pitchFamily="34" charset="0"/>
          <a:ea typeface="ＭＳ Ｐゴシック" pitchFamily="34" charset="-128"/>
        </a:defRPr>
      </a:lvl8pPr>
      <a:lvl9pPr marL="1828800" algn="l" rtl="0" eaLnBrk="1" fontAlgn="base" hangingPunct="1">
        <a:spcBef>
          <a:spcPct val="0"/>
        </a:spcBef>
        <a:spcAft>
          <a:spcPct val="0"/>
        </a:spcAft>
        <a:defRPr sz="2600">
          <a:solidFill>
            <a:srgbClr val="53247F"/>
          </a:solidFill>
          <a:latin typeface="Arial" pitchFamily="34" charset="0"/>
          <a:ea typeface="ＭＳ Ｐゴシック" pitchFamily="34" charset="-128"/>
        </a:defRPr>
      </a:lvl9pPr>
    </p:titleStyle>
    <p:bodyStyle>
      <a:lvl1pPr marL="227013" indent="-227013" algn="l" rtl="0" eaLnBrk="1" fontAlgn="base" hangingPunct="1">
        <a:lnSpc>
          <a:spcPct val="90000"/>
        </a:lnSpc>
        <a:spcBef>
          <a:spcPts val="1800"/>
        </a:spcBef>
        <a:spcAft>
          <a:spcPct val="0"/>
        </a:spcAft>
        <a:buClr>
          <a:schemeClr val="tx2"/>
        </a:buClr>
        <a:buFont typeface="Times" pitchFamily="18" charset="0"/>
        <a:buChar char="•"/>
        <a:defRPr sz="2400" b="0">
          <a:solidFill>
            <a:schemeClr val="tx1"/>
          </a:solidFill>
          <a:latin typeface="+mn-lt"/>
          <a:ea typeface="MS PGothic" pitchFamily="34" charset="-128"/>
          <a:cs typeface="+mn-cs"/>
        </a:defRPr>
      </a:lvl1pPr>
      <a:lvl2pPr marL="685800" indent="-228600" algn="l" rtl="0" eaLnBrk="1" fontAlgn="base" hangingPunct="1">
        <a:lnSpc>
          <a:spcPct val="90000"/>
        </a:lnSpc>
        <a:spcBef>
          <a:spcPts val="600"/>
        </a:spcBef>
        <a:spcAft>
          <a:spcPct val="0"/>
        </a:spcAft>
        <a:buClr>
          <a:schemeClr val="tx2"/>
        </a:buClr>
        <a:buChar char="–"/>
        <a:defRPr sz="2000">
          <a:solidFill>
            <a:schemeClr val="tx1"/>
          </a:solidFill>
          <a:latin typeface="+mn-lt"/>
          <a:ea typeface="MS PGothic" pitchFamily="34" charset="-128"/>
        </a:defRPr>
      </a:lvl2pPr>
      <a:lvl3pPr marL="1087438" indent="-173038" algn="l" rtl="0" eaLnBrk="1" fontAlgn="base" hangingPunct="1">
        <a:lnSpc>
          <a:spcPct val="90000"/>
        </a:lnSpc>
        <a:spcBef>
          <a:spcPts val="600"/>
        </a:spcBef>
        <a:spcAft>
          <a:spcPct val="0"/>
        </a:spcAft>
        <a:buClr>
          <a:schemeClr val="tx2"/>
        </a:buClr>
        <a:buChar char="•"/>
        <a:defRPr sz="1800">
          <a:solidFill>
            <a:schemeClr val="tx1"/>
          </a:solidFill>
          <a:latin typeface="+mn-lt"/>
          <a:ea typeface="MS PGothic" pitchFamily="34" charset="-128"/>
        </a:defRPr>
      </a:lvl3pPr>
      <a:lvl4pPr marL="1539875" indent="-168275" algn="l" rtl="0" eaLnBrk="1" fontAlgn="base" hangingPunct="1">
        <a:lnSpc>
          <a:spcPct val="90000"/>
        </a:lnSpc>
        <a:spcBef>
          <a:spcPts val="600"/>
        </a:spcBef>
        <a:spcAft>
          <a:spcPct val="0"/>
        </a:spcAft>
        <a:buClr>
          <a:schemeClr val="tx2"/>
        </a:buClr>
        <a:buChar char="–"/>
        <a:defRPr sz="1600">
          <a:solidFill>
            <a:schemeClr val="tx1"/>
          </a:solidFill>
          <a:latin typeface="+mn-lt"/>
          <a:ea typeface="MS PGothic" pitchFamily="34" charset="-128"/>
        </a:defRPr>
      </a:lvl4pPr>
      <a:lvl5pPr marL="2000250" indent="-171450" algn="l" rtl="0" eaLnBrk="1" fontAlgn="base" hangingPunct="1">
        <a:lnSpc>
          <a:spcPct val="90000"/>
        </a:lnSpc>
        <a:spcBef>
          <a:spcPts val="600"/>
        </a:spcBef>
        <a:spcAft>
          <a:spcPct val="0"/>
        </a:spcAft>
        <a:buClr>
          <a:schemeClr val="tx2"/>
        </a:buClr>
        <a:buChar char="»"/>
        <a:defRPr sz="1400">
          <a:solidFill>
            <a:schemeClr val="tx1"/>
          </a:solidFill>
          <a:latin typeface="+mn-lt"/>
          <a:ea typeface="MS PGothic" pitchFamily="34" charset="-128"/>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4725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82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3599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6594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25671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237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4558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3631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80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1584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8004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5608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2452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3096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0630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9852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5003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812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72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6564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354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029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1291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7476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7765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4954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1910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197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811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1354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24398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9845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20328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088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20638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1553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2651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59530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3154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763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55214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7290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41975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3559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81789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1106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107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96127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893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81361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47912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6069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38869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95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1443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6851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02.28"/>
  <p:tag name="AS_TITLE" val="Aspose.Slides for Java"/>
  <p:tag name="AS_VERSION" val="21.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GUwkmGMwEuJCTwCU9qaGg"/>
</p:tagLst>
</file>

<file path=ppt/theme/theme1.xml><?xml version="1.0" encoding="utf-8"?>
<a:theme xmlns:a="http://schemas.openxmlformats.org/drawingml/2006/main" name="GMA Main Styles Theme">
  <a:themeElements>
    <a:clrScheme name="Custom 117">
      <a:dk1>
        <a:srgbClr val="000000"/>
      </a:dk1>
      <a:lt1>
        <a:srgbClr val="FFFFFF"/>
      </a:lt1>
      <a:dk2>
        <a:srgbClr val="53247F"/>
      </a:dk2>
      <a:lt2>
        <a:srgbClr val="D8D8D8"/>
      </a:lt2>
      <a:accent1>
        <a:srgbClr val="009BDC"/>
      </a:accent1>
      <a:accent2>
        <a:srgbClr val="69962C"/>
      </a:accent2>
      <a:accent3>
        <a:srgbClr val="985CD1"/>
      </a:accent3>
      <a:accent4>
        <a:srgbClr val="808080"/>
      </a:accent4>
      <a:accent5>
        <a:srgbClr val="8CC63F"/>
      </a:accent5>
      <a:accent6>
        <a:srgbClr val="D15DCB"/>
      </a:accent6>
      <a:hlink>
        <a:srgbClr val="0070C0"/>
      </a:hlink>
      <a:folHlink>
        <a:srgbClr val="FF6600"/>
      </a:folHlink>
    </a:clrScheme>
    <a:fontScheme name="1_2010_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2010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2010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2010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2010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2010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2010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2010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2010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2010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2010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2010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2010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2010_template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MA Slide Template 2020 v3-USMAPC0SC1ATW-USMAPC0SC1ATW" id="{9C4F5828-81D2-433C-8AE1-790DE42D7C73}" vid="{1BCDC09C-3E23-4BB9-B2CF-D512694100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E973D8EADEDB49AAFF23F07E97AE30" ma:contentTypeVersion="8" ma:contentTypeDescription="Create a new document." ma:contentTypeScope="" ma:versionID="644382641bccd4dd82c6b132ba939f4d">
  <xsd:schema xmlns:xsd="http://www.w3.org/2001/XMLSchema" xmlns:xs="http://www.w3.org/2001/XMLSchema" xmlns:p="http://schemas.microsoft.com/office/2006/metadata/properties" xmlns:ns2="903275c3-7e38-4cb9-87ab-a6c54ba41e20" targetNamespace="http://schemas.microsoft.com/office/2006/metadata/properties" ma:root="true" ma:fieldsID="12f2658b74826466b13fd872d9700349" ns2:_="">
    <xsd:import namespace="903275c3-7e38-4cb9-87ab-a6c54ba41e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3275c3-7e38-4cb9-87ab-a6c54ba41e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7A7081-FD19-418D-A9FA-3268C9007B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3275c3-7e38-4cb9-87ab-a6c54ba41e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4B67BB-2776-44AD-8714-DD20CDF951D0}">
  <ds:schemaRefs>
    <ds:schemaRef ds:uri="903275c3-7e38-4cb9-87ab-a6c54ba41e2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B866921-701E-432C-9908-3118FC4095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TotalTime>
  <Words>6154</Words>
  <Application>Microsoft Macintosh PowerPoint</Application>
  <PresentationFormat>Widescreen</PresentationFormat>
  <Paragraphs>397</Paragraphs>
  <Slides>56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Times</vt:lpstr>
      <vt:lpstr>GMA Main Styles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Pancreatic Disease in Cystic Fibrosis</dc:title>
  <dc:creator>Richard Wang</dc:creator>
  <cp:lastModifiedBy>Jamey Vella</cp:lastModifiedBy>
  <cp:revision>107</cp:revision>
  <dcterms:created xsi:type="dcterms:W3CDTF">2021-03-15T04:10:33Z</dcterms:created>
  <dcterms:modified xsi:type="dcterms:W3CDTF">2021-11-08T21:57:42Z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0x01010068E973D8EADEDB49AAFF23F07E97AE30</vt:lpwstr>
  </property>
</Properties>
</file>