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4"/>
  </p:sldMasterIdLst>
  <p:notesMasterIdLst>
    <p:notesMasterId r:id="rId50"/>
  </p:notesMasterIdLst>
  <p:handoutMasterIdLst>
    <p:handoutMasterId r:id="rId51"/>
  </p:handoutMasterIdLst>
  <p:sldIdLst>
    <p:sldId id="257" r:id="rId5"/>
    <p:sldId id="258" r:id="rId6"/>
    <p:sldId id="259" r:id="rId7"/>
    <p:sldId id="293" r:id="rId8"/>
    <p:sldId id="260" r:id="rId9"/>
    <p:sldId id="262" r:id="rId10"/>
    <p:sldId id="261" r:id="rId11"/>
    <p:sldId id="264" r:id="rId12"/>
    <p:sldId id="263" r:id="rId13"/>
    <p:sldId id="265" r:id="rId14"/>
    <p:sldId id="266" r:id="rId15"/>
    <p:sldId id="267" r:id="rId16"/>
    <p:sldId id="297" r:id="rId17"/>
    <p:sldId id="294" r:id="rId18"/>
    <p:sldId id="269" r:id="rId19"/>
    <p:sldId id="290" r:id="rId20"/>
    <p:sldId id="270" r:id="rId21"/>
    <p:sldId id="272" r:id="rId22"/>
    <p:sldId id="303" r:id="rId23"/>
    <p:sldId id="302" r:id="rId24"/>
    <p:sldId id="308" r:id="rId25"/>
    <p:sldId id="310" r:id="rId26"/>
    <p:sldId id="305" r:id="rId27"/>
    <p:sldId id="295" r:id="rId28"/>
    <p:sldId id="273" r:id="rId29"/>
    <p:sldId id="289" r:id="rId30"/>
    <p:sldId id="306" r:id="rId31"/>
    <p:sldId id="292" r:id="rId32"/>
    <p:sldId id="285" r:id="rId33"/>
    <p:sldId id="287" r:id="rId34"/>
    <p:sldId id="307" r:id="rId35"/>
    <p:sldId id="276" r:id="rId36"/>
    <p:sldId id="288" r:id="rId37"/>
    <p:sldId id="277" r:id="rId38"/>
    <p:sldId id="278" r:id="rId39"/>
    <p:sldId id="298" r:id="rId40"/>
    <p:sldId id="279" r:id="rId41"/>
    <p:sldId id="299" r:id="rId42"/>
    <p:sldId id="280" r:id="rId43"/>
    <p:sldId id="300" r:id="rId44"/>
    <p:sldId id="281" r:id="rId45"/>
    <p:sldId id="282" r:id="rId46"/>
    <p:sldId id="309" r:id="rId47"/>
    <p:sldId id="304" r:id="rId48"/>
    <p:sldId id="284" r:id="rId4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3096" userDrawn="1">
          <p15:clr>
            <a:srgbClr val="A4A3A4"/>
          </p15:clr>
        </p15:guide>
        <p15:guide id="4" orient="horz" pos="1776" userDrawn="1">
          <p15:clr>
            <a:srgbClr val="A4A3A4"/>
          </p15:clr>
        </p15:guide>
        <p15:guide id="5" pos="600" userDrawn="1">
          <p15:clr>
            <a:srgbClr val="A4A3A4"/>
          </p15:clr>
        </p15:guide>
        <p15:guide id="6" pos="4234" userDrawn="1">
          <p15:clr>
            <a:srgbClr val="A4A3A4"/>
          </p15:clr>
        </p15:guide>
        <p15:guide id="7" pos="2904"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63A"/>
    <a:srgbClr val="616531"/>
    <a:srgbClr val="7A7F3D"/>
    <a:srgbClr val="939A36"/>
    <a:srgbClr val="279ED6"/>
    <a:srgbClr val="0F73A5"/>
    <a:srgbClr val="89D0F4"/>
    <a:srgbClr val="8F972E"/>
    <a:srgbClr val="737925"/>
    <a:srgbClr val="777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25" autoAdjust="0"/>
    <p:restoredTop sz="75646" autoAdjust="0"/>
  </p:normalViewPr>
  <p:slideViewPr>
    <p:cSldViewPr snapToGrid="0">
      <p:cViewPr varScale="1">
        <p:scale>
          <a:sx n="107" d="100"/>
          <a:sy n="107" d="100"/>
        </p:scale>
        <p:origin x="2600" y="168"/>
      </p:cViewPr>
      <p:guideLst>
        <p:guide orient="horz" pos="4176"/>
        <p:guide pos="3096"/>
        <p:guide orient="horz" pos="1776"/>
        <p:guide pos="600"/>
        <p:guide pos="4234"/>
        <p:guide pos="2904"/>
      </p:guideLst>
    </p:cSldViewPr>
  </p:slideViewPr>
  <p:notesTextViewPr>
    <p:cViewPr>
      <p:scale>
        <a:sx n="100" d="100"/>
        <a:sy n="100" d="100"/>
      </p:scale>
      <p:origin x="0" y="0"/>
    </p:cViewPr>
  </p:notesTextViewPr>
  <p:sorterViewPr>
    <p:cViewPr>
      <p:scale>
        <a:sx n="110" d="100"/>
        <a:sy n="110" d="100"/>
      </p:scale>
      <p:origin x="0" y="-6864"/>
    </p:cViewPr>
  </p:sorterViewPr>
  <p:notesViewPr>
    <p:cSldViewPr snapToGrid="0">
      <p:cViewPr varScale="1">
        <p:scale>
          <a:sx n="81" d="100"/>
          <a:sy n="81" d="100"/>
        </p:scale>
        <p:origin x="322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defRPr sz="1200"/>
            </a:lvl1pPr>
          </a:lstStyle>
          <a:p>
            <a:endParaRPr lang="en-US" dirty="0"/>
          </a:p>
        </p:txBody>
      </p:sp>
      <p:sp>
        <p:nvSpPr>
          <p:cNvPr id="15363" name="Rectangle 3"/>
          <p:cNvSpPr>
            <a:spLocks noGrp="1" noChangeArrowheads="1"/>
          </p:cNvSpPr>
          <p:nvPr>
            <p:ph type="dt" sz="quarter" idx="1"/>
          </p:nvPr>
        </p:nvSpPr>
        <p:spPr bwMode="auto">
          <a:xfrm>
            <a:off x="3970341"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lgn="r">
              <a:defRPr sz="1200"/>
            </a:lvl1pPr>
          </a:lstStyle>
          <a:p>
            <a:endParaRPr lang="en-US" dirty="0"/>
          </a:p>
        </p:txBody>
      </p:sp>
      <p:sp>
        <p:nvSpPr>
          <p:cNvPr id="15364" name="Rectangle 4"/>
          <p:cNvSpPr>
            <a:spLocks noGrp="1" noChangeArrowheads="1"/>
          </p:cNvSpPr>
          <p:nvPr>
            <p:ph type="ftr" sz="quarter" idx="2"/>
          </p:nvPr>
        </p:nvSpPr>
        <p:spPr bwMode="auto">
          <a:xfrm>
            <a:off x="0"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defRPr sz="1200"/>
            </a:lvl1pPr>
          </a:lstStyle>
          <a:p>
            <a:endParaRPr lang="en-US" dirty="0"/>
          </a:p>
        </p:txBody>
      </p:sp>
      <p:sp>
        <p:nvSpPr>
          <p:cNvPr id="15365" name="Rectangle 5"/>
          <p:cNvSpPr>
            <a:spLocks noGrp="1" noChangeArrowheads="1"/>
          </p:cNvSpPr>
          <p:nvPr>
            <p:ph type="sldNum" sz="quarter" idx="3"/>
          </p:nvPr>
        </p:nvSpPr>
        <p:spPr bwMode="auto">
          <a:xfrm>
            <a:off x="3970341"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lgn="r">
              <a:defRPr sz="1200"/>
            </a:lvl1pPr>
          </a:lstStyle>
          <a:p>
            <a:fld id="{363B72EB-796A-4402-A80E-159998447A64}" type="slidenum">
              <a:rPr lang="en-US"/>
              <a:pPr/>
              <a:t>‹#›</a:t>
            </a:fld>
            <a:endParaRPr lang="fr-CA" dirty="0"/>
          </a:p>
        </p:txBody>
      </p:sp>
    </p:spTree>
    <p:extLst>
      <p:ext uri="{BB962C8B-B14F-4D97-AF65-F5344CB8AC3E}">
        <p14:creationId xmlns:p14="http://schemas.microsoft.com/office/powerpoint/2010/main" val="4219435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defRPr sz="1200"/>
            </a:lvl1pPr>
          </a:lstStyle>
          <a:p>
            <a:endParaRPr lang="en-US" dirty="0"/>
          </a:p>
        </p:txBody>
      </p:sp>
      <p:sp>
        <p:nvSpPr>
          <p:cNvPr id="25603" name="Rectangle 3"/>
          <p:cNvSpPr>
            <a:spLocks noGrp="1" noChangeArrowheads="1"/>
          </p:cNvSpPr>
          <p:nvPr>
            <p:ph type="dt" idx="1"/>
          </p:nvPr>
        </p:nvSpPr>
        <p:spPr bwMode="auto">
          <a:xfrm>
            <a:off x="3970341"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lgn="r">
              <a:defRPr sz="1200"/>
            </a:lvl1pPr>
          </a:lstStyle>
          <a:p>
            <a:endParaRPr lang="en-US" dirty="0"/>
          </a:p>
        </p:txBody>
      </p:sp>
      <p:sp>
        <p:nvSpPr>
          <p:cNvPr id="256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701676" y="4416427"/>
            <a:ext cx="5607050" cy="4183063"/>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6" name="Rectangle 6"/>
          <p:cNvSpPr>
            <a:spLocks noGrp="1" noChangeArrowheads="1"/>
          </p:cNvSpPr>
          <p:nvPr>
            <p:ph type="ftr" sz="quarter" idx="4"/>
          </p:nvPr>
        </p:nvSpPr>
        <p:spPr bwMode="auto">
          <a:xfrm>
            <a:off x="0"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defRPr sz="1200"/>
            </a:lvl1pPr>
          </a:lstStyle>
          <a:p>
            <a:endParaRPr lang="en-US" dirty="0"/>
          </a:p>
        </p:txBody>
      </p:sp>
      <p:sp>
        <p:nvSpPr>
          <p:cNvPr id="25607" name="Rectangle 7"/>
          <p:cNvSpPr>
            <a:spLocks noGrp="1" noChangeArrowheads="1"/>
          </p:cNvSpPr>
          <p:nvPr>
            <p:ph type="sldNum" sz="quarter" idx="5"/>
          </p:nvPr>
        </p:nvSpPr>
        <p:spPr bwMode="auto">
          <a:xfrm>
            <a:off x="3970341"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lgn="r">
              <a:defRPr sz="1200"/>
            </a:lvl1pPr>
          </a:lstStyle>
          <a:p>
            <a:fld id="{DC7500B8-A297-4732-A44E-95EA488101D2}" type="slidenum">
              <a:rPr lang="en-US"/>
              <a:pPr/>
              <a:t>‹#›</a:t>
            </a:fld>
            <a:endParaRPr lang="fr-CA" dirty="0"/>
          </a:p>
        </p:txBody>
      </p:sp>
    </p:spTree>
    <p:extLst>
      <p:ext uri="{BB962C8B-B14F-4D97-AF65-F5344CB8AC3E}">
        <p14:creationId xmlns:p14="http://schemas.microsoft.com/office/powerpoint/2010/main" val="4081120440"/>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nerbody.com/anatomy/respirato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nerbody.com/anatomy/respirato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1</a:t>
            </a:fld>
            <a:endParaRPr lang="fr-CA" dirty="0"/>
          </a:p>
        </p:txBody>
      </p:sp>
    </p:spTree>
    <p:extLst>
      <p:ext uri="{BB962C8B-B14F-4D97-AF65-F5344CB8AC3E}">
        <p14:creationId xmlns:p14="http://schemas.microsoft.com/office/powerpoint/2010/main" val="3913729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617041"/>
          </a:xfrm>
        </p:spPr>
        <p:txBody>
          <a:bodyPr/>
          <a:lstStyle/>
          <a:p>
            <a:pPr>
              <a:spcBef>
                <a:spcPts val="0"/>
              </a:spcBef>
            </a:pPr>
            <a:r>
              <a:rPr lang="fr-CA" sz="1000" b="1" dirty="0"/>
              <a:t>Points clés :</a:t>
            </a:r>
          </a:p>
          <a:p>
            <a:pPr marL="171450" indent="-171450">
              <a:spcBef>
                <a:spcPts val="0"/>
              </a:spcBef>
              <a:buFont typeface="Arial" panose="020B0604020202020204" pitchFamily="34" charset="0"/>
              <a:buChar char="•"/>
            </a:pPr>
            <a:r>
              <a:rPr lang="fr-CA" sz="1000" dirty="0"/>
              <a:t>La clairance pulmonaire, ou l’expulsion des particules et des agents infectieux inhalés de l’appareil respiratoire, repose sur la sécrétion du mucus et de son transport hors des voies respiratoires</a:t>
            </a:r>
            <a:r>
              <a:rPr lang="fr-CA" sz="1000" baseline="30000" dirty="0"/>
              <a:t>1, 2</a:t>
            </a:r>
            <a:r>
              <a:rPr lang="fr-CA" sz="1000" dirty="0"/>
              <a:t>.</a:t>
            </a:r>
          </a:p>
          <a:p>
            <a:pPr marL="171450" indent="-171450">
              <a:spcBef>
                <a:spcPts val="0"/>
              </a:spcBef>
              <a:buFont typeface="Arial" panose="020B0604020202020204" pitchFamily="34" charset="0"/>
              <a:buChar char="•"/>
            </a:pPr>
            <a:r>
              <a:rPr lang="fr-CA" sz="1000" dirty="0"/>
              <a:t>Dans les poumons, le liquide de surface des voies respiratoires (LSVR) recouvre l’épithélium des voies respiratoires, qui comprend les cellules prismatiques et les cellules caliciformes sécrétant de la mucine. Le liquide de surface des voies respiratoires est constitué d’une couche de mucus qui recouvre un liquide péricilaire (LPC), dans lequel les cils sur les surfaces apicales des cellules épithéliales baignent; ce liquide aide au battement des cils et lubrifie la surface des cellules</a:t>
            </a:r>
            <a:r>
              <a:rPr lang="fr-CA" sz="1000" baseline="30000" dirty="0"/>
              <a:t>1, 2</a:t>
            </a:r>
            <a:r>
              <a:rPr lang="fr-CA" sz="1000" dirty="0"/>
              <a:t>.</a:t>
            </a:r>
          </a:p>
          <a:p>
            <a:pPr marL="171450" indent="-171450">
              <a:spcBef>
                <a:spcPts val="0"/>
              </a:spcBef>
              <a:buFont typeface="Arial" panose="020B0604020202020204" pitchFamily="34" charset="0"/>
              <a:buChar char="•"/>
            </a:pPr>
            <a:r>
              <a:rPr lang="fr-CA" sz="1000" dirty="0"/>
              <a:t>Les cellules caliciformes intercalées dans l’épithélium sécrètent des mucines, qui sont des protéines formant un mucus visqueux qui emprisonne les particules inhalées. Les cils expulsent le mucus hors des poumons, dans la trachée et le pharynx, où il peut être avalé et digéré dans le tractus gastro-intestinal</a:t>
            </a:r>
            <a:r>
              <a:rPr lang="fr-CA" sz="1000" baseline="30000" dirty="0"/>
              <a:t>2, 3</a:t>
            </a:r>
            <a:r>
              <a:rPr lang="fr-CA" sz="1000" dirty="0"/>
              <a:t>.</a:t>
            </a:r>
          </a:p>
          <a:p>
            <a:pPr>
              <a:spcBef>
                <a:spcPts val="0"/>
              </a:spcBef>
            </a:pPr>
            <a:endParaRPr lang="fr-CA" sz="1000" dirty="0"/>
          </a:p>
          <a:p>
            <a:pPr>
              <a:spcBef>
                <a:spcPts val="0"/>
              </a:spcBef>
            </a:pPr>
            <a:r>
              <a:rPr lang="fr-CA" sz="1000" b="1" dirty="0"/>
              <a:t>Références</a:t>
            </a:r>
          </a:p>
          <a:p>
            <a:pPr marL="228600" indent="-228600">
              <a:spcBef>
                <a:spcPts val="0"/>
              </a:spcBef>
              <a:buAutoNum type="arabicPeriod"/>
            </a:pPr>
            <a:r>
              <a:rPr lang="fr-CA" sz="1000" dirty="0"/>
              <a:t>BUTTON, B., L. H. Cai, C. Ehre et coll. « A periciliary brush promotes the lung health by separating the mucus layer from airway epithelia », </a:t>
            </a:r>
            <a:r>
              <a:rPr lang="fr-CA" sz="1000" i="1" dirty="0"/>
              <a:t>Science</a:t>
            </a:r>
            <a:r>
              <a:rPr lang="fr-CA" sz="1000" dirty="0"/>
              <a:t>, 2012;337(6097):937-941.</a:t>
            </a:r>
          </a:p>
          <a:p>
            <a:pPr marL="228600" indent="-228600">
              <a:spcBef>
                <a:spcPts val="0"/>
              </a:spcBef>
              <a:buFontTx/>
              <a:buAutoNum type="arabicPeriod"/>
            </a:pPr>
            <a:r>
              <a:rPr lang="fr-CA" sz="1000" dirty="0"/>
              <a:t>STOLTZ, D. A., D. K. Meyerholz, M. J. Welsh. « Origins of cystic fibrosis lung disease », </a:t>
            </a:r>
            <a:r>
              <a:rPr lang="fr-CA" sz="1000" i="1" dirty="0"/>
              <a:t>N Engl J Med</a:t>
            </a:r>
            <a:r>
              <a:rPr lang="fr-CA" sz="1000" dirty="0"/>
              <a:t>, 2015;372(4):351-362.</a:t>
            </a:r>
          </a:p>
          <a:p>
            <a:pPr marL="228600" indent="-228600">
              <a:spcBef>
                <a:spcPts val="0"/>
              </a:spcBef>
              <a:buFontTx/>
              <a:buAutoNum type="arabicPeriod"/>
            </a:pPr>
            <a:r>
              <a:rPr lang="fr-CA" sz="1000" dirty="0"/>
              <a:t>TAYLOR, T. « Inner body: respiratory system ». Accessible à l’adresse : </a:t>
            </a:r>
            <a:r>
              <a:rPr lang="fr-CA" sz="1000" dirty="0">
                <a:hlinkClick r:id="rId3"/>
              </a:rPr>
              <a:t>https://www.innerbody.com/anatomy/respiratory</a:t>
            </a:r>
            <a:r>
              <a:rPr lang="fr-CA" sz="1000" dirty="0"/>
              <a:t>. Consulté le 12 février 2016.</a:t>
            </a:r>
          </a:p>
          <a:p>
            <a:pPr marL="228600" indent="-228600">
              <a:spcBef>
                <a:spcPts val="0"/>
              </a:spcBef>
              <a:buFontTx/>
              <a:buAutoNum type="arabicPeriod"/>
            </a:pPr>
            <a:endParaRPr lang="fr-CA" sz="1000" dirty="0"/>
          </a:p>
          <a:p>
            <a:pPr>
              <a:spcBef>
                <a:spcPts val="0"/>
              </a:spcBef>
            </a:pPr>
            <a:r>
              <a:rPr lang="fr-CA" sz="800" b="1" dirty="0"/>
              <a:t>Avertissement :</a:t>
            </a:r>
            <a:r>
              <a:rPr lang="fr-CA" sz="800" dirty="0"/>
              <a:t> les renseignements contenus dans les présentes diapositives et qui ont été à l’origine publiés dans l’</a:t>
            </a:r>
            <a:r>
              <a:rPr lang="fr-CA" sz="800" i="1" dirty="0"/>
              <a:t>European Respiratory Journal</a:t>
            </a:r>
            <a:r>
              <a:rPr lang="fr-CA" sz="800" dirty="0"/>
              <a:t> n’ont pas été revues avant leur publication par l’European Respiratory Society (ERS); par conséquent, l’ERS ne peut être tenue responsable de toute erreur, omission ou inexactitude dans le contenu, ou de toutes conséquences en découlant. La mention de produits ne doit pas être interprétée comme une promotion des produits ou des affirmations des fabricants. On encourage les personnes qui voient ces diapositives à communiquer avec le fabricant si elles ont des questions au sujet des caractéristiques ou des limites des produits mentionnés. On conseille aux personnes qui voient ces diapositives à consulter la documentation médicale appropriée et les plus récents renseignements sur le produit fournis par le fabricant de chaque médicament devant être administré afin de vérifier la posologie, ainsi que la méthode et la durée de l’administration ou les contre-indications. Il incombe au médecin traitant ou à un autre professionnel de la santé de déterminer la posologie des médicaments et le meilleur traitement pour le patient, en fonction de son expérience professionnelle et de sa connaissance du patient. Nous nous sommes efforcés de vérifier les noms génériques et commerciaux, ainsi que les posologies. Toutefois, la responsabilité ultime incombe au médecin prescripteur.</a:t>
            </a:r>
            <a:endParaRPr lang="fr-CA" sz="1000" dirty="0"/>
          </a:p>
          <a:p>
            <a:pPr>
              <a:spcBef>
                <a:spcPts val="0"/>
              </a:spcBef>
            </a:pPr>
            <a:endParaRPr lang="fr-CA" sz="1000"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10</a:t>
            </a:fld>
            <a:endParaRPr lang="fr-CA" dirty="0"/>
          </a:p>
        </p:txBody>
      </p:sp>
    </p:spTree>
    <p:extLst>
      <p:ext uri="{BB962C8B-B14F-4D97-AF65-F5344CB8AC3E}">
        <p14:creationId xmlns:p14="http://schemas.microsoft.com/office/powerpoint/2010/main" val="1775664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fr-CA" b="1" dirty="0"/>
              <a:t>Points clés :</a:t>
            </a:r>
          </a:p>
          <a:p>
            <a:pPr marL="171450" indent="-171450">
              <a:spcBef>
                <a:spcPts val="600"/>
              </a:spcBef>
              <a:buFont typeface="Arial" panose="020B0604020202020204" pitchFamily="34" charset="0"/>
              <a:buChar char="•"/>
            </a:pPr>
            <a:r>
              <a:rPr lang="fr-CA"/>
              <a:t>Comme on le voit dans ce diagramme, un transport altéré du chlorure par les canaux CFTR réduit considérablement la clairance mucociliaire et, en fin de compte, la santé pulmonaire.</a:t>
            </a:r>
          </a:p>
          <a:p>
            <a:pPr marL="171450" indent="-171450">
              <a:spcBef>
                <a:spcPts val="600"/>
              </a:spcBef>
              <a:buFont typeface="Arial" panose="020B0604020202020204" pitchFamily="34" charset="0"/>
              <a:buChar char="•"/>
            </a:pPr>
            <a:r>
              <a:rPr lang="fr-CA"/>
              <a:t>Une sécrétion de chlorure réduite attribuable aux mutations qui causent une diminution ou un dysfonctionnement des canaux CFTR entraîne une réduction du volume du liquide de surface des voies respiratoires et de la concentration du mucus. La pression osmotique draine l’eau du liquide péricilaire, s’effondre et laisse les cils se replier sur eux-mêmes. Les cils ne peuvent plus battre de façon coordonnée pour expulser le mucus. Le mucus épaissi et immobilisé commence à adhérer à l’épithélium et résiste à son expulsion, tant par la toux que par l’activité des cils.</a:t>
            </a:r>
          </a:p>
          <a:p>
            <a:pPr marL="171450" indent="-171450">
              <a:spcBef>
                <a:spcPts val="600"/>
              </a:spcBef>
              <a:buFont typeface="Arial" panose="020B0604020202020204" pitchFamily="34" charset="0"/>
              <a:buChar char="•"/>
            </a:pPr>
            <a:r>
              <a:rPr lang="fr-CA"/>
              <a:t>Le mucus finit par obstruer les voies respiratoires, et des infections bactériennes, de l’inflammation et une bronchectasie chroniques s’installent.</a:t>
            </a:r>
          </a:p>
          <a:p>
            <a:pPr marL="171450" indent="-171450">
              <a:spcBef>
                <a:spcPts val="600"/>
              </a:spcBef>
              <a:buFont typeface="Arial" panose="020B0604020202020204" pitchFamily="34" charset="0"/>
              <a:buChar char="•"/>
            </a:pPr>
            <a:endParaRPr lang="fr-CA" dirty="0"/>
          </a:p>
          <a:p>
            <a:pPr>
              <a:spcBef>
                <a:spcPts val="600"/>
              </a:spcBef>
            </a:pPr>
            <a:r>
              <a:rPr lang="fr-CA" b="1" dirty="0"/>
              <a:t>Référence</a:t>
            </a:r>
          </a:p>
          <a:p>
            <a:pPr marL="228600" indent="-228600">
              <a:spcBef>
                <a:spcPts val="600"/>
              </a:spcBef>
              <a:buAutoNum type="arabicPeriod"/>
            </a:pPr>
            <a:r>
              <a:rPr lang="fr-CA"/>
              <a:t>BUTTON, B. M., B. BUTTON. « Structure and function of the mucus clearance system of the lung », </a:t>
            </a:r>
            <a:r>
              <a:rPr lang="fr-CA" i="1" dirty="0"/>
              <a:t>Cold Spring Harb Perspect Med</a:t>
            </a:r>
            <a:r>
              <a:rPr lang="fr-CA"/>
              <a:t>, 2013;3(8). pii: a009720. doi : 10.1101/cshperspect.a009720.</a:t>
            </a:r>
          </a:p>
          <a:p>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11</a:t>
            </a:fld>
            <a:endParaRPr lang="fr-CA" dirty="0"/>
          </a:p>
        </p:txBody>
      </p:sp>
    </p:spTree>
    <p:extLst>
      <p:ext uri="{BB962C8B-B14F-4D97-AF65-F5344CB8AC3E}">
        <p14:creationId xmlns:p14="http://schemas.microsoft.com/office/powerpoint/2010/main" val="319778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fr-CA" b="1" dirty="0"/>
              <a:t>Points clés :</a:t>
            </a:r>
          </a:p>
          <a:p>
            <a:pPr marL="171450" indent="-171450">
              <a:spcBef>
                <a:spcPts val="600"/>
              </a:spcBef>
              <a:buFont typeface="Arial" panose="020B0604020202020204" pitchFamily="34" charset="0"/>
              <a:buChar char="•"/>
            </a:pPr>
            <a:r>
              <a:rPr lang="fr-CA"/>
              <a:t>Comme on le voit dans ce diagramme, un transport altéré du chlorure par les canaux CFTR réduit considérablement la clairance mucociliaire et, en fin de compte, la santé pulmonaire.</a:t>
            </a:r>
          </a:p>
          <a:p>
            <a:pPr marL="171450" indent="-171450">
              <a:spcBef>
                <a:spcPts val="600"/>
              </a:spcBef>
              <a:buFont typeface="Arial" panose="020B0604020202020204" pitchFamily="34" charset="0"/>
              <a:buChar char="•"/>
            </a:pPr>
            <a:r>
              <a:rPr lang="fr-CA"/>
              <a:t>Une sécrétion de chlorure réduite attribuable aux mutations qui causent une diminution ou un dysfonctionnement des canaux CFTR entraîne une réduction du volume du liquide de surface des voies respiratoires et de la concentration du mucus. La pression osmotique draine l’eau du liquide péricilaire, s’effondre et laisse les cils se replier sur eux-mêmes. Les cils ne peuvent plus battre de façon coordonnée pour expulser le mucus. Le mucus épaissi et immobilisé commence à adhérer à l’épithélium et résiste à son expulsion, tant par la toux que par l’activité des cils.</a:t>
            </a:r>
          </a:p>
          <a:p>
            <a:pPr marL="171450" indent="-171450">
              <a:spcBef>
                <a:spcPts val="600"/>
              </a:spcBef>
              <a:buFont typeface="Arial" panose="020B0604020202020204" pitchFamily="34" charset="0"/>
              <a:buChar char="•"/>
            </a:pPr>
            <a:r>
              <a:rPr lang="fr-CA"/>
              <a:t>Le mucus finit par obstruer les voies respiratoires, et des infections bactériennes, de l’inflammation et une bronchectasie chroniques s’installent.</a:t>
            </a:r>
          </a:p>
          <a:p>
            <a:pPr marL="171450" indent="-171450">
              <a:spcBef>
                <a:spcPts val="600"/>
              </a:spcBef>
              <a:buFont typeface="Arial" panose="020B0604020202020204" pitchFamily="34" charset="0"/>
              <a:buChar char="•"/>
            </a:pPr>
            <a:endParaRPr lang="fr-CA" dirty="0"/>
          </a:p>
          <a:p>
            <a:pPr>
              <a:spcBef>
                <a:spcPts val="600"/>
              </a:spcBef>
            </a:pPr>
            <a:r>
              <a:rPr lang="fr-CA" b="1" dirty="0"/>
              <a:t>Référence</a:t>
            </a:r>
          </a:p>
          <a:p>
            <a:pPr marL="228600" indent="-228600">
              <a:spcBef>
                <a:spcPts val="600"/>
              </a:spcBef>
              <a:buAutoNum type="arabicPeriod"/>
            </a:pPr>
            <a:r>
              <a:rPr lang="fr-CA"/>
              <a:t>BUTTON, B. M., B. BUTTON. « Structure and function of the mucus clearance system of the lung », </a:t>
            </a:r>
            <a:r>
              <a:rPr lang="fr-CA" i="1" dirty="0"/>
              <a:t>Cold Spring Harb Perspect Med</a:t>
            </a:r>
            <a:r>
              <a:rPr lang="fr-CA"/>
              <a:t>, 2013;3(8). pii: a009720. doi : 10.1101/cshperspect.a009720.</a:t>
            </a:r>
          </a:p>
          <a:p>
            <a:endParaRPr lang="fr-CA"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12</a:t>
            </a:fld>
            <a:endParaRPr lang="fr-CA" dirty="0"/>
          </a:p>
        </p:txBody>
      </p:sp>
    </p:spTree>
    <p:extLst>
      <p:ext uri="{BB962C8B-B14F-4D97-AF65-F5344CB8AC3E}">
        <p14:creationId xmlns:p14="http://schemas.microsoft.com/office/powerpoint/2010/main" val="3126301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spcBef>
                <a:spcPts val="600"/>
              </a:spcBef>
            </a:pPr>
            <a:r>
              <a:rPr lang="fr-CA" b="1" dirty="0"/>
              <a:t>Points clés :</a:t>
            </a:r>
          </a:p>
          <a:p>
            <a:pPr marL="171450" indent="-171450">
              <a:spcBef>
                <a:spcPts val="600"/>
              </a:spcBef>
              <a:buFont typeface="Arial" panose="020B0604020202020204" pitchFamily="34" charset="0"/>
              <a:buChar char="•"/>
            </a:pPr>
            <a:r>
              <a:rPr lang="fr-CA" dirty="0"/>
              <a:t>Dans une série d’expériences menées sur des porcelets nouveau-nés dont les gènes </a:t>
            </a:r>
            <a:r>
              <a:rPr lang="fr-CA" i="1" dirty="0"/>
              <a:t>CFTR</a:t>
            </a:r>
            <a:r>
              <a:rPr lang="fr-CA" dirty="0"/>
              <a:t> avaient été modifiés afin de déterminer si la viscosité du mucus était altérée à la naissance, les auteurs ont découvert ce qui suit</a:t>
            </a:r>
            <a:r>
              <a:rPr lang="fr-CA" baseline="30000" dirty="0"/>
              <a:t>1</a:t>
            </a:r>
            <a:r>
              <a:rPr lang="fr-CA" dirty="0"/>
              <a:t> :</a:t>
            </a:r>
          </a:p>
          <a:p>
            <a:pPr marL="628650" lvl="1" indent="-171450">
              <a:buFont typeface="Arial" panose="020B0604020202020204" pitchFamily="34" charset="0"/>
              <a:buChar char="•"/>
            </a:pPr>
            <a:r>
              <a:rPr lang="fr-CA" dirty="0"/>
              <a:t>En présence de FK, la viscosité du liquide de surface des voies respiratoires est accrue dès la naissance, ce qui démontre qu’il s’agit d’une anomalie primaire.</a:t>
            </a:r>
          </a:p>
          <a:p>
            <a:pPr marL="628650" lvl="1" indent="-171450">
              <a:buFont typeface="Arial" panose="020B0604020202020204" pitchFamily="34" charset="0"/>
              <a:buChar char="•"/>
            </a:pPr>
            <a:r>
              <a:rPr lang="fr-CA" dirty="0"/>
              <a:t>La viscosité du liquide de surface des voies respiratoires est augmentée par</a:t>
            </a:r>
          </a:p>
          <a:p>
            <a:pPr marL="1085850" lvl="2" indent="-171450">
              <a:buFont typeface="Arial" panose="020B0604020202020204" pitchFamily="34" charset="0"/>
              <a:buChar char="•"/>
            </a:pPr>
            <a:r>
              <a:rPr lang="fr-CA" dirty="0"/>
              <a:t>un pH plus bas;</a:t>
            </a:r>
          </a:p>
          <a:p>
            <a:pPr marL="1085850" lvl="2" indent="-171450">
              <a:buFont typeface="Arial" panose="020B0604020202020204" pitchFamily="34" charset="0"/>
              <a:buChar char="•"/>
            </a:pPr>
            <a:r>
              <a:rPr lang="fr-CA" dirty="0"/>
              <a:t>une augmentation de la concentration de calcium.</a:t>
            </a:r>
          </a:p>
          <a:p>
            <a:pPr marL="628650" lvl="1" indent="-171450">
              <a:buFont typeface="Arial" panose="020B0604020202020204" pitchFamily="34" charset="0"/>
              <a:buChar char="•"/>
            </a:pPr>
            <a:r>
              <a:rPr lang="fr-CA" dirty="0"/>
              <a:t>La sécrétion de bicarbonate (HCO</a:t>
            </a:r>
            <a:r>
              <a:rPr lang="fr-CA" baseline="-25000" dirty="0"/>
              <a:t>3</a:t>
            </a:r>
            <a:r>
              <a:rPr lang="fr-CA" baseline="30000" dirty="0"/>
              <a:t>-</a:t>
            </a:r>
            <a:r>
              <a:rPr lang="fr-CA" dirty="0"/>
              <a:t>) n’influe pas sur la viscosité; par contre, la sécrétion de bicarbonate à travers les canaux CFTR réduit le pH, ce qui augmente alors la viscosité.</a:t>
            </a:r>
          </a:p>
          <a:p>
            <a:pPr marL="171450" indent="-171450">
              <a:spcBef>
                <a:spcPts val="600"/>
              </a:spcBef>
              <a:buFont typeface="Arial" panose="020B0604020202020204" pitchFamily="34" charset="0"/>
              <a:buChar char="•"/>
            </a:pPr>
            <a:r>
              <a:rPr lang="fr-CA" dirty="0"/>
              <a:t>Les mutations des canaux CFTR semblent aussi causer une adhérence du mucus, un autre facteur de l’anomalie du transport mucociliaire</a:t>
            </a:r>
            <a:r>
              <a:rPr lang="fr-CA" baseline="30000" dirty="0"/>
              <a:t>2, 3</a:t>
            </a:r>
            <a:r>
              <a:rPr lang="fr-CA" dirty="0"/>
              <a:t>.</a:t>
            </a:r>
          </a:p>
          <a:p>
            <a:pPr marL="171450" indent="-171450">
              <a:spcBef>
                <a:spcPts val="600"/>
              </a:spcBef>
              <a:buFont typeface="Arial" panose="020B0604020202020204" pitchFamily="34" charset="0"/>
              <a:buChar char="•"/>
            </a:pPr>
            <a:r>
              <a:rPr lang="fr-CA" dirty="0"/>
              <a:t>Une acidité anormalement élevée du liquide de surface des voies respiratoires des poumons d’une personne atteinte de FK ne fait pas que contribuer à l’adhérence du mucus, mais elle nuit aussi à l’activité antibactérienne. Pendant ce temps, le mucus épaissi favorise la survie de bactéries non mobiles, qui ont tendance à s’agréger en réponse à l'</a:t>
            </a:r>
            <a:r>
              <a:rPr lang="fr-CA" dirty="0" err="1"/>
              <a:t>élastase</a:t>
            </a:r>
            <a:r>
              <a:rPr lang="fr-CA" dirty="0"/>
              <a:t> neutrophile. Ces agrégats bactériens résistent à leur élimination, tant par les défenses de l’hôte que par les antibiotiques, et font apparaître des infections chroniques, qui sont responsables de l’inflammation et du remodelage des tissus</a:t>
            </a:r>
            <a:r>
              <a:rPr lang="fr-CA" baseline="30000" dirty="0"/>
              <a:t>2, 4</a:t>
            </a:r>
            <a:r>
              <a:rPr lang="fr-CA" dirty="0"/>
              <a:t>.</a:t>
            </a:r>
          </a:p>
          <a:p>
            <a:pPr marL="171450" indent="-171450">
              <a:spcBef>
                <a:spcPts val="600"/>
              </a:spcBef>
              <a:buFont typeface="Arial" panose="020B0604020202020204" pitchFamily="34" charset="0"/>
              <a:buChar char="•"/>
            </a:pPr>
            <a:r>
              <a:rPr lang="fr-CA" dirty="0"/>
              <a:t>Les mutations des canaux CFTR semblent aussi causer une adhérence du mucus, un autre facteur de l’anomalie du transport mucociliaire</a:t>
            </a:r>
            <a:r>
              <a:rPr lang="fr-CA" baseline="30000" dirty="0"/>
              <a:t>2</a:t>
            </a:r>
            <a:r>
              <a:rPr lang="fr-CA" dirty="0"/>
              <a:t>.</a:t>
            </a:r>
          </a:p>
          <a:p>
            <a:pPr marL="171450" indent="-171450">
              <a:spcBef>
                <a:spcPts val="600"/>
              </a:spcBef>
              <a:buFont typeface="Arial" panose="020B0604020202020204" pitchFamily="34" charset="0"/>
              <a:buChar char="•"/>
            </a:pPr>
            <a:endParaRPr lang="fr-CA" baseline="30000" dirty="0"/>
          </a:p>
          <a:p>
            <a:pPr>
              <a:spcBef>
                <a:spcPts val="600"/>
              </a:spcBef>
            </a:pPr>
            <a:r>
              <a:rPr lang="fr-CA" b="1" dirty="0"/>
              <a:t>Référence</a:t>
            </a:r>
          </a:p>
          <a:p>
            <a:pPr marL="228600" indent="-228600">
              <a:buFont typeface="+mj-lt"/>
              <a:buAutoNum type="arabicPeriod"/>
            </a:pPr>
            <a:r>
              <a:rPr lang="fr-CA" dirty="0"/>
              <a:t>TANG, X. X., L. S. OSTEDGAARD, M. J. HOEGGER et coll. « </a:t>
            </a:r>
            <a:r>
              <a:rPr lang="fr-CA" dirty="0" err="1"/>
              <a:t>Acidic</a:t>
            </a:r>
            <a:r>
              <a:rPr lang="fr-CA" dirty="0"/>
              <a:t> pH </a:t>
            </a:r>
            <a:r>
              <a:rPr lang="fr-CA" dirty="0" err="1"/>
              <a:t>increases</a:t>
            </a:r>
            <a:r>
              <a:rPr lang="fr-CA" dirty="0"/>
              <a:t> </a:t>
            </a:r>
            <a:r>
              <a:rPr lang="fr-CA" dirty="0" err="1"/>
              <a:t>airway</a:t>
            </a:r>
            <a:r>
              <a:rPr lang="fr-CA" dirty="0"/>
              <a:t> surface </a:t>
            </a:r>
            <a:r>
              <a:rPr lang="fr-CA" dirty="0" err="1"/>
              <a:t>liquid</a:t>
            </a:r>
            <a:r>
              <a:rPr lang="fr-CA" dirty="0"/>
              <a:t> </a:t>
            </a:r>
            <a:r>
              <a:rPr lang="fr-CA" dirty="0" err="1"/>
              <a:t>viscosity</a:t>
            </a:r>
            <a:r>
              <a:rPr lang="fr-CA" dirty="0"/>
              <a:t> in </a:t>
            </a:r>
            <a:r>
              <a:rPr lang="fr-CA" dirty="0" err="1"/>
              <a:t>cystic</a:t>
            </a:r>
            <a:r>
              <a:rPr lang="fr-CA" dirty="0"/>
              <a:t> </a:t>
            </a:r>
            <a:r>
              <a:rPr lang="fr-CA" dirty="0" err="1"/>
              <a:t>fibrosis</a:t>
            </a:r>
            <a:r>
              <a:rPr lang="fr-CA" dirty="0"/>
              <a:t> », </a:t>
            </a:r>
            <a:r>
              <a:rPr lang="fr-CA" i="1" dirty="0"/>
              <a:t>J Clin Invest</a:t>
            </a:r>
            <a:r>
              <a:rPr lang="fr-CA" dirty="0"/>
              <a:t>, 25 janvier 2016, </a:t>
            </a:r>
            <a:r>
              <a:rPr lang="fr-CA" dirty="0" err="1"/>
              <a:t>pii</a:t>
            </a:r>
            <a:r>
              <a:rPr lang="fr-CA" dirty="0"/>
              <a:t>: 83922. </a:t>
            </a:r>
            <a:r>
              <a:rPr lang="fr-CA" dirty="0" err="1"/>
              <a:t>doi</a:t>
            </a:r>
            <a:r>
              <a:rPr lang="fr-CA" dirty="0"/>
              <a:t> : 10.1172/JCI83922.</a:t>
            </a:r>
          </a:p>
          <a:p>
            <a:pPr marL="228600" indent="-228600">
              <a:buFont typeface="+mj-lt"/>
              <a:buAutoNum type="arabicPeriod"/>
            </a:pPr>
            <a:r>
              <a:rPr lang="fr-CA" dirty="0"/>
              <a:t>STOLTZ, D. A., D. K. </a:t>
            </a:r>
            <a:r>
              <a:rPr lang="fr-CA" dirty="0" err="1"/>
              <a:t>Meyerholz</a:t>
            </a:r>
            <a:r>
              <a:rPr lang="fr-CA" dirty="0"/>
              <a:t>, M. J. </a:t>
            </a:r>
            <a:r>
              <a:rPr lang="fr-CA" dirty="0" err="1"/>
              <a:t>Welsh</a:t>
            </a:r>
            <a:r>
              <a:rPr lang="fr-CA" dirty="0"/>
              <a:t>. « </a:t>
            </a:r>
            <a:r>
              <a:rPr lang="fr-CA" dirty="0" err="1"/>
              <a:t>Origins</a:t>
            </a:r>
            <a:r>
              <a:rPr lang="fr-CA" dirty="0"/>
              <a:t> of </a:t>
            </a:r>
            <a:r>
              <a:rPr lang="fr-CA" dirty="0" err="1"/>
              <a:t>cystic</a:t>
            </a:r>
            <a:r>
              <a:rPr lang="fr-CA" dirty="0"/>
              <a:t> </a:t>
            </a:r>
            <a:r>
              <a:rPr lang="fr-CA" dirty="0" err="1"/>
              <a:t>fibrosis</a:t>
            </a:r>
            <a:r>
              <a:rPr lang="fr-CA" dirty="0"/>
              <a:t> </a:t>
            </a:r>
            <a:r>
              <a:rPr lang="fr-CA" dirty="0" err="1"/>
              <a:t>lung</a:t>
            </a:r>
            <a:r>
              <a:rPr lang="fr-CA" dirty="0"/>
              <a:t> </a:t>
            </a:r>
            <a:r>
              <a:rPr lang="fr-CA" dirty="0" err="1"/>
              <a:t>disease</a:t>
            </a:r>
            <a:r>
              <a:rPr lang="fr-CA" dirty="0"/>
              <a:t> », </a:t>
            </a:r>
            <a:r>
              <a:rPr lang="fr-CA" i="1" dirty="0"/>
              <a:t>N Engl J Med</a:t>
            </a:r>
            <a:r>
              <a:rPr lang="fr-CA" dirty="0"/>
              <a:t>, 2015;372(4):351-362.</a:t>
            </a:r>
          </a:p>
          <a:p>
            <a:pPr marL="228600" indent="-228600">
              <a:buFont typeface="+mj-lt"/>
              <a:buAutoNum type="arabicPeriod"/>
            </a:pPr>
            <a:r>
              <a:rPr lang="fr-CA" dirty="0"/>
              <a:t>HOEGGER, M. J., A. J. Fischer, J. D. </a:t>
            </a:r>
            <a:r>
              <a:rPr lang="fr-CA" dirty="0" err="1"/>
              <a:t>McMenimen</a:t>
            </a:r>
            <a:r>
              <a:rPr lang="fr-CA" dirty="0"/>
              <a:t> et coll. « </a:t>
            </a:r>
            <a:r>
              <a:rPr lang="fr-CA" dirty="0" err="1"/>
              <a:t>Impaired</a:t>
            </a:r>
            <a:r>
              <a:rPr lang="fr-CA" dirty="0"/>
              <a:t> mucus </a:t>
            </a:r>
            <a:r>
              <a:rPr lang="fr-CA" dirty="0" err="1"/>
              <a:t>detachment</a:t>
            </a:r>
            <a:r>
              <a:rPr lang="fr-CA" dirty="0"/>
              <a:t> </a:t>
            </a:r>
            <a:r>
              <a:rPr lang="fr-CA" dirty="0" err="1"/>
              <a:t>disrupts</a:t>
            </a:r>
            <a:r>
              <a:rPr lang="fr-CA" dirty="0"/>
              <a:t> </a:t>
            </a:r>
            <a:r>
              <a:rPr lang="fr-CA" dirty="0" err="1"/>
              <a:t>mucociliary</a:t>
            </a:r>
            <a:r>
              <a:rPr lang="fr-CA" dirty="0"/>
              <a:t> transport in a </a:t>
            </a:r>
            <a:r>
              <a:rPr lang="fr-CA" dirty="0" err="1"/>
              <a:t>piglet</a:t>
            </a:r>
            <a:r>
              <a:rPr lang="fr-CA" dirty="0"/>
              <a:t> model of </a:t>
            </a:r>
            <a:r>
              <a:rPr lang="fr-CA" dirty="0" err="1"/>
              <a:t>cystic</a:t>
            </a:r>
            <a:r>
              <a:rPr lang="fr-CA" dirty="0"/>
              <a:t> </a:t>
            </a:r>
            <a:r>
              <a:rPr lang="fr-CA" dirty="0" err="1"/>
              <a:t>fibrosis</a:t>
            </a:r>
            <a:r>
              <a:rPr lang="fr-CA" dirty="0"/>
              <a:t> », </a:t>
            </a:r>
            <a:r>
              <a:rPr lang="fr-CA" i="1" dirty="0"/>
              <a:t>Science</a:t>
            </a:r>
            <a:r>
              <a:rPr lang="fr-CA" dirty="0"/>
              <a:t>, 2014;345(6198):818-822.</a:t>
            </a:r>
          </a:p>
          <a:p>
            <a:pPr marL="228600" indent="-228600">
              <a:buFont typeface="+mj-lt"/>
              <a:buAutoNum type="arabicPeriod"/>
            </a:pPr>
            <a:r>
              <a:rPr lang="fr-CA" dirty="0"/>
              <a:t>STAUDINGER, B. J., J. F. Muller, S. </a:t>
            </a:r>
            <a:r>
              <a:rPr lang="fr-CA" dirty="0" err="1"/>
              <a:t>Halldórsson</a:t>
            </a:r>
            <a:r>
              <a:rPr lang="fr-CA" dirty="0"/>
              <a:t> et coll. « Conditions </a:t>
            </a:r>
            <a:r>
              <a:rPr lang="fr-CA" dirty="0" err="1"/>
              <a:t>associated</a:t>
            </a:r>
            <a:r>
              <a:rPr lang="fr-CA" dirty="0"/>
              <a:t> </a:t>
            </a:r>
            <a:r>
              <a:rPr lang="fr-CA" dirty="0" err="1"/>
              <a:t>with</a:t>
            </a:r>
            <a:r>
              <a:rPr lang="fr-CA" dirty="0"/>
              <a:t> the </a:t>
            </a:r>
            <a:r>
              <a:rPr lang="fr-CA" dirty="0" err="1"/>
              <a:t>cystic</a:t>
            </a:r>
            <a:r>
              <a:rPr lang="fr-CA" dirty="0"/>
              <a:t> </a:t>
            </a:r>
            <a:r>
              <a:rPr lang="fr-CA" dirty="0" err="1"/>
              <a:t>fibrosis</a:t>
            </a:r>
            <a:r>
              <a:rPr lang="fr-CA" dirty="0"/>
              <a:t> </a:t>
            </a:r>
            <a:r>
              <a:rPr lang="fr-CA" dirty="0" err="1"/>
              <a:t>defect</a:t>
            </a:r>
            <a:r>
              <a:rPr lang="fr-CA" dirty="0"/>
              <a:t> </a:t>
            </a:r>
            <a:r>
              <a:rPr lang="fr-CA" dirty="0" err="1"/>
              <a:t>promote</a:t>
            </a:r>
            <a:r>
              <a:rPr lang="fr-CA" dirty="0"/>
              <a:t> </a:t>
            </a:r>
            <a:r>
              <a:rPr lang="fr-CA" dirty="0" err="1"/>
              <a:t>chronic</a:t>
            </a:r>
            <a:r>
              <a:rPr lang="fr-CA" dirty="0"/>
              <a:t> Pseudomonas </a:t>
            </a:r>
            <a:r>
              <a:rPr lang="fr-CA" dirty="0" err="1"/>
              <a:t>aeruginosa</a:t>
            </a:r>
            <a:r>
              <a:rPr lang="fr-CA" dirty="0"/>
              <a:t> infection », </a:t>
            </a:r>
            <a:r>
              <a:rPr lang="fr-CA" i="1" dirty="0"/>
              <a:t>Am J Respir Crit Care Med</a:t>
            </a:r>
            <a:r>
              <a:rPr lang="fr-CA" dirty="0"/>
              <a:t>, 2014;189(7):812-824.</a:t>
            </a:r>
          </a:p>
        </p:txBody>
      </p:sp>
      <p:sp>
        <p:nvSpPr>
          <p:cNvPr id="4" name="Slide Number Placeholder 3"/>
          <p:cNvSpPr>
            <a:spLocks noGrp="1"/>
          </p:cNvSpPr>
          <p:nvPr>
            <p:ph type="sldNum" sz="quarter" idx="10"/>
          </p:nvPr>
        </p:nvSpPr>
        <p:spPr/>
        <p:txBody>
          <a:bodyPr/>
          <a:lstStyle/>
          <a:p>
            <a:fld id="{F0F85B18-0DF3-4423-B67D-279232448D80}" type="slidenum">
              <a:rPr lang="en-US" smtClean="0"/>
              <a:pPr/>
              <a:t>13</a:t>
            </a:fld>
            <a:endParaRPr lang="fr-CA" dirty="0"/>
          </a:p>
        </p:txBody>
      </p:sp>
    </p:spTree>
    <p:extLst>
      <p:ext uri="{BB962C8B-B14F-4D97-AF65-F5344CB8AC3E}">
        <p14:creationId xmlns:p14="http://schemas.microsoft.com/office/powerpoint/2010/main" val="1819779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14</a:t>
            </a:fld>
            <a:endParaRPr lang="fr-CA" dirty="0">
              <a:solidFill>
                <a:prstClr val="black"/>
              </a:solidFill>
            </a:endParaRPr>
          </a:p>
        </p:txBody>
      </p:sp>
    </p:spTree>
    <p:extLst>
      <p:ext uri="{BB962C8B-B14F-4D97-AF65-F5344CB8AC3E}">
        <p14:creationId xmlns:p14="http://schemas.microsoft.com/office/powerpoint/2010/main" val="2388301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fr-CA" b="1" dirty="0"/>
              <a:t>Points clés :</a:t>
            </a:r>
          </a:p>
          <a:p>
            <a:pPr marL="171450" indent="-171450">
              <a:spcBef>
                <a:spcPts val="600"/>
              </a:spcBef>
              <a:buFont typeface="Arial"/>
              <a:buChar char="•"/>
            </a:pPr>
            <a:r>
              <a:rPr lang="fr-CA"/>
              <a:t>Bien que la maladie pulmonaire prenne du temps à s’installer, les symptômes apparaissent tout de même très tôt dans la vie, comme on peut le voir ici. Cette étude épidémiologique de la fibrose kystique était une étude d'observation prospective, multicentrique, longitudinale et fondée sur les rencontres qui s’est déroulée de 1994 à 2005 et a été conçue pour caractériser l’histoire naturelle de la FK au sein d’une vaste population de patients, aux États-Unis et au Canada.</a:t>
            </a:r>
          </a:p>
          <a:p>
            <a:pPr marL="171450" indent="-171450">
              <a:spcBef>
                <a:spcPts val="600"/>
              </a:spcBef>
              <a:buFont typeface="Arial"/>
              <a:buChar char="•"/>
            </a:pPr>
            <a:r>
              <a:rPr lang="fr-CA"/>
              <a:t>L’analyse qui figure ici porte sur 6 784 patients qui étaient âgés de ≤ 4 ans au moment de l’inscription et pour qui des données de suivi étaient disponibles sur une période d’au moins deux ans. La moyenne d’âge à l’inscription était de 1,4 an, et la durée moyenne du suivi était de 7 ans.</a:t>
            </a:r>
          </a:p>
          <a:p>
            <a:pPr marL="171450" indent="-171450">
              <a:spcBef>
                <a:spcPts val="600"/>
              </a:spcBef>
              <a:buFont typeface="Arial"/>
              <a:buChar char="•"/>
            </a:pPr>
            <a:r>
              <a:rPr lang="fr-CA"/>
              <a:t>La toux était le symptôme persistant le plus fréquent, touchant 82 % des patients. L’âge médian de l’apparition de la toux était de 2,3 ans.</a:t>
            </a:r>
          </a:p>
          <a:p>
            <a:pPr marL="171450" indent="-171450">
              <a:spcBef>
                <a:spcPts val="600"/>
              </a:spcBef>
              <a:buFont typeface="Arial" panose="020B0604020202020204" pitchFamily="34" charset="0"/>
              <a:buChar char="•"/>
            </a:pPr>
            <a:endParaRPr lang="fr-CA" dirty="0"/>
          </a:p>
          <a:p>
            <a:pPr>
              <a:spcBef>
                <a:spcPts val="600"/>
              </a:spcBef>
            </a:pPr>
            <a:r>
              <a:rPr lang="fr-CA" b="1" dirty="0"/>
              <a:t>Référence</a:t>
            </a:r>
          </a:p>
          <a:p>
            <a:pPr marL="228600" indent="-228600">
              <a:buFont typeface="+mj-lt"/>
              <a:buAutoNum type="arabicPeriod"/>
            </a:pPr>
            <a:r>
              <a:rPr lang="fr-CA"/>
              <a:t>MCCOLLEY, S. A., C. L. Ren, M. S. Schechter et coll. « Risk factors for onset of persistent respiratory symptoms in children with cystic fibrosis », </a:t>
            </a:r>
            <a:r>
              <a:rPr lang="fr-CA" i="1" dirty="0"/>
              <a:t>Pediatr Pulmonol</a:t>
            </a:r>
            <a:r>
              <a:rPr lang="fr-CA"/>
              <a:t>, 2012;47(10):966-972.</a:t>
            </a:r>
          </a:p>
        </p:txBody>
      </p:sp>
      <p:sp>
        <p:nvSpPr>
          <p:cNvPr id="4" name="Slide Number Placeholder 3"/>
          <p:cNvSpPr>
            <a:spLocks noGrp="1"/>
          </p:cNvSpPr>
          <p:nvPr>
            <p:ph type="sldNum" sz="quarter" idx="10"/>
          </p:nvPr>
        </p:nvSpPr>
        <p:spPr/>
        <p:txBody>
          <a:bodyPr/>
          <a:lstStyle/>
          <a:p>
            <a:fld id="{F0F85B18-0DF3-4423-B67D-279232448D80}" type="slidenum">
              <a:rPr lang="en-US" smtClean="0"/>
              <a:pPr/>
              <a:t>15</a:t>
            </a:fld>
            <a:endParaRPr lang="fr-CA" dirty="0"/>
          </a:p>
        </p:txBody>
      </p:sp>
    </p:spTree>
    <p:extLst>
      <p:ext uri="{BB962C8B-B14F-4D97-AF65-F5344CB8AC3E}">
        <p14:creationId xmlns:p14="http://schemas.microsoft.com/office/powerpoint/2010/main" val="252667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fr-CA" sz="1100" b="1" dirty="0"/>
              <a:t>Points clés :</a:t>
            </a:r>
          </a:p>
          <a:p>
            <a:pPr marL="171450" indent="-171450">
              <a:spcBef>
                <a:spcPts val="600"/>
              </a:spcBef>
              <a:buFont typeface="Arial"/>
              <a:buChar char="•"/>
            </a:pPr>
            <a:r>
              <a:rPr lang="fr-CA" sz="1100" dirty="0"/>
              <a:t>Les nourrissons atteints de FK peuvent déjà présenter des signes de bronchectasie aux tomodensitométries, et le pourcentage augmente au cours des premières années de la vie.</a:t>
            </a:r>
          </a:p>
          <a:p>
            <a:pPr marL="628650" lvl="1" indent="-171450">
              <a:spcBef>
                <a:spcPts val="600"/>
              </a:spcBef>
              <a:buFont typeface="Arial"/>
              <a:buChar char="•"/>
            </a:pPr>
            <a:r>
              <a:rPr lang="fr-CA" sz="1100" dirty="0"/>
              <a:t>L’étendue de la bronchectasie augmente aussi avec l’âge (</a:t>
            </a:r>
            <a:r>
              <a:rPr lang="fr-CA" sz="1100" i="1" dirty="0"/>
              <a:t>p</a:t>
            </a:r>
            <a:r>
              <a:rPr lang="fr-CA" sz="1100" dirty="0"/>
              <a:t> = 0,001).</a:t>
            </a:r>
          </a:p>
          <a:p>
            <a:pPr marL="628650" lvl="1" indent="-171450">
              <a:spcBef>
                <a:spcPts val="600"/>
              </a:spcBef>
              <a:buFont typeface="Arial"/>
              <a:buChar char="•"/>
            </a:pPr>
            <a:r>
              <a:rPr lang="fr-CA" sz="1100" dirty="0"/>
              <a:t>L’étendue de la bronchectasie était associée aux indicateurs de l'inflammation neutrophilique, des relations ayant été observées entre la bronchectasie et le nombre total des cellules (r = 0,21; </a:t>
            </a:r>
            <a:r>
              <a:rPr lang="fr-CA" sz="1100" i="1" dirty="0"/>
              <a:t>p</a:t>
            </a:r>
            <a:r>
              <a:rPr lang="fr-CA" sz="1100" dirty="0"/>
              <a:t> = 0,04), le nombre absolu de neutrophiles (r = 0,25; </a:t>
            </a:r>
            <a:r>
              <a:rPr lang="fr-CA" sz="1100" i="1" dirty="0"/>
              <a:t>p</a:t>
            </a:r>
            <a:r>
              <a:rPr lang="fr-CA" sz="1100" dirty="0"/>
              <a:t> = 0,03) et l'activité des élastases neutrophiles (r = 0,43; </a:t>
            </a:r>
            <a:r>
              <a:rPr lang="fr-CA" sz="1100" i="1" dirty="0"/>
              <a:t>p</a:t>
            </a:r>
            <a:r>
              <a:rPr lang="fr-CA" sz="1100" dirty="0"/>
              <a:t> = 0,001).</a:t>
            </a:r>
          </a:p>
          <a:p>
            <a:pPr marL="171450" indent="-171450">
              <a:spcBef>
                <a:spcPts val="600"/>
              </a:spcBef>
              <a:buFont typeface="Arial"/>
              <a:buChar char="•"/>
            </a:pPr>
            <a:r>
              <a:rPr lang="fr-CA" sz="1100" dirty="0"/>
              <a:t>La rétention d’air et l’épaississement des parois bronchiques sont des phénomènes très fréquents chez les personnes atteintes de FK, dès la première année de leur vie.</a:t>
            </a:r>
          </a:p>
          <a:p>
            <a:pPr marL="171450" indent="-171450">
              <a:spcBef>
                <a:spcPts val="600"/>
              </a:spcBef>
              <a:buFont typeface="Arial"/>
              <a:buChar char="•"/>
            </a:pPr>
            <a:r>
              <a:rPr lang="fr-CA" sz="1100" dirty="0"/>
              <a:t>Ces données proviennent de l’Australian Respiratory Early Surveillance Team for Cystic Fibrosis (AREST CF) et ont été recueillies chez des patients ayant reçu un diagnostic de FK après le dépistage néonatal.</a:t>
            </a:r>
          </a:p>
          <a:p>
            <a:pPr marL="396875" lvl="1" indent="-171450">
              <a:spcBef>
                <a:spcPts val="600"/>
              </a:spcBef>
              <a:buFont typeface="Arial"/>
              <a:buChar char="•"/>
            </a:pPr>
            <a:r>
              <a:rPr lang="fr-CA" sz="1100" dirty="0"/>
              <a:t>Ces données ont été recueillies lors d’un programme de surveillance précoce unique de nouveau-nés ayant reçu un diagnostic de FK après le dépistage néonatal à Perth et à Melbourne, en Australie. </a:t>
            </a:r>
          </a:p>
          <a:p>
            <a:pPr marL="396875" lvl="1" indent="-171450">
              <a:spcBef>
                <a:spcPts val="600"/>
              </a:spcBef>
              <a:buFont typeface="Arial"/>
              <a:buChar char="•"/>
            </a:pPr>
            <a:r>
              <a:rPr lang="fr-CA" sz="1100" dirty="0"/>
              <a:t>Ce programme de surveillance comprend un lavage bronchio-alvéolaire et des tomodensitométries thoraciques.</a:t>
            </a:r>
            <a:endParaRPr lang="fr-CA" sz="1100" b="1" dirty="0"/>
          </a:p>
          <a:p>
            <a:pPr>
              <a:spcBef>
                <a:spcPts val="600"/>
              </a:spcBef>
            </a:pPr>
            <a:r>
              <a:rPr lang="fr-CA" b="1" dirty="0"/>
              <a:t>Référence</a:t>
            </a:r>
          </a:p>
          <a:p>
            <a:r>
              <a:rPr lang="fr-CA" sz="1100" dirty="0">
                <a:latin typeface="Arial" panose="020B0604020202020204" pitchFamily="34" charset="0"/>
              </a:rPr>
              <a:t>STICK, S.M. et coll. « Bronchiectasis in infants and preschool children diagnosed with cystic fibrosis after newborn screening », </a:t>
            </a:r>
            <a:r>
              <a:rPr lang="fr-CA" sz="1100" i="1" dirty="0">
                <a:latin typeface="Arial" panose="020B0604020202020204" pitchFamily="34" charset="0"/>
              </a:rPr>
              <a:t>J Pediatr</a:t>
            </a:r>
            <a:r>
              <a:rPr lang="fr-CA" sz="1100" dirty="0">
                <a:latin typeface="Arial" panose="020B0604020202020204" pitchFamily="34" charset="0"/>
              </a:rPr>
              <a:t>, 2009;155:623-628</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pPr/>
              <a:t>16</a:t>
            </a:fld>
            <a:endParaRPr lang="fr-CA" dirty="0"/>
          </a:p>
        </p:txBody>
      </p:sp>
    </p:spTree>
    <p:extLst>
      <p:ext uri="{BB962C8B-B14F-4D97-AF65-F5344CB8AC3E}">
        <p14:creationId xmlns:p14="http://schemas.microsoft.com/office/powerpoint/2010/main" val="2642621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fr-CA" b="1" dirty="0"/>
              <a:t>Points clés :</a:t>
            </a:r>
          </a:p>
          <a:p>
            <a:pPr marL="171450" indent="-171450">
              <a:spcBef>
                <a:spcPts val="600"/>
              </a:spcBef>
              <a:buFont typeface="Arial"/>
              <a:buChar char="•"/>
            </a:pPr>
            <a:r>
              <a:rPr lang="fr-CA" dirty="0"/>
              <a:t>Les nourrissons atteints de FK ont peut-être déjà des lésions pulmonaires, comme l’a révélé une étude prospective de tous les nourrissons ayant subi un dépistage néonatal de la FK en Australie-Occidentale et à Victoria</a:t>
            </a:r>
            <a:r>
              <a:rPr lang="fr-CA" baseline="30000" dirty="0"/>
              <a:t>1</a:t>
            </a:r>
            <a:r>
              <a:rPr lang="fr-CA" dirty="0"/>
              <a:t>.</a:t>
            </a:r>
          </a:p>
          <a:p>
            <a:pPr marL="171450" indent="-171450">
              <a:spcBef>
                <a:spcPts val="600"/>
              </a:spcBef>
              <a:buFont typeface="Arial"/>
              <a:buChar char="•"/>
            </a:pPr>
            <a:r>
              <a:rPr lang="fr-CA" dirty="0"/>
              <a:t>Les tomodensitométries de gauche montrent les différences entre des poumons touchés par la FK et des poumons sains, chez des nourrissons dont l’âge moyen était de 28 jours. Les tomodensitométries révélaient une dilatation bronchique et un épaississement de la paroi bronchique, ainsi qu’une rétention gazeuse</a:t>
            </a:r>
            <a:r>
              <a:rPr lang="fr-CA" baseline="30000" dirty="0"/>
              <a:t>1</a:t>
            </a:r>
            <a:r>
              <a:rPr lang="fr-CA" dirty="0"/>
              <a:t>.</a:t>
            </a:r>
          </a:p>
          <a:p>
            <a:pPr marL="171450" indent="-171450">
              <a:spcBef>
                <a:spcPts val="600"/>
              </a:spcBef>
              <a:buFont typeface="Arial"/>
              <a:buChar char="•"/>
            </a:pPr>
            <a:r>
              <a:rPr lang="fr-CA" dirty="0"/>
              <a:t>Une autre étude de 71 nourrissons (âge moyen de 39 semaines) ayant présenté un résultat positif au dépistage de la FK a révélé que l’ICP </a:t>
            </a:r>
            <a:r>
              <a:rPr lang="fr-CA" u="sng" dirty="0"/>
              <a:t>était significativement plus élevé que chez les nourrissons en bonne santé (âge moyen de 40 semaines), alors que le volume expiratoire maximal (VEM), la capacité vitale forcée (CVF), le débit expiratoire maximal (DEM) et la capacité résiduelle fonctionnelle (CRF) – tous testés par compression thoraco-abdominale rapide à haut volume durant le sommeil – étaient significativement inférieurs</a:t>
            </a:r>
            <a:r>
              <a:rPr lang="fr-CA" dirty="0"/>
              <a:t>. En outre, les nourrissons atteints de FK présentaient une hyperinflation et une rétention gazeuse</a:t>
            </a:r>
            <a:r>
              <a:rPr lang="fr-CA" baseline="30000" dirty="0"/>
              <a:t>2</a:t>
            </a:r>
            <a:r>
              <a:rPr lang="fr-CA" dirty="0"/>
              <a:t>.</a:t>
            </a:r>
          </a:p>
          <a:p>
            <a:pPr>
              <a:spcBef>
                <a:spcPts val="600"/>
              </a:spcBef>
            </a:pPr>
            <a:r>
              <a:rPr lang="fr-CA" b="1" dirty="0"/>
              <a:t>Références</a:t>
            </a:r>
          </a:p>
          <a:p>
            <a:pPr marL="228600" indent="-228600">
              <a:buFont typeface="+mj-lt"/>
              <a:buAutoNum type="arabicPeriod"/>
            </a:pPr>
            <a:r>
              <a:rPr lang="fr-CA" sz="1100" kern="1200" dirty="0">
                <a:solidFill>
                  <a:schemeClr val="tx1"/>
                </a:solidFill>
                <a:latin typeface="Arial" panose="020B0604020202020204" pitchFamily="34" charset="0"/>
              </a:rPr>
              <a:t>SLY, P. D., S. Brennan, C. Gangell et coll. « Lung disease at diagnosis in infants with cystic fibrosis detected by newborn screening », </a:t>
            </a:r>
            <a:r>
              <a:rPr lang="fr-CA" sz="1100" i="1" kern="1200" dirty="0">
                <a:solidFill>
                  <a:schemeClr val="tx1"/>
                </a:solidFill>
                <a:latin typeface="Arial" panose="020B0604020202020204" pitchFamily="34" charset="0"/>
              </a:rPr>
              <a:t>Am J Respir Crit Care Med</a:t>
            </a:r>
            <a:r>
              <a:rPr lang="fr-CA" sz="1100" kern="1200" dirty="0">
                <a:solidFill>
                  <a:schemeClr val="tx1"/>
                </a:solidFill>
                <a:latin typeface="Arial" panose="020B0604020202020204" pitchFamily="34" charset="0"/>
              </a:rPr>
              <a:t>, 2009;180(2):146-152.</a:t>
            </a:r>
          </a:p>
          <a:p>
            <a:pPr marL="228600" indent="-228600">
              <a:buFont typeface="+mj-lt"/>
              <a:buAutoNum type="arabicPeriod"/>
            </a:pPr>
            <a:r>
              <a:rPr lang="fr-CA" sz="1100" kern="1200" dirty="0">
                <a:solidFill>
                  <a:schemeClr val="tx1"/>
                </a:solidFill>
                <a:latin typeface="Arial" panose="020B0604020202020204" pitchFamily="34" charset="0"/>
              </a:rPr>
              <a:t>HOO, A. F., L. P. Thia, T. T. Nguyen et coll. « Lung function is abnormal in 3-month-old infants with cystic fibrosis diagnosed by newborn screening », </a:t>
            </a:r>
            <a:r>
              <a:rPr lang="fr-CA" sz="1100" i="1" kern="1200" dirty="0">
                <a:solidFill>
                  <a:schemeClr val="tx1"/>
                </a:solidFill>
                <a:latin typeface="Arial" panose="020B0604020202020204" pitchFamily="34" charset="0"/>
              </a:rPr>
              <a:t>Thorax</a:t>
            </a:r>
            <a:r>
              <a:rPr lang="fr-CA" sz="1100" kern="1200" dirty="0">
                <a:solidFill>
                  <a:schemeClr val="tx1"/>
                </a:solidFill>
                <a:latin typeface="Arial" panose="020B0604020202020204" pitchFamily="34" charset="0"/>
              </a:rPr>
              <a:t>, 2012;67(10):874-881.</a:t>
            </a:r>
            <a:endParaRPr lang="fr-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pPr/>
              <a:t>17</a:t>
            </a:fld>
            <a:endParaRPr lang="fr-CA" dirty="0"/>
          </a:p>
        </p:txBody>
      </p:sp>
    </p:spTree>
    <p:extLst>
      <p:ext uri="{BB962C8B-B14F-4D97-AF65-F5344CB8AC3E}">
        <p14:creationId xmlns:p14="http://schemas.microsoft.com/office/powerpoint/2010/main" val="124615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640263"/>
          </a:xfrm>
        </p:spPr>
        <p:txBody>
          <a:bodyPr>
            <a:normAutofit fontScale="77500" lnSpcReduction="20000"/>
          </a:bodyPr>
          <a:lstStyle/>
          <a:p>
            <a:pPr>
              <a:spcBef>
                <a:spcPts val="600"/>
              </a:spcBef>
            </a:pPr>
            <a:r>
              <a:rPr lang="fr-CA" b="1" dirty="0"/>
              <a:t>Points clés :</a:t>
            </a:r>
          </a:p>
          <a:p>
            <a:pPr marL="171450" indent="-171450">
              <a:spcBef>
                <a:spcPts val="600"/>
              </a:spcBef>
              <a:buFont typeface="Arial"/>
              <a:buChar char="•"/>
            </a:pPr>
            <a:r>
              <a:rPr lang="fr-CA" dirty="0"/>
              <a:t>La bronchectasie est une anomalie pulmonaire irréversible qui marque la présence de lésions pulmonaires permanentes. Il s’agit aussi du premier changement irréversible observé chez les enfants atteints de FK. Parmi les 127 participants au programme de l’</a:t>
            </a:r>
            <a:r>
              <a:rPr lang="fr-CA" dirty="0" err="1"/>
              <a:t>Australian</a:t>
            </a:r>
            <a:r>
              <a:rPr lang="fr-CA" dirty="0"/>
              <a:t> </a:t>
            </a:r>
            <a:r>
              <a:rPr lang="fr-CA" dirty="0" err="1"/>
              <a:t>Respiratory</a:t>
            </a:r>
            <a:r>
              <a:rPr lang="fr-CA" dirty="0"/>
              <a:t> </a:t>
            </a:r>
            <a:r>
              <a:rPr lang="fr-CA" dirty="0" err="1"/>
              <a:t>Early</a:t>
            </a:r>
            <a:r>
              <a:rPr lang="fr-CA" dirty="0"/>
              <a:t> Surveillance Team for </a:t>
            </a:r>
            <a:r>
              <a:rPr lang="fr-CA" dirty="0" err="1"/>
              <a:t>Cystic</a:t>
            </a:r>
            <a:r>
              <a:rPr lang="fr-CA" dirty="0"/>
              <a:t> </a:t>
            </a:r>
            <a:r>
              <a:rPr lang="fr-CA" dirty="0" err="1"/>
              <a:t>Fibrosis</a:t>
            </a:r>
            <a:r>
              <a:rPr lang="fr-CA" dirty="0"/>
              <a:t> (AREST CF), 29,3 % présentaient des signes de bronchectasie à l’âge de trois mois, et ce pourcentage augmentait pour atteindre 83,7 % à l’âge de trois ans</a:t>
            </a:r>
            <a:r>
              <a:rPr lang="fr-CA" baseline="30000" dirty="0"/>
              <a:t>1</a:t>
            </a:r>
            <a:r>
              <a:rPr lang="fr-CA" dirty="0"/>
              <a:t>.</a:t>
            </a:r>
            <a:endParaRPr lang="fr-CA" baseline="30000" dirty="0"/>
          </a:p>
          <a:p>
            <a:pPr marL="171450" indent="-171450">
              <a:spcBef>
                <a:spcPts val="600"/>
              </a:spcBef>
              <a:buFont typeface="Arial"/>
              <a:buChar char="•"/>
            </a:pPr>
            <a:r>
              <a:rPr lang="fr-CA" dirty="0"/>
              <a:t>Les images obtenues par tomodensitométrie proviennent de trois patients présentant divers degrés de bronchectasie (âgés de 13,5 à 15,5 ans). Une plus grande gravité de la bronchectasie était associée à la présence de </a:t>
            </a:r>
            <a:r>
              <a:rPr lang="fr-CA" i="1" dirty="0"/>
              <a:t>Pseudomonas aeruginosa</a:t>
            </a:r>
            <a:r>
              <a:rPr lang="fr-CA" dirty="0"/>
              <a:t>, et la forme </a:t>
            </a:r>
            <a:r>
              <a:rPr lang="fr-CA" dirty="0" err="1"/>
              <a:t>mucoïde</a:t>
            </a:r>
            <a:r>
              <a:rPr lang="fr-CA" dirty="0"/>
              <a:t> de </a:t>
            </a:r>
            <a:r>
              <a:rPr lang="fr-CA" i="1" dirty="0"/>
              <a:t>P. aeruginosa</a:t>
            </a:r>
            <a:r>
              <a:rPr lang="fr-CA" dirty="0"/>
              <a:t> était associée à la forme la plus grave de bronchectasie et de la maladie pulmonaire globale</a:t>
            </a:r>
            <a:r>
              <a:rPr lang="fr-CA" baseline="30000" dirty="0"/>
              <a:t>2</a:t>
            </a:r>
            <a:r>
              <a:rPr lang="fr-CA" dirty="0"/>
              <a:t>.</a:t>
            </a:r>
            <a:endParaRPr lang="fr-CA" baseline="30000" dirty="0"/>
          </a:p>
          <a:p>
            <a:pPr marL="171450" indent="-171450">
              <a:spcBef>
                <a:spcPts val="600"/>
              </a:spcBef>
              <a:buFont typeface="Arial"/>
              <a:buChar char="•"/>
            </a:pPr>
            <a:r>
              <a:rPr lang="fr-CA" dirty="0"/>
              <a:t>Dans cette étude, les scores totaux de la maladie pulmonaire ont été calculés en fonction de l’étendue et de la gravité de la bronchectasie, des bouchons de mucus, de l’épaississement de la paroi bronchique, de l’opacité parenchymateuse, de l’opacité en verre dépoli, des kystes ou des bulles et de la rétention d’air. Le score maximal pour chaque lobe était de 12. La bronchectasie avait été définie par un diamètre de la lumière des voies respiratoires plus grand que celui de l’artère correspondante ou d'une artère équidistante du hile, par l’absence d’effilement des bronches ou par une bronche qui se dilate jusqu’à la surface pleurale</a:t>
            </a:r>
            <a:r>
              <a:rPr lang="fr-CA" baseline="30000" dirty="0"/>
              <a:t>2</a:t>
            </a:r>
            <a:r>
              <a:rPr lang="fr-CA" dirty="0"/>
              <a:t>.</a:t>
            </a:r>
            <a:endParaRPr lang="fr-CA" baseline="30000" dirty="0"/>
          </a:p>
          <a:p>
            <a:pPr marL="171450" indent="-171450">
              <a:spcBef>
                <a:spcPts val="600"/>
              </a:spcBef>
              <a:buFont typeface="Arial"/>
              <a:buChar char="•"/>
            </a:pPr>
            <a:r>
              <a:rPr lang="fr-CA" dirty="0"/>
              <a:t>Une autre étude portant sur 81 enfants atteints de FK et âgés de 6,6 à 17 ans a confirmé l’association de la forme </a:t>
            </a:r>
            <a:r>
              <a:rPr lang="fr-CA" dirty="0" err="1"/>
              <a:t>mucoïde</a:t>
            </a:r>
            <a:r>
              <a:rPr lang="fr-CA" dirty="0"/>
              <a:t>, mais pas de la forme non </a:t>
            </a:r>
            <a:r>
              <a:rPr lang="fr-CA" dirty="0" err="1"/>
              <a:t>mucoïde</a:t>
            </a:r>
            <a:r>
              <a:rPr lang="fr-CA" dirty="0"/>
              <a:t>, de </a:t>
            </a:r>
            <a:r>
              <a:rPr lang="fr-CA" i="1" dirty="0"/>
              <a:t>P. aeruginosa</a:t>
            </a:r>
            <a:r>
              <a:rPr lang="fr-CA" dirty="0"/>
              <a:t> avec la bronchectasie, et a également révélé que les dommages sont plus importants dans les quadrants supérieurs des poumons, particulièrement du côté droit. L’auteur a émis l’hypothèse que l'agrégation de </a:t>
            </a:r>
            <a:r>
              <a:rPr lang="fr-CA" i="1" dirty="0"/>
              <a:t>P. aeruginosa</a:t>
            </a:r>
            <a:r>
              <a:rPr lang="fr-CA" dirty="0"/>
              <a:t> serait probablement plus susceptible de se produire dans ces zones en raison d’une combinaison d’aspiration, de reflux gastro-œsophagien et de réduction de la sécrétion de bicarbonate à travers les canaux CFTR</a:t>
            </a:r>
            <a:r>
              <a:rPr lang="fr-CA" baseline="30000" dirty="0"/>
              <a:t>3</a:t>
            </a:r>
            <a:r>
              <a:rPr lang="fr-CA" dirty="0"/>
              <a:t>.</a:t>
            </a:r>
            <a:endParaRPr lang="fr-CA" baseline="30000" dirty="0"/>
          </a:p>
          <a:p>
            <a:pPr>
              <a:spcBef>
                <a:spcPts val="600"/>
              </a:spcBef>
            </a:pPr>
            <a:r>
              <a:rPr lang="fr-CA" b="1" dirty="0"/>
              <a:t>Références</a:t>
            </a:r>
          </a:p>
          <a:p>
            <a:pPr marL="228600" indent="-228600">
              <a:buFont typeface="+mj-lt"/>
              <a:buAutoNum type="arabicPeriod"/>
            </a:pPr>
            <a:r>
              <a:rPr lang="fr-CA" dirty="0"/>
              <a:t>SLY, P. D., C. L. </a:t>
            </a:r>
            <a:r>
              <a:rPr lang="fr-CA" dirty="0" err="1"/>
              <a:t>Gangell</a:t>
            </a:r>
            <a:r>
              <a:rPr lang="fr-CA" dirty="0"/>
              <a:t>, L. Chen et coll. « </a:t>
            </a:r>
            <a:r>
              <a:rPr lang="fr-CA" dirty="0" err="1"/>
              <a:t>Risk</a:t>
            </a:r>
            <a:r>
              <a:rPr lang="fr-CA" dirty="0"/>
              <a:t> </a:t>
            </a:r>
            <a:r>
              <a:rPr lang="fr-CA" dirty="0" err="1"/>
              <a:t>factors</a:t>
            </a:r>
            <a:r>
              <a:rPr lang="fr-CA" dirty="0"/>
              <a:t> for </a:t>
            </a:r>
            <a:r>
              <a:rPr lang="fr-CA" dirty="0" err="1"/>
              <a:t>bronchiectasis</a:t>
            </a:r>
            <a:r>
              <a:rPr lang="fr-CA" dirty="0"/>
              <a:t> in </a:t>
            </a:r>
            <a:r>
              <a:rPr lang="fr-CA" dirty="0" err="1"/>
              <a:t>children</a:t>
            </a:r>
            <a:r>
              <a:rPr lang="fr-CA" dirty="0"/>
              <a:t> </a:t>
            </a:r>
            <a:r>
              <a:rPr lang="fr-CA" dirty="0" err="1"/>
              <a:t>with</a:t>
            </a:r>
            <a:r>
              <a:rPr lang="fr-CA" dirty="0"/>
              <a:t> </a:t>
            </a:r>
            <a:r>
              <a:rPr lang="fr-CA" dirty="0" err="1"/>
              <a:t>cystic</a:t>
            </a:r>
            <a:r>
              <a:rPr lang="fr-CA" dirty="0"/>
              <a:t> </a:t>
            </a:r>
            <a:r>
              <a:rPr lang="fr-CA" dirty="0" err="1"/>
              <a:t>fibrosis</a:t>
            </a:r>
            <a:r>
              <a:rPr lang="fr-CA" dirty="0"/>
              <a:t> », </a:t>
            </a:r>
            <a:r>
              <a:rPr lang="fr-CA" i="1" dirty="0"/>
              <a:t>N Engl J Med</a:t>
            </a:r>
            <a:r>
              <a:rPr lang="fr-CA" dirty="0"/>
              <a:t>, 2013;368(21):1963-1970.</a:t>
            </a:r>
          </a:p>
          <a:p>
            <a:pPr marL="228600" indent="-228600">
              <a:buFont typeface="+mj-lt"/>
              <a:buAutoNum type="arabicPeriod"/>
            </a:pPr>
            <a:r>
              <a:rPr lang="fr-CA" dirty="0"/>
              <a:t>FARRELL, P. M., J. Collins, L. S. </a:t>
            </a:r>
            <a:r>
              <a:rPr lang="fr-CA" dirty="0" err="1"/>
              <a:t>Broderick</a:t>
            </a:r>
            <a:r>
              <a:rPr lang="fr-CA" dirty="0"/>
              <a:t> et coll. « Association </a:t>
            </a:r>
            <a:r>
              <a:rPr lang="fr-CA" dirty="0" err="1"/>
              <a:t>between</a:t>
            </a:r>
            <a:r>
              <a:rPr lang="fr-CA" dirty="0"/>
              <a:t> </a:t>
            </a:r>
            <a:r>
              <a:rPr lang="fr-CA" dirty="0" err="1"/>
              <a:t>mucoid</a:t>
            </a:r>
            <a:r>
              <a:rPr lang="fr-CA" dirty="0"/>
              <a:t> </a:t>
            </a:r>
            <a:r>
              <a:rPr lang="fr-CA" i="1" dirty="0"/>
              <a:t>Pseudomonas</a:t>
            </a:r>
            <a:r>
              <a:rPr lang="fr-CA" dirty="0"/>
              <a:t> infection and </a:t>
            </a:r>
            <a:r>
              <a:rPr lang="fr-CA" dirty="0" err="1"/>
              <a:t>bronchiectasis</a:t>
            </a:r>
            <a:r>
              <a:rPr lang="fr-CA" dirty="0"/>
              <a:t> in </a:t>
            </a:r>
            <a:r>
              <a:rPr lang="fr-CA" dirty="0" err="1"/>
              <a:t>children</a:t>
            </a:r>
            <a:r>
              <a:rPr lang="fr-CA" dirty="0"/>
              <a:t> </a:t>
            </a:r>
            <a:r>
              <a:rPr lang="fr-CA" dirty="0" err="1"/>
              <a:t>with</a:t>
            </a:r>
            <a:r>
              <a:rPr lang="fr-CA" dirty="0"/>
              <a:t> </a:t>
            </a:r>
            <a:r>
              <a:rPr lang="fr-CA" dirty="0" err="1"/>
              <a:t>cystic</a:t>
            </a:r>
            <a:r>
              <a:rPr lang="fr-CA" dirty="0"/>
              <a:t> </a:t>
            </a:r>
            <a:r>
              <a:rPr lang="fr-CA" dirty="0" err="1"/>
              <a:t>fibrosis</a:t>
            </a:r>
            <a:r>
              <a:rPr lang="fr-CA" dirty="0"/>
              <a:t> », </a:t>
            </a:r>
            <a:r>
              <a:rPr lang="fr-CA" i="1" dirty="0"/>
              <a:t>Radiology</a:t>
            </a:r>
            <a:r>
              <a:rPr lang="fr-CA" dirty="0"/>
              <a:t>, 2009;252(2):534-543.</a:t>
            </a:r>
          </a:p>
          <a:p>
            <a:pPr marL="228600" indent="-228600">
              <a:buFont typeface="+mj-lt"/>
              <a:buAutoNum type="arabicPeriod"/>
            </a:pPr>
            <a:r>
              <a:rPr lang="fr-CA" dirty="0"/>
              <a:t>LI, Z., D. B. Sanders, M. J. Rock, M. R. </a:t>
            </a:r>
            <a:r>
              <a:rPr lang="fr-CA" dirty="0" err="1"/>
              <a:t>Kosorok</a:t>
            </a:r>
            <a:r>
              <a:rPr lang="fr-CA" dirty="0"/>
              <a:t>, J. Collins, C. G. Green, A. S. </a:t>
            </a:r>
            <a:r>
              <a:rPr lang="fr-CA" dirty="0" err="1"/>
              <a:t>Brody</a:t>
            </a:r>
            <a:r>
              <a:rPr lang="fr-CA" dirty="0"/>
              <a:t>, P. M. Farrell. « </a:t>
            </a:r>
            <a:r>
              <a:rPr lang="fr-CA" dirty="0" err="1"/>
              <a:t>Regional</a:t>
            </a:r>
            <a:r>
              <a:rPr lang="fr-CA" dirty="0"/>
              <a:t> </a:t>
            </a:r>
            <a:r>
              <a:rPr lang="fr-CA" dirty="0" err="1"/>
              <a:t>differences</a:t>
            </a:r>
            <a:r>
              <a:rPr lang="fr-CA" dirty="0"/>
              <a:t> in the </a:t>
            </a:r>
            <a:r>
              <a:rPr lang="fr-CA" dirty="0" err="1"/>
              <a:t>evolution</a:t>
            </a:r>
            <a:r>
              <a:rPr lang="fr-CA" dirty="0"/>
              <a:t> of </a:t>
            </a:r>
            <a:r>
              <a:rPr lang="fr-CA" dirty="0" err="1"/>
              <a:t>lung</a:t>
            </a:r>
            <a:r>
              <a:rPr lang="fr-CA" dirty="0"/>
              <a:t> </a:t>
            </a:r>
            <a:r>
              <a:rPr lang="fr-CA" dirty="0" err="1"/>
              <a:t>disease</a:t>
            </a:r>
            <a:r>
              <a:rPr lang="fr-CA" dirty="0"/>
              <a:t> in </a:t>
            </a:r>
            <a:r>
              <a:rPr lang="fr-CA" dirty="0" err="1"/>
              <a:t>children</a:t>
            </a:r>
            <a:r>
              <a:rPr lang="fr-CA" dirty="0"/>
              <a:t> </a:t>
            </a:r>
            <a:r>
              <a:rPr lang="fr-CA" dirty="0" err="1"/>
              <a:t>with</a:t>
            </a:r>
            <a:r>
              <a:rPr lang="fr-CA" dirty="0"/>
              <a:t> </a:t>
            </a:r>
            <a:r>
              <a:rPr lang="fr-CA" dirty="0" err="1"/>
              <a:t>cystic</a:t>
            </a:r>
            <a:r>
              <a:rPr lang="fr-CA" dirty="0"/>
              <a:t> </a:t>
            </a:r>
            <a:r>
              <a:rPr lang="fr-CA" dirty="0" err="1"/>
              <a:t>fibrosis</a:t>
            </a:r>
            <a:r>
              <a:rPr lang="fr-CA" dirty="0"/>
              <a:t> », </a:t>
            </a:r>
            <a:r>
              <a:rPr lang="fr-CA" i="1" dirty="0"/>
              <a:t>Pediatr Pulmonol</a:t>
            </a:r>
            <a:r>
              <a:rPr lang="fr-CA" dirty="0"/>
              <a:t>, 2012;47(7):635-640. </a:t>
            </a:r>
            <a:endParaRPr lang="fr-CA"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pPr/>
              <a:t>18</a:t>
            </a:fld>
            <a:endParaRPr lang="fr-CA" dirty="0"/>
          </a:p>
        </p:txBody>
      </p:sp>
    </p:spTree>
    <p:extLst>
      <p:ext uri="{BB962C8B-B14F-4D97-AF65-F5344CB8AC3E}">
        <p14:creationId xmlns:p14="http://schemas.microsoft.com/office/powerpoint/2010/main" val="2875718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Points clés :</a:t>
            </a:r>
          </a:p>
          <a:p>
            <a:pPr marL="171450" indent="-171450">
              <a:buFont typeface="Arial" panose="020B0604020202020204" pitchFamily="34" charset="0"/>
              <a:buChar char="•"/>
            </a:pPr>
            <a:r>
              <a:rPr lang="fr-CA" dirty="0"/>
              <a:t>Le pourcentage des valeurs prédites du VEMS montre une plus grande vitesse de déclin au cours de l’adolescence, puis une poursuite du déclin jusqu’à l’âge de 29 ans, selon les données du registre américain CFFPR</a:t>
            </a:r>
            <a:r>
              <a:rPr lang="fr-CA" baseline="30000" dirty="0"/>
              <a:t>1</a:t>
            </a:r>
            <a:r>
              <a:rPr lang="fr-CA" dirty="0"/>
              <a:t>.</a:t>
            </a:r>
          </a:p>
          <a:p>
            <a:pPr marL="171450" indent="-171450">
              <a:buFont typeface="Arial" panose="020B0604020202020204" pitchFamily="34" charset="0"/>
              <a:buChar char="•"/>
            </a:pPr>
            <a:r>
              <a:rPr lang="fr-CA" dirty="0"/>
              <a:t>La tendance générale montre que les valeurs prédites du VEMS diminuent lentement jusqu’au groupe d’âge de 30 à 34 ans, puis se stabilisent. Les patients des plus vieux groupes d’âge sont des patients ayant survécu et peuvent par conséquent représenter les patients dont la maladie présente un degré de gravité moindre</a:t>
            </a:r>
            <a:r>
              <a:rPr lang="fr-CA" baseline="30000" dirty="0"/>
              <a:t>2</a:t>
            </a:r>
            <a:r>
              <a:rPr lang="fr-CA" dirty="0"/>
              <a:t>.</a:t>
            </a:r>
          </a:p>
          <a:p>
            <a:endParaRPr lang="fr-CA" dirty="0"/>
          </a:p>
          <a:p>
            <a:r>
              <a:rPr lang="fr-CA" b="1" dirty="0"/>
              <a:t>Autres renseignements</a:t>
            </a:r>
          </a:p>
          <a:p>
            <a:pPr marL="171450" indent="-171450">
              <a:buFont typeface="Arial" panose="020B0604020202020204" pitchFamily="34" charset="0"/>
              <a:buChar char="•"/>
            </a:pPr>
            <a:r>
              <a:rPr lang="fr-CA" dirty="0"/>
              <a:t>Ces graphiques représentent les valeurs prédites médianes (les valeurs qui séparent la moitié supérieure de la moitié inférieure des patients) du VEMS selon le groupe d’âge dans le registre américain CFFPR et le registre ECFSPR</a:t>
            </a:r>
            <a:r>
              <a:rPr lang="fr-CA" baseline="30000" dirty="0"/>
              <a:t>2</a:t>
            </a:r>
            <a:r>
              <a:rPr lang="fr-CA" dirty="0"/>
              <a:t>. </a:t>
            </a:r>
            <a:r>
              <a:rPr lang="en-US" dirty="0"/>
              <a:t>	</a:t>
            </a:r>
          </a:p>
          <a:p>
            <a:endParaRPr lang="fr-CA" dirty="0"/>
          </a:p>
          <a:p>
            <a:r>
              <a:rPr lang="fr-CA" b="1" dirty="0"/>
              <a:t>Références</a:t>
            </a:r>
          </a:p>
          <a:p>
            <a:pPr marL="237127" indent="-237127" eaLnBrk="1" hangingPunct="1">
              <a:spcBef>
                <a:spcPts val="0"/>
              </a:spcBef>
              <a:buFont typeface="+mj-lt"/>
              <a:buAutoNum type="arabicPeriod"/>
            </a:pPr>
            <a:r>
              <a:rPr lang="fr-CA" sz="1200" dirty="0">
                <a:solidFill>
                  <a:srgbClr val="666666"/>
                </a:solidFill>
              </a:rPr>
              <a:t>Fibrose kystique Canada. (2018). Le Registre canadien sur la fibrose kystique, Rapport de données annuel 2018</a:t>
            </a:r>
            <a:r>
              <a:rPr lang="fr-CA" dirty="0"/>
              <a:t>.</a:t>
            </a:r>
          </a:p>
          <a:p>
            <a:pPr marL="228600" indent="-228600">
              <a:buFont typeface="+mj-lt"/>
              <a:buAutoNum type="arabicPeriod"/>
            </a:pPr>
            <a:r>
              <a:rPr lang="fr-CA" dirty="0"/>
              <a:t>ZOLIN, A. et coll. </a:t>
            </a:r>
            <a:r>
              <a:rPr lang="en-US" sz="1200" dirty="0">
                <a:solidFill>
                  <a:schemeClr val="bg1">
                    <a:lumMod val="50000"/>
                  </a:schemeClr>
                </a:solidFill>
              </a:rPr>
              <a:t>ECFSPR Annual Report 2013</a:t>
            </a:r>
            <a:r>
              <a:rPr lang="fr-CA" dirty="0"/>
              <a:t>. </a:t>
            </a:r>
            <a:endParaRPr lang="fr-CA" dirty="0">
              <a:solidFill>
                <a:srgbClr val="666666"/>
              </a:solidFill>
            </a:endParaRPr>
          </a:p>
        </p:txBody>
      </p:sp>
      <p:sp>
        <p:nvSpPr>
          <p:cNvPr id="4" name="Slide Number Placeholder 3"/>
          <p:cNvSpPr>
            <a:spLocks noGrp="1"/>
          </p:cNvSpPr>
          <p:nvPr>
            <p:ph type="sldNum" sz="quarter" idx="10"/>
          </p:nvPr>
        </p:nvSpPr>
        <p:spPr/>
        <p:txBody>
          <a:bodyPr/>
          <a:lstStyle/>
          <a:p>
            <a:fld id="{DC7500B8-A297-4732-A44E-95EA488101D2}" type="slidenum">
              <a:rPr lang="en-US" smtClean="0"/>
              <a:pPr/>
              <a:t>19</a:t>
            </a:fld>
            <a:endParaRPr lang="fr-CA" dirty="0"/>
          </a:p>
        </p:txBody>
      </p:sp>
    </p:spTree>
    <p:extLst>
      <p:ext uri="{BB962C8B-B14F-4D97-AF65-F5344CB8AC3E}">
        <p14:creationId xmlns:p14="http://schemas.microsoft.com/office/powerpoint/2010/main" val="328052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500B8-A297-4732-A44E-95EA488101D2}" type="slidenum">
              <a:rPr lang="en-US" smtClean="0"/>
              <a:pPr/>
              <a:t>2</a:t>
            </a:fld>
            <a:endParaRPr lang="fr-CA" dirty="0"/>
          </a:p>
        </p:txBody>
      </p:sp>
    </p:spTree>
    <p:extLst>
      <p:ext uri="{BB962C8B-B14F-4D97-AF65-F5344CB8AC3E}">
        <p14:creationId xmlns:p14="http://schemas.microsoft.com/office/powerpoint/2010/main" val="102182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456268"/>
          </a:xfrm>
        </p:spPr>
        <p:txBody>
          <a:bodyPr/>
          <a:lstStyle/>
          <a:p>
            <a:r>
              <a:rPr lang="fr-CA" b="1" dirty="0"/>
              <a:t>Points clés</a:t>
            </a:r>
          </a:p>
          <a:p>
            <a:pPr marL="228600" indent="-228600">
              <a:buFont typeface="Arial" panose="020B0604020202020204" pitchFamily="34" charset="0"/>
              <a:buChar char="•"/>
            </a:pPr>
            <a:r>
              <a:rPr lang="fr-CA" dirty="0"/>
              <a:t>De faibles valeurs du VEMS sont étroitement associées à une augmentation du taux de décès (un VEMS inférieur à une valeur prédite de 30 % est en corrélation avec un taux de mortalité de 50 % à l’âge de 2 ans)</a:t>
            </a:r>
            <a:r>
              <a:rPr lang="fr-CA" baseline="30000" dirty="0"/>
              <a:t>1</a:t>
            </a:r>
            <a:r>
              <a:rPr lang="fr-CA" dirty="0"/>
              <a:t>.</a:t>
            </a:r>
          </a:p>
          <a:p>
            <a:pPr marL="228600" indent="-228600">
              <a:buFont typeface="Arial" panose="020B0604020202020204" pitchFamily="34" charset="0"/>
              <a:buChar char="•"/>
            </a:pPr>
            <a:r>
              <a:rPr lang="fr-CA" dirty="0"/>
              <a:t>Selon le registre américain CFFPR (données de 2014) et le registre ECFSPR (données de 2013), la principale cause de décès chez les patients atteints de FK est la maladie respiratoire</a:t>
            </a:r>
            <a:r>
              <a:rPr lang="fr-CA" baseline="30000" dirty="0"/>
              <a:t>2, 3</a:t>
            </a:r>
            <a:r>
              <a:rPr lang="fr-CA" dirty="0"/>
              <a:t>. </a:t>
            </a:r>
          </a:p>
          <a:p>
            <a:pPr marL="228600" indent="-228600">
              <a:buFont typeface="+mj-lt"/>
              <a:buAutoNum type="arabicPeriod"/>
            </a:pPr>
            <a:endParaRPr lang="fr-CA" dirty="0"/>
          </a:p>
          <a:p>
            <a:pPr marL="228600" indent="-228600">
              <a:buFont typeface="+mj-lt"/>
              <a:buAutoNum type="arabicPeriod"/>
            </a:pPr>
            <a:endParaRPr lang="fr-CA" dirty="0"/>
          </a:p>
          <a:p>
            <a:pPr>
              <a:spcBef>
                <a:spcPts val="0"/>
              </a:spcBef>
            </a:pPr>
            <a:r>
              <a:rPr lang="fr-CA" b="1" dirty="0"/>
              <a:t>Autres renseignements</a:t>
            </a:r>
            <a:endParaRPr lang="fr-CA" dirty="0"/>
          </a:p>
          <a:p>
            <a:pPr marL="171450" indent="-171450">
              <a:buFont typeface="Arial" panose="020B0604020202020204" pitchFamily="34" charset="0"/>
              <a:buChar char="•"/>
            </a:pPr>
            <a:r>
              <a:rPr lang="fr-CA" dirty="0"/>
              <a:t>La cohorte de l’analyse du pourcentage des valeurs prédites du VEMS comptait 673 patients atteints de FK, suivis au </a:t>
            </a:r>
            <a:r>
              <a:rPr lang="fr-CA" dirty="0" err="1"/>
              <a:t>Hospital</a:t>
            </a:r>
            <a:r>
              <a:rPr lang="fr-CA" dirty="0"/>
              <a:t> for </a:t>
            </a:r>
            <a:r>
              <a:rPr lang="fr-CA" dirty="0" err="1"/>
              <a:t>Sick</a:t>
            </a:r>
            <a:r>
              <a:rPr lang="fr-CA" dirty="0"/>
              <a:t> </a:t>
            </a:r>
            <a:r>
              <a:rPr lang="fr-CA" dirty="0" err="1"/>
              <a:t>Children</a:t>
            </a:r>
            <a:r>
              <a:rPr lang="fr-CA" dirty="0"/>
              <a:t>, à Toronto, de 1977 à 1989</a:t>
            </a:r>
            <a:r>
              <a:rPr lang="fr-CA" baseline="30000" dirty="0"/>
              <a:t>1</a:t>
            </a:r>
            <a:r>
              <a:rPr lang="fr-CA" dirty="0"/>
              <a:t>.</a:t>
            </a:r>
          </a:p>
          <a:p>
            <a:pPr marL="171450" indent="-171450">
              <a:buFont typeface="Arial" panose="020B0604020202020204" pitchFamily="34" charset="0"/>
              <a:buChar char="•"/>
            </a:pPr>
            <a:r>
              <a:rPr lang="fr-CA" dirty="0"/>
              <a:t>Les analyses des causes des décès sont fondées sur 461 décès signalés en 2014 dans le registre américain CFFPR</a:t>
            </a:r>
            <a:r>
              <a:rPr lang="fr-CA" baseline="30000" dirty="0"/>
              <a:t>2</a:t>
            </a:r>
            <a:r>
              <a:rPr lang="fr-CA" dirty="0"/>
              <a:t> et sur 347 décès signalés en 2013 dans le registre ECFSPR</a:t>
            </a:r>
            <a:r>
              <a:rPr lang="fr-CA" baseline="30000" dirty="0"/>
              <a:t>3</a:t>
            </a:r>
            <a:r>
              <a:rPr lang="fr-CA" dirty="0"/>
              <a:t>.</a:t>
            </a:r>
          </a:p>
          <a:p>
            <a:pPr>
              <a:spcBef>
                <a:spcPts val="0"/>
              </a:spcBef>
            </a:pPr>
            <a:endParaRPr lang="fr-CA" b="1" dirty="0"/>
          </a:p>
          <a:p>
            <a:pPr>
              <a:spcBef>
                <a:spcPts val="0"/>
              </a:spcBef>
            </a:pPr>
            <a:endParaRPr lang="fr-CA" b="1" dirty="0"/>
          </a:p>
          <a:p>
            <a:pPr>
              <a:spcBef>
                <a:spcPts val="0"/>
              </a:spcBef>
            </a:pPr>
            <a:r>
              <a:rPr lang="fr-CA" b="1" dirty="0"/>
              <a:t>Références</a:t>
            </a:r>
          </a:p>
          <a:p>
            <a:pPr marL="228600" indent="-228600">
              <a:spcBef>
                <a:spcPts val="0"/>
              </a:spcBef>
              <a:buFont typeface="+mj-lt"/>
              <a:buAutoNum type="arabicPeriod"/>
            </a:pPr>
            <a:r>
              <a:rPr lang="fr-CA" dirty="0"/>
              <a:t>KEREM, E. et coll. </a:t>
            </a:r>
            <a:r>
              <a:rPr lang="fr-CA" i="1" dirty="0"/>
              <a:t>N Engl J Med</a:t>
            </a:r>
            <a:r>
              <a:rPr lang="fr-CA" dirty="0"/>
              <a:t>, 1992;324(18):1187-1191. </a:t>
            </a:r>
          </a:p>
          <a:p>
            <a:pPr marL="228600" indent="-228600">
              <a:spcBef>
                <a:spcPts val="0"/>
              </a:spcBef>
              <a:buFont typeface="+mj-lt"/>
              <a:buAutoNum type="arabicPeriod"/>
            </a:pPr>
            <a:r>
              <a:rPr lang="fr-CA" sz="1200" dirty="0">
                <a:solidFill>
                  <a:srgbClr val="666666"/>
                </a:solidFill>
              </a:rPr>
              <a:t>Rapport annuel 2018 de la </a:t>
            </a:r>
            <a:r>
              <a:rPr lang="fr-CA" sz="1200" dirty="0" err="1">
                <a:solidFill>
                  <a:srgbClr val="666666"/>
                </a:solidFill>
              </a:rPr>
              <a:t>Cystic</a:t>
            </a:r>
            <a:r>
              <a:rPr lang="fr-CA" sz="1200" dirty="0">
                <a:solidFill>
                  <a:srgbClr val="666666"/>
                </a:solidFill>
              </a:rPr>
              <a:t> </a:t>
            </a:r>
            <a:r>
              <a:rPr lang="fr-CA" sz="1200" dirty="0" err="1">
                <a:solidFill>
                  <a:srgbClr val="666666"/>
                </a:solidFill>
              </a:rPr>
              <a:t>Fibrosis</a:t>
            </a:r>
            <a:r>
              <a:rPr lang="fr-CA" sz="1200" dirty="0">
                <a:solidFill>
                  <a:srgbClr val="666666"/>
                </a:solidFill>
              </a:rPr>
              <a:t> </a:t>
            </a:r>
            <a:r>
              <a:rPr lang="fr-CA" sz="1200" dirty="0" err="1">
                <a:solidFill>
                  <a:srgbClr val="666666"/>
                </a:solidFill>
              </a:rPr>
              <a:t>Foundation</a:t>
            </a:r>
            <a:r>
              <a:rPr lang="fr-CA" sz="1200" dirty="0">
                <a:solidFill>
                  <a:srgbClr val="666666"/>
                </a:solidFill>
              </a:rPr>
              <a:t> (CFF) sur les données du registre de patients, Bethesda (Maryland): CFF, 2019. </a:t>
            </a:r>
          </a:p>
          <a:p>
            <a:pPr marL="228600" indent="-228600">
              <a:spcBef>
                <a:spcPts val="0"/>
              </a:spcBef>
              <a:buFont typeface="+mj-lt"/>
              <a:buAutoNum type="arabicPeriod"/>
            </a:pPr>
            <a:r>
              <a:rPr lang="fr-CA" sz="1200" dirty="0"/>
              <a:t>ZOLIN, A. et coll. ECFSPR </a:t>
            </a:r>
            <a:r>
              <a:rPr lang="fr-CA" sz="1200" dirty="0" err="1"/>
              <a:t>Annual</a:t>
            </a:r>
            <a:r>
              <a:rPr lang="fr-CA" sz="1200" dirty="0"/>
              <a:t> Report 2017</a:t>
            </a:r>
            <a:r>
              <a:rPr lang="fr-CA" dirty="0"/>
              <a:t>. </a:t>
            </a:r>
            <a:endParaRPr lang="fr-CA" dirty="0">
              <a:solidFill>
                <a:srgbClr val="666666"/>
              </a:solidFill>
            </a:endParaRPr>
          </a:p>
        </p:txBody>
      </p:sp>
      <p:sp>
        <p:nvSpPr>
          <p:cNvPr id="4" name="Slide Number Placeholder 3"/>
          <p:cNvSpPr>
            <a:spLocks noGrp="1"/>
          </p:cNvSpPr>
          <p:nvPr>
            <p:ph type="sldNum" sz="quarter" idx="10"/>
          </p:nvPr>
        </p:nvSpPr>
        <p:spPr/>
        <p:txBody>
          <a:bodyPr/>
          <a:lstStyle/>
          <a:p>
            <a:fld id="{DC7500B8-A297-4732-A44E-95EA488101D2}" type="slidenum">
              <a:rPr lang="en-US" smtClean="0"/>
              <a:pPr/>
              <a:t>20</a:t>
            </a:fld>
            <a:endParaRPr lang="fr-CA" dirty="0"/>
          </a:p>
        </p:txBody>
      </p:sp>
    </p:spTree>
    <p:extLst>
      <p:ext uri="{BB962C8B-B14F-4D97-AF65-F5344CB8AC3E}">
        <p14:creationId xmlns:p14="http://schemas.microsoft.com/office/powerpoint/2010/main" val="1899124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7376" y="4414839"/>
            <a:ext cx="5607050" cy="4498049"/>
          </a:xfrm>
        </p:spPr>
        <p:txBody>
          <a:bodyPr/>
          <a:lstStyle/>
          <a:p>
            <a:pPr>
              <a:spcBef>
                <a:spcPts val="0"/>
              </a:spcBef>
              <a:spcAft>
                <a:spcPts val="0"/>
              </a:spcAft>
            </a:pPr>
            <a:r>
              <a:rPr lang="fr-CA" b="1" dirty="0"/>
              <a:t>Points clés</a:t>
            </a:r>
          </a:p>
          <a:p>
            <a:pPr marL="171450" indent="-171450">
              <a:spcBef>
                <a:spcPts val="0"/>
              </a:spcBef>
              <a:spcAft>
                <a:spcPts val="0"/>
              </a:spcAft>
              <a:buFont typeface="Arial" panose="020B0604020202020204" pitchFamily="34" charset="0"/>
              <a:buChar char="•"/>
            </a:pPr>
            <a:r>
              <a:rPr lang="fr-CA" dirty="0"/>
              <a:t>L’indice de clairance pulmonaire (ICP) permet de détecter une maladie précoce des voies respiratoires chez les enfants, avant un déclin notable du VEMS.</a:t>
            </a:r>
          </a:p>
          <a:p>
            <a:pPr marL="171450" indent="-171450">
              <a:spcBef>
                <a:spcPts val="0"/>
              </a:spcBef>
              <a:spcAft>
                <a:spcPts val="0"/>
              </a:spcAft>
              <a:buFont typeface="Arial" panose="020B0604020202020204" pitchFamily="34" charset="0"/>
              <a:buChar char="•"/>
            </a:pPr>
            <a:r>
              <a:rPr lang="fr-CA" dirty="0"/>
              <a:t>On a testé la fonction pulmonaire de témoins en bonne santé et de patients atteints de FK en fonction du VEMS et de l’ICP</a:t>
            </a:r>
            <a:r>
              <a:rPr lang="fr-CA" b="0" baseline="0" dirty="0"/>
              <a:t>.</a:t>
            </a:r>
          </a:p>
          <a:p>
            <a:pPr marL="171450" indent="-171450" fontAlgn="auto">
              <a:spcBef>
                <a:spcPts val="0"/>
              </a:spcBef>
              <a:spcAft>
                <a:spcPts val="0"/>
              </a:spcAft>
              <a:buFont typeface="Arial" panose="020B0604020202020204" pitchFamily="34" charset="0"/>
              <a:buChar char="•"/>
              <a:defRPr/>
            </a:pPr>
            <a:r>
              <a:rPr lang="fr-CA" b="0" baseline="0" dirty="0"/>
              <a:t>Sur les 22 enfants atteints de FK, 11 présentaient un VEMS dans l’intervalle des valeurs normales, et l’écart réduit du VEMS de certains d’entre eux était supérieur à zéro.</a:t>
            </a:r>
          </a:p>
          <a:p>
            <a:pPr marL="628650" lvl="1" indent="-171450" fontAlgn="auto">
              <a:spcBef>
                <a:spcPts val="0"/>
              </a:spcBef>
              <a:spcAft>
                <a:spcPts val="0"/>
              </a:spcAft>
              <a:buFont typeface="Arial" panose="020B0604020202020204" pitchFamily="34" charset="0"/>
              <a:buChar char="–"/>
              <a:defRPr/>
            </a:pPr>
            <a:r>
              <a:rPr lang="fr-CA" dirty="0"/>
              <a:t>Un seul des </a:t>
            </a:r>
            <a:r>
              <a:rPr lang="fr-CA" b="0" baseline="0" dirty="0"/>
              <a:t>22 patients atteints de FK présentait un ICP normal.</a:t>
            </a:r>
          </a:p>
          <a:p>
            <a:pPr>
              <a:spcBef>
                <a:spcPts val="0"/>
              </a:spcBef>
              <a:spcAft>
                <a:spcPts val="0"/>
              </a:spcAft>
            </a:pPr>
            <a:r>
              <a:rPr lang="fr-CA" dirty="0"/>
              <a:t> </a:t>
            </a:r>
            <a:endParaRPr lang="fr-CA" b="0" baseline="0" dirty="0"/>
          </a:p>
          <a:p>
            <a:pPr>
              <a:spcBef>
                <a:spcPts val="0"/>
              </a:spcBef>
              <a:spcAft>
                <a:spcPts val="0"/>
              </a:spcAft>
            </a:pPr>
            <a:r>
              <a:rPr lang="fr-CA" b="1" baseline="0" dirty="0"/>
              <a:t>Autres renseignements</a:t>
            </a:r>
          </a:p>
          <a:p>
            <a:pPr marL="171450" indent="-171450">
              <a:spcBef>
                <a:spcPts val="0"/>
              </a:spcBef>
              <a:spcAft>
                <a:spcPts val="0"/>
              </a:spcAft>
              <a:buFont typeface="Arial" panose="020B0604020202020204" pitchFamily="34" charset="0"/>
              <a:buChar char="•"/>
            </a:pPr>
            <a:r>
              <a:rPr lang="fr-CA" dirty="0"/>
              <a:t>Chez les enfants en bonne santé, on n’a observé aucune relation entre l’ICP et le VEMS, mais chez les enfants atteints de FK, l’ICP et le VEMS étaient en corrélation inverse</a:t>
            </a:r>
            <a:r>
              <a:rPr lang="fr-CA" b="0" baseline="0" dirty="0"/>
              <a:t> (r</a:t>
            </a:r>
            <a:r>
              <a:rPr lang="fr-CA" b="0" baseline="30000" dirty="0"/>
              <a:t>2</a:t>
            </a:r>
            <a:r>
              <a:rPr lang="fr-CA" dirty="0"/>
              <a:t> </a:t>
            </a:r>
            <a:r>
              <a:rPr lang="fr-CA" b="0" baseline="0" dirty="0"/>
              <a:t>= 0,63; </a:t>
            </a:r>
            <a:r>
              <a:rPr lang="fr-CA" b="0" i="1" baseline="0" dirty="0"/>
              <a:t>p</a:t>
            </a:r>
            <a:r>
              <a:rPr lang="fr-CA" b="0" baseline="0" dirty="0"/>
              <a:t> &lt; 0,0005).</a:t>
            </a:r>
          </a:p>
          <a:p>
            <a:pPr marL="171450" indent="-171450">
              <a:spcBef>
                <a:spcPts val="0"/>
              </a:spcBef>
              <a:spcAft>
                <a:spcPts val="0"/>
              </a:spcAft>
              <a:buFont typeface="Arial" panose="020B0604020202020204" pitchFamily="34" charset="0"/>
              <a:buChar char="•"/>
            </a:pPr>
            <a:r>
              <a:rPr lang="fr-CA" dirty="0"/>
              <a:t>Sujets atteints de FK : n = 22, âgés de 6,4 à 16,5 ans.</a:t>
            </a:r>
          </a:p>
          <a:p>
            <a:pPr marL="171450" indent="-171450">
              <a:spcBef>
                <a:spcPts val="0"/>
              </a:spcBef>
              <a:spcAft>
                <a:spcPts val="0"/>
              </a:spcAft>
              <a:buFont typeface="Arial" panose="020B0604020202020204" pitchFamily="34" charset="0"/>
              <a:buChar char="•"/>
            </a:pPr>
            <a:r>
              <a:rPr lang="fr-CA" dirty="0"/>
              <a:t>Témoins en bonne santé : n = 33, âgés de 5,9 à 16,8 ans.</a:t>
            </a:r>
          </a:p>
          <a:p>
            <a:pPr marL="171450" marR="0" indent="-171450" algn="l" defTabSz="914400" rtl="0" eaLnBrk="1" fontAlgn="base" latinLnBrk="0" hangingPunct="1">
              <a:spcBef>
                <a:spcPts val="0"/>
              </a:spcBef>
              <a:spcAft>
                <a:spcPts val="0"/>
              </a:spcAft>
              <a:buClrTx/>
              <a:buSzTx/>
              <a:buFont typeface="Arial" panose="020B0604020202020204" pitchFamily="34" charset="0"/>
              <a:buChar char="•"/>
              <a:tabLst/>
              <a:defRPr/>
            </a:pPr>
            <a:r>
              <a:rPr lang="fr-CA" dirty="0"/>
              <a:t>Un rinçage (MBW) a été effectué avec le </a:t>
            </a:r>
            <a:r>
              <a:rPr lang="fr-CA" b="0" baseline="0" dirty="0"/>
              <a:t>SF</a:t>
            </a:r>
            <a:r>
              <a:rPr lang="fr-CA" b="0" baseline="-25000" dirty="0"/>
              <a:t>6</a:t>
            </a:r>
            <a:r>
              <a:rPr lang="fr-CA" b="0" baseline="0" dirty="0"/>
              <a:t> comme traceur et a été surveillé par spectrométrie de masse.</a:t>
            </a:r>
          </a:p>
          <a:p>
            <a:pPr marL="171450" marR="0" indent="-171450" algn="l" defTabSz="914400" rtl="0" eaLnBrk="1" fontAlgn="base" latinLnBrk="0" hangingPunct="1">
              <a:spcBef>
                <a:spcPts val="0"/>
              </a:spcBef>
              <a:spcAft>
                <a:spcPts val="0"/>
              </a:spcAft>
              <a:buClrTx/>
              <a:buSzTx/>
              <a:buFont typeface="Arial" panose="020B0604020202020204" pitchFamily="34" charset="0"/>
              <a:buChar char="•"/>
              <a:tabLst/>
              <a:defRPr/>
            </a:pPr>
            <a:r>
              <a:rPr lang="fr-CA" dirty="0"/>
              <a:t>Les résultats du VEMS ont été convertis en écart-type (écart réduit) à l’aide des données de référence publiées, un écart réduit inférieur à -1,96 étant considéré comme anormal.</a:t>
            </a:r>
          </a:p>
          <a:p>
            <a:pPr marL="285750" indent="-285750">
              <a:spcBef>
                <a:spcPts val="0"/>
              </a:spcBef>
              <a:spcAft>
                <a:spcPts val="0"/>
              </a:spcAft>
              <a:buFont typeface="Arial" panose="020B0604020202020204" pitchFamily="34" charset="0"/>
              <a:buChar char="•"/>
            </a:pPr>
            <a:endParaRPr lang="fr-CA" b="0" baseline="0" dirty="0"/>
          </a:p>
          <a:p>
            <a:pPr>
              <a:spcBef>
                <a:spcPts val="0"/>
              </a:spcBef>
              <a:spcAft>
                <a:spcPts val="0"/>
              </a:spcAft>
            </a:pPr>
            <a:r>
              <a:rPr lang="fr-CA" b="1" baseline="0" dirty="0"/>
              <a:t>Référence</a:t>
            </a:r>
            <a:endParaRPr lang="fr-CA" b="1" dirty="0"/>
          </a:p>
          <a:p>
            <a:pPr fontAlgn="auto">
              <a:spcBef>
                <a:spcPts val="0"/>
              </a:spcBef>
              <a:spcAft>
                <a:spcPts val="0"/>
              </a:spcAft>
              <a:defRPr/>
            </a:pPr>
            <a:r>
              <a:rPr lang="fr-CA" sz="1200" dirty="0"/>
              <a:t>AURORA, P., P. Gustafsson, A. Bush</a:t>
            </a:r>
            <a:r>
              <a:rPr lang="fr-CA" dirty="0"/>
              <a:t> </a:t>
            </a:r>
            <a:r>
              <a:rPr lang="fr-CA" sz="1200" dirty="0"/>
              <a:t>et coll. </a:t>
            </a:r>
            <a:r>
              <a:rPr lang="fr-CA" dirty="0"/>
              <a:t>« Multiple </a:t>
            </a:r>
            <a:r>
              <a:rPr lang="fr-CA" dirty="0" err="1"/>
              <a:t>breath</a:t>
            </a:r>
            <a:r>
              <a:rPr lang="fr-CA" dirty="0"/>
              <a:t> </a:t>
            </a:r>
            <a:r>
              <a:rPr lang="fr-CA" dirty="0" err="1"/>
              <a:t>inert</a:t>
            </a:r>
            <a:r>
              <a:rPr lang="fr-CA" dirty="0"/>
              <a:t> </a:t>
            </a:r>
            <a:r>
              <a:rPr lang="fr-CA" dirty="0" err="1"/>
              <a:t>gas</a:t>
            </a:r>
            <a:r>
              <a:rPr lang="fr-CA" dirty="0"/>
              <a:t> </a:t>
            </a:r>
            <a:r>
              <a:rPr lang="fr-CA" dirty="0" err="1"/>
              <a:t>washout</a:t>
            </a:r>
            <a:r>
              <a:rPr lang="fr-CA" dirty="0"/>
              <a:t> as a </a:t>
            </a:r>
            <a:r>
              <a:rPr lang="fr-CA" dirty="0" err="1"/>
              <a:t>measure</a:t>
            </a:r>
            <a:r>
              <a:rPr lang="fr-CA" dirty="0"/>
              <a:t> of ventilation distribution in </a:t>
            </a:r>
            <a:r>
              <a:rPr lang="fr-CA" dirty="0" err="1"/>
              <a:t>children</a:t>
            </a:r>
            <a:r>
              <a:rPr lang="fr-CA" dirty="0"/>
              <a:t> </a:t>
            </a:r>
            <a:r>
              <a:rPr lang="fr-CA" dirty="0" err="1"/>
              <a:t>with</a:t>
            </a:r>
            <a:r>
              <a:rPr lang="fr-CA" dirty="0"/>
              <a:t> </a:t>
            </a:r>
            <a:r>
              <a:rPr lang="fr-CA" dirty="0" err="1"/>
              <a:t>cystic</a:t>
            </a:r>
            <a:r>
              <a:rPr lang="fr-CA" dirty="0"/>
              <a:t> </a:t>
            </a:r>
            <a:r>
              <a:rPr lang="fr-CA" dirty="0" err="1"/>
              <a:t>fibrosis</a:t>
            </a:r>
            <a:r>
              <a:rPr lang="fr-CA" dirty="0"/>
              <a:t> », </a:t>
            </a:r>
            <a:r>
              <a:rPr lang="fr-CA" sz="1200" i="1" dirty="0"/>
              <a:t>Thorax,</a:t>
            </a:r>
            <a:r>
              <a:rPr lang="fr-CA" sz="1200" dirty="0"/>
              <a:t> 2004;59(12):1068-1073.</a:t>
            </a:r>
          </a:p>
          <a:p>
            <a:pPr>
              <a:spcBef>
                <a:spcPts val="0"/>
              </a:spcBef>
              <a:spcAft>
                <a:spcPts val="0"/>
              </a:spcAft>
            </a:pPr>
            <a:endParaRPr lang="fr-CA" dirty="0"/>
          </a:p>
        </p:txBody>
      </p:sp>
      <p:sp>
        <p:nvSpPr>
          <p:cNvPr id="4" name="Slide Number Placeholder 3"/>
          <p:cNvSpPr>
            <a:spLocks noGrp="1"/>
          </p:cNvSpPr>
          <p:nvPr>
            <p:ph type="sldNum" sz="quarter" idx="10"/>
          </p:nvPr>
        </p:nvSpPr>
        <p:spPr/>
        <p:txBody>
          <a:bodyPr/>
          <a:lstStyle/>
          <a:p>
            <a:fld id="{26853823-EC21-4DF2-A4F8-FAC8AB6A11D6}" type="slidenum">
              <a:rPr lang="en-US" smtClean="0"/>
              <a:t>21</a:t>
            </a:fld>
            <a:endParaRPr lang="fr-CA" dirty="0"/>
          </a:p>
        </p:txBody>
      </p:sp>
    </p:spTree>
    <p:extLst>
      <p:ext uri="{BB962C8B-B14F-4D97-AF65-F5344CB8AC3E}">
        <p14:creationId xmlns:p14="http://schemas.microsoft.com/office/powerpoint/2010/main" val="156582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Points clés :</a:t>
            </a:r>
          </a:p>
          <a:p>
            <a:pPr marL="171450" indent="-171450">
              <a:buFont typeface="Arial" panose="020B0604020202020204" pitchFamily="34" charset="0"/>
              <a:buChar char="•"/>
            </a:pPr>
            <a:r>
              <a:rPr lang="fr-CA"/>
              <a:t>La nutrition et la fonction pulmonaire sont interreliées. Un mauvais état nutritionnel et une faible croissance somatique secondaires à une insuffisance pancréatique influent probablement sur le développement pulmonaire, ainsi que sur la capacité de réparation des lésions de la maladie pulmonaire.</a:t>
            </a:r>
          </a:p>
          <a:p>
            <a:pPr marL="171450" indent="-171450">
              <a:buFont typeface="Arial" panose="020B0604020202020204" pitchFamily="34" charset="0"/>
              <a:buChar char="•"/>
            </a:pPr>
            <a:r>
              <a:rPr lang="fr-CA"/>
              <a:t>La maladie pulmonaire influence la croissance linéaire en supprimant l’appétit et en augmentant les dépenses énergétiques.</a:t>
            </a:r>
            <a:endParaRPr lang="fr-CA" dirty="0"/>
          </a:p>
          <a:p>
            <a:endParaRPr lang="fr-CA" dirty="0"/>
          </a:p>
          <a:p>
            <a:r>
              <a:rPr lang="fr-CA" b="1" dirty="0"/>
              <a:t>Référence</a:t>
            </a:r>
          </a:p>
          <a:p>
            <a:r>
              <a:rPr lang="fr-CA"/>
              <a:t>AMIN, R., F. Ratjen. « Cystic fibrosis: a review of pulmonary and nutritional therapies », </a:t>
            </a:r>
            <a:r>
              <a:rPr lang="fr-CA" i="1" dirty="0"/>
              <a:t>Ann Pediatr</a:t>
            </a:r>
            <a:r>
              <a:rPr lang="fr-CA"/>
              <a:t>, 2008;55:99-121.</a:t>
            </a:r>
          </a:p>
          <a:p>
            <a:endParaRPr lang="fr-CA" dirty="0"/>
          </a:p>
          <a:p>
            <a:endParaRPr lang="fr-CA"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22</a:t>
            </a:fld>
            <a:endParaRPr lang="fr-CA" dirty="0"/>
          </a:p>
        </p:txBody>
      </p:sp>
    </p:spTree>
    <p:extLst>
      <p:ext uri="{BB962C8B-B14F-4D97-AF65-F5344CB8AC3E}">
        <p14:creationId xmlns:p14="http://schemas.microsoft.com/office/powerpoint/2010/main" val="288910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Image Placeholder 1"/>
          <p:cNvSpPr>
            <a:spLocks noGrp="1" noRot="1" noChangeAspect="1" noTextEdit="1"/>
          </p:cNvSpPr>
          <p:nvPr>
            <p:ph type="sldImg"/>
          </p:nvPr>
        </p:nvSpPr>
        <p:spPr>
          <a:xfrm>
            <a:off x="1257300" y="720725"/>
            <a:ext cx="4800600" cy="3600450"/>
          </a:xfrm>
          <a:ln/>
        </p:spPr>
      </p:sp>
      <p:sp>
        <p:nvSpPr>
          <p:cNvPr id="115716" name="Notes Placeholder 2"/>
          <p:cNvSpPr>
            <a:spLocks noGrp="1"/>
          </p:cNvSpPr>
          <p:nvPr>
            <p:ph type="body" idx="1"/>
          </p:nvPr>
        </p:nvSpPr>
        <p:spPr>
          <a:xfrm>
            <a:off x="730527" y="4561226"/>
            <a:ext cx="5999922" cy="4318573"/>
          </a:xfrm>
          <a:noFill/>
        </p:spPr>
        <p:txBody>
          <a:bodyPr lIns="96614" tIns="48306" rIns="96614" bIns="48306"/>
          <a:lstStyle/>
          <a:p>
            <a:pPr eaLnBrk="1" hangingPunct="1">
              <a:spcBef>
                <a:spcPts val="0"/>
              </a:spcBef>
            </a:pPr>
            <a:r>
              <a:rPr lang="fr-CA" sz="1000" b="1" dirty="0"/>
              <a:t>Points clés</a:t>
            </a:r>
          </a:p>
          <a:p>
            <a:pPr marL="177845" indent="-177845" eaLnBrk="1" hangingPunct="1">
              <a:spcBef>
                <a:spcPts val="0"/>
              </a:spcBef>
              <a:buFont typeface="Arial" panose="020B0604020202020204" pitchFamily="34" charset="0"/>
              <a:buChar char="•"/>
            </a:pPr>
            <a:r>
              <a:rPr lang="fr-CA" sz="1000" dirty="0"/>
              <a:t>La carence nutritionnelle est fréquente en présence de fibrose kystique, en raison de l’insuffisance pancréatique et de la malabsorption</a:t>
            </a:r>
            <a:r>
              <a:rPr lang="fr-CA" sz="1000" baseline="30000" dirty="0"/>
              <a:t>1</a:t>
            </a:r>
            <a:r>
              <a:rPr lang="fr-CA" sz="1000" dirty="0"/>
              <a:t>. Les données révèlent que la croissance et l’état nutritionnel sont étroitement associés à la fonction pulmonaire des enfants atteints de fibrose kystique</a:t>
            </a:r>
            <a:r>
              <a:rPr lang="fr-CA" sz="1000" baseline="30000" dirty="0"/>
              <a:t>2, 3</a:t>
            </a:r>
            <a:r>
              <a:rPr lang="fr-CA" sz="1000" dirty="0"/>
              <a:t>.</a:t>
            </a:r>
          </a:p>
          <a:p>
            <a:pPr marL="177845" indent="-177845" eaLnBrk="1" hangingPunct="1">
              <a:spcBef>
                <a:spcPts val="0"/>
              </a:spcBef>
              <a:buFont typeface="Arial" panose="020B0604020202020204" pitchFamily="34" charset="0"/>
              <a:buChar char="•"/>
            </a:pPr>
            <a:r>
              <a:rPr lang="fr-CA" sz="1000" dirty="0"/>
              <a:t>Des données tirées d’un registre de patients révèlent une étroite association entre un centile d’IMC élevé et un meilleur fonctionnement pulmonaire chez les enfants atteints de FK</a:t>
            </a:r>
            <a:r>
              <a:rPr lang="fr-CA" sz="1000" baseline="30000" dirty="0"/>
              <a:t>2</a:t>
            </a:r>
            <a:r>
              <a:rPr lang="fr-CA" sz="1000" dirty="0"/>
              <a:t>.</a:t>
            </a:r>
          </a:p>
          <a:p>
            <a:pPr marL="538476" lvl="1" indent="-177845" eaLnBrk="1" hangingPunct="1">
              <a:spcBef>
                <a:spcPts val="0"/>
              </a:spcBef>
              <a:buFont typeface="Arial" panose="020B0604020202020204" pitchFamily="34" charset="0"/>
              <a:buChar char="–"/>
            </a:pPr>
            <a:r>
              <a:rPr lang="fr-CA" sz="1000" dirty="0"/>
              <a:t>Le graphique de gauche illustre l’association entre un centile d’IMC élevé et un meilleur fonctionnement pulmonaire chez des enfants âgés de 6 à 19 ans. La ligne du centre représente l’objectif du 50</a:t>
            </a:r>
            <a:r>
              <a:rPr lang="fr-CA" sz="1000" baseline="30000" dirty="0"/>
              <a:t>e</a:t>
            </a:r>
            <a:r>
              <a:rPr lang="fr-CA" sz="1000" dirty="0"/>
              <a:t> centile d’IMC pour les enfants atteints de FK</a:t>
            </a:r>
            <a:r>
              <a:rPr lang="fr-CA" sz="1000" baseline="30000" dirty="0"/>
              <a:t>2</a:t>
            </a:r>
            <a:r>
              <a:rPr lang="fr-CA" sz="1000" dirty="0"/>
              <a:t>.</a:t>
            </a:r>
            <a:endParaRPr lang="fr-CA" sz="1000" baseline="30000" dirty="0">
              <a:ea typeface="MS PGothic" pitchFamily="34" charset="-128"/>
              <a:cs typeface="Arial" charset="0"/>
            </a:endParaRPr>
          </a:p>
          <a:p>
            <a:pPr marL="177845" indent="-177845" eaLnBrk="1" hangingPunct="1">
              <a:spcBef>
                <a:spcPts val="0"/>
              </a:spcBef>
              <a:buFont typeface="Arial" panose="020B0604020202020204" pitchFamily="34" charset="0"/>
              <a:buChar char="•"/>
            </a:pPr>
            <a:r>
              <a:rPr lang="fr-CA" sz="1000" dirty="0"/>
              <a:t>Dans la figure de droite, on peut voir qu’un gain pondéral relatif entre l’âge de trois et de six ans a été associé à une amélioration de la fonction pulmonaire à l’âge de six ans (lorsque le VEMS devient une mesure fiable)</a:t>
            </a:r>
            <a:r>
              <a:rPr lang="fr-CA" sz="1000" baseline="30000" dirty="0"/>
              <a:t>3</a:t>
            </a:r>
            <a:r>
              <a:rPr lang="fr-CA" sz="1000" dirty="0"/>
              <a:t>.</a:t>
            </a:r>
            <a:endParaRPr lang="fr-CA" sz="1000" dirty="0">
              <a:ea typeface="MS PGothic" pitchFamily="34" charset="-128"/>
              <a:cs typeface="Arial" charset="0"/>
            </a:endParaRPr>
          </a:p>
          <a:p>
            <a:pPr marL="177845" indent="-177845" eaLnBrk="1" hangingPunct="1">
              <a:spcBef>
                <a:spcPts val="0"/>
              </a:spcBef>
              <a:buFont typeface="Arial" panose="020B0604020202020204" pitchFamily="34" charset="0"/>
              <a:buChar char="•"/>
            </a:pPr>
            <a:r>
              <a:rPr lang="fr-CA" sz="1000" dirty="0"/>
              <a:t>Les données laissent croire qu’une intervention nutritionnelle précoce pourrait améliorer la santé pulmonaire</a:t>
            </a:r>
            <a:r>
              <a:rPr lang="fr-CA" sz="1000" baseline="30000" dirty="0"/>
              <a:t>2, 3</a:t>
            </a:r>
            <a:r>
              <a:rPr lang="fr-CA" sz="1000" dirty="0"/>
              <a:t>.</a:t>
            </a:r>
            <a:endParaRPr lang="fr-CA" sz="1000" dirty="0">
              <a:ea typeface="MS PGothic" pitchFamily="34" charset="-128"/>
              <a:cs typeface="Arial" charset="0"/>
            </a:endParaRPr>
          </a:p>
          <a:p>
            <a:pPr eaLnBrk="1" hangingPunct="1">
              <a:spcBef>
                <a:spcPts val="0"/>
              </a:spcBef>
            </a:pPr>
            <a:r>
              <a:rPr lang="fr-CA" sz="1000" dirty="0"/>
              <a:t> Autres renseignements</a:t>
            </a:r>
          </a:p>
          <a:p>
            <a:pPr marL="177845" indent="-177845" eaLnBrk="1" hangingPunct="1">
              <a:spcBef>
                <a:spcPts val="0"/>
              </a:spcBef>
              <a:buFont typeface="Arial" panose="020B0604020202020204" pitchFamily="34" charset="0"/>
              <a:buChar char="•"/>
            </a:pPr>
            <a:r>
              <a:rPr lang="fr-CA" sz="1000" dirty="0"/>
              <a:t>Une vaste cohorte de patients ont été suivis et évalués de façon prospective afin de mesurer les indices de croissance et de santé pulmonaire, de l’âge de trois ans à l’âge de six ans</a:t>
            </a:r>
            <a:r>
              <a:rPr lang="fr-CA" sz="1000" baseline="30000" dirty="0"/>
              <a:t>2</a:t>
            </a:r>
            <a:r>
              <a:rPr lang="fr-CA" sz="1000" dirty="0"/>
              <a:t>.</a:t>
            </a:r>
            <a:endParaRPr lang="fr-CA" sz="1000" dirty="0">
              <a:ea typeface="MS PGothic" pitchFamily="34" charset="-128"/>
              <a:cs typeface="Arial" charset="0"/>
            </a:endParaRPr>
          </a:p>
          <a:p>
            <a:pPr marL="177845" indent="-177845" eaLnBrk="1" hangingPunct="1">
              <a:spcBef>
                <a:spcPts val="0"/>
              </a:spcBef>
              <a:buFont typeface="Arial" panose="020B0604020202020204" pitchFamily="34" charset="0"/>
              <a:buChar char="•"/>
            </a:pPr>
            <a:r>
              <a:rPr lang="fr-CA" sz="1000" dirty="0"/>
              <a:t>Les données ont révélé que les patients dont les indices de croissance étaient faibles à l’âge de trois ans présentaient une faible fonction pulmonaire à l’âge de six ans. Cette corrélation était la plus évidente avec les mesures du poids pour l’âge</a:t>
            </a:r>
            <a:r>
              <a:rPr lang="fr-CA" sz="1000" baseline="30000" dirty="0"/>
              <a:t>2</a:t>
            </a:r>
            <a:r>
              <a:rPr lang="fr-CA" sz="1000" dirty="0"/>
              <a:t>.</a:t>
            </a:r>
            <a:r>
              <a:rPr lang="fr-CA" sz="1000" baseline="30000" dirty="0"/>
              <a:t> </a:t>
            </a:r>
          </a:p>
          <a:p>
            <a:pPr marL="177845" indent="-177845" eaLnBrk="1" hangingPunct="1">
              <a:spcBef>
                <a:spcPts val="0"/>
              </a:spcBef>
              <a:buFont typeface="Arial" panose="020B0604020202020204" pitchFamily="34" charset="0"/>
              <a:buChar char="•"/>
            </a:pPr>
            <a:r>
              <a:rPr lang="fr-CA" sz="1000" dirty="0"/>
              <a:t>Comme on le voit dans la figure, un gain pondéral relatif réalisé entre trois et six ans était aussi associé à un meilleur fonctionnement pulmonaire à l’âge de six ans</a:t>
            </a:r>
            <a:r>
              <a:rPr lang="fr-CA" sz="1000" baseline="30000" dirty="0"/>
              <a:t>2</a:t>
            </a:r>
            <a:r>
              <a:rPr lang="fr-CA" sz="1000" dirty="0"/>
              <a:t>.</a:t>
            </a:r>
            <a:endParaRPr lang="fr-CA" sz="1000" dirty="0">
              <a:ea typeface="MS PGothic" pitchFamily="34" charset="-128"/>
              <a:cs typeface="Arial" charset="0"/>
            </a:endParaRPr>
          </a:p>
          <a:p>
            <a:pPr marL="548356" lvl="1" indent="-242067" eaLnBrk="1" hangingPunct="1">
              <a:spcBef>
                <a:spcPts val="0"/>
              </a:spcBef>
              <a:buFont typeface="Arial" charset="0"/>
              <a:buChar char="–"/>
            </a:pPr>
            <a:r>
              <a:rPr lang="fr-CA" sz="1000" dirty="0"/>
              <a:t>Les enfants dont le poids pour l’âge était supérieur au 10</a:t>
            </a:r>
            <a:r>
              <a:rPr lang="fr-CA" sz="1000" baseline="30000" dirty="0"/>
              <a:t>e</a:t>
            </a:r>
            <a:r>
              <a:rPr lang="fr-CA" sz="1000" dirty="0"/>
              <a:t> centile à l’âge de trois ans et demeurait supérieur au 10</a:t>
            </a:r>
            <a:r>
              <a:rPr lang="fr-CA" sz="1000" baseline="30000" dirty="0"/>
              <a:t>e</a:t>
            </a:r>
            <a:r>
              <a:rPr lang="fr-CA" sz="1000" dirty="0"/>
              <a:t> centile à l’âge de six ans présentaient les scores VEMS les plus élevés.</a:t>
            </a:r>
          </a:p>
          <a:p>
            <a:pPr marL="548356" lvl="1" indent="-242067" eaLnBrk="1" hangingPunct="1">
              <a:spcBef>
                <a:spcPts val="0"/>
              </a:spcBef>
              <a:buFont typeface="Arial" charset="0"/>
              <a:buChar char="–"/>
            </a:pPr>
            <a:r>
              <a:rPr lang="fr-CA" sz="1000" dirty="0"/>
              <a:t>Inversement, les enfants dont le poids pour l’âge était inférieur au 10</a:t>
            </a:r>
            <a:r>
              <a:rPr lang="fr-CA" sz="1000" baseline="30000" dirty="0"/>
              <a:t>e</a:t>
            </a:r>
            <a:r>
              <a:rPr lang="fr-CA" sz="1000" dirty="0"/>
              <a:t> centile à l’âge de trois ans et demeurait inférieur au 10</a:t>
            </a:r>
            <a:r>
              <a:rPr lang="fr-CA" sz="1000" baseline="30000" dirty="0"/>
              <a:t>e</a:t>
            </a:r>
            <a:r>
              <a:rPr lang="fr-CA" sz="1000" dirty="0"/>
              <a:t> centile à l’âge de six ans présentaient les scores VEMS les plus bas.</a:t>
            </a:r>
          </a:p>
          <a:p>
            <a:pPr eaLnBrk="1" hangingPunct="1">
              <a:spcBef>
                <a:spcPts val="0"/>
              </a:spcBef>
            </a:pPr>
            <a:endParaRPr lang="fr-CA" sz="1000" b="1" dirty="0">
              <a:ea typeface="Arial Unicode MS" pitchFamily="34" charset="-128"/>
              <a:cs typeface="Arial Unicode MS" pitchFamily="34" charset="-128"/>
            </a:endParaRPr>
          </a:p>
          <a:p>
            <a:pPr eaLnBrk="1" hangingPunct="1">
              <a:spcBef>
                <a:spcPts val="0"/>
              </a:spcBef>
            </a:pPr>
            <a:r>
              <a:rPr lang="fr-CA" sz="800" b="1" dirty="0"/>
              <a:t>Références</a:t>
            </a:r>
          </a:p>
          <a:p>
            <a:pPr marL="237127" indent="-237127" eaLnBrk="1" hangingPunct="1">
              <a:spcBef>
                <a:spcPts val="0"/>
              </a:spcBef>
              <a:buFont typeface="+mj-lt"/>
              <a:buAutoNum type="arabicPeriod"/>
            </a:pPr>
            <a:r>
              <a:rPr lang="fr-CA" sz="800" dirty="0"/>
              <a:t>Rapport annuel des données du registre de la CFF, 2018. Bethesda (Maryland): CFF; 2019. </a:t>
            </a:r>
            <a:endParaRPr lang="fr-CA" sz="800" dirty="0">
              <a:ea typeface="Arial Unicode MS" pitchFamily="34" charset="-128"/>
              <a:cs typeface="Arial Unicode MS" pitchFamily="34" charset="-128"/>
            </a:endParaRPr>
          </a:p>
          <a:p>
            <a:pPr marL="237127" indent="-237127" eaLnBrk="1" hangingPunct="1">
              <a:spcBef>
                <a:spcPts val="0"/>
              </a:spcBef>
              <a:buFont typeface="+mj-lt"/>
              <a:buAutoNum type="arabicPeriod"/>
            </a:pPr>
            <a:r>
              <a:rPr lang="fr-CA" sz="800" dirty="0"/>
              <a:t>KONSTAN et coll. </a:t>
            </a:r>
            <a:r>
              <a:rPr lang="fr-CA" sz="800" i="1" dirty="0"/>
              <a:t>J Pediatr, </a:t>
            </a:r>
            <a:r>
              <a:rPr lang="fr-CA" sz="800" dirty="0"/>
              <a:t>2003;142:624-630.</a:t>
            </a:r>
          </a:p>
          <a:p>
            <a:pPr eaLnBrk="1" hangingPunct="1">
              <a:spcBef>
                <a:spcPts val="0"/>
              </a:spcBef>
            </a:pPr>
            <a:endParaRPr lang="fr-CA" sz="1000" dirty="0">
              <a:ea typeface="MS PGothic" pitchFamily="34" charset="-128"/>
              <a:cs typeface="Arial" charset="0"/>
            </a:endParaRPr>
          </a:p>
        </p:txBody>
      </p:sp>
      <p:sp>
        <p:nvSpPr>
          <p:cNvPr id="115721" name="Header Placeholder 7"/>
          <p:cNvSpPr txBox="1">
            <a:spLocks noGrp="1"/>
          </p:cNvSpPr>
          <p:nvPr/>
        </p:nvSpPr>
        <p:spPr bwMode="auto">
          <a:xfrm>
            <a:off x="0" y="0"/>
            <a:ext cx="317058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09" tIns="48005" rIns="96009" bIns="48005"/>
          <a:lstStyle>
            <a:lvl1pPr defTabSz="893763" eaLnBrk="0" hangingPunct="0">
              <a:defRPr>
                <a:solidFill>
                  <a:schemeClr val="tx1"/>
                </a:solidFill>
                <a:latin typeface="Arial" charset="0"/>
                <a:ea typeface="MS PGothic" pitchFamily="34" charset="-128"/>
              </a:defRPr>
            </a:lvl1pPr>
            <a:lvl2pPr marL="742950" indent="-285750" defTabSz="893763" eaLnBrk="0" hangingPunct="0">
              <a:defRPr>
                <a:solidFill>
                  <a:schemeClr val="tx1"/>
                </a:solidFill>
                <a:latin typeface="Arial" charset="0"/>
                <a:ea typeface="MS PGothic" pitchFamily="34" charset="-128"/>
              </a:defRPr>
            </a:lvl2pPr>
            <a:lvl3pPr marL="1143000" indent="-228600" defTabSz="893763" eaLnBrk="0" hangingPunct="0">
              <a:defRPr>
                <a:solidFill>
                  <a:schemeClr val="tx1"/>
                </a:solidFill>
                <a:latin typeface="Arial" charset="0"/>
                <a:ea typeface="MS PGothic" pitchFamily="34" charset="-128"/>
              </a:defRPr>
            </a:lvl3pPr>
            <a:lvl4pPr marL="1600200" indent="-228600" defTabSz="893763" eaLnBrk="0" hangingPunct="0">
              <a:defRPr>
                <a:solidFill>
                  <a:schemeClr val="tx1"/>
                </a:solidFill>
                <a:latin typeface="Arial" charset="0"/>
                <a:ea typeface="MS PGothic" pitchFamily="34" charset="-128"/>
              </a:defRPr>
            </a:lvl4pPr>
            <a:lvl5pPr marL="2057400" indent="-228600" defTabSz="893763" eaLnBrk="0" hangingPunct="0">
              <a:defRPr>
                <a:solidFill>
                  <a:schemeClr val="tx1"/>
                </a:solidFill>
                <a:latin typeface="Arial" charset="0"/>
                <a:ea typeface="MS PGothic" pitchFamily="34" charset="-128"/>
              </a:defRPr>
            </a:lvl5pPr>
            <a:lvl6pPr marL="2514600" indent="-228600" defTabSz="893763"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93763"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93763"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93763" eaLnBrk="0" fontAlgn="base" hangingPunct="0">
              <a:spcBef>
                <a:spcPct val="0"/>
              </a:spcBef>
              <a:spcAft>
                <a:spcPct val="0"/>
              </a:spcAft>
              <a:defRPr>
                <a:solidFill>
                  <a:schemeClr val="tx1"/>
                </a:solidFill>
                <a:latin typeface="Arial" charset="0"/>
                <a:ea typeface="MS PGothic" pitchFamily="34" charset="-128"/>
              </a:defRPr>
            </a:lvl9pPr>
          </a:lstStyle>
          <a:p>
            <a:pPr fontAlgn="base">
              <a:spcBef>
                <a:spcPct val="0"/>
              </a:spcBef>
              <a:spcAft>
                <a:spcPct val="0"/>
              </a:spcAft>
            </a:pPr>
            <a:endParaRPr lang="en-US" sz="1200" dirty="0">
              <a:solidFill>
                <a:srgbClr val="000000"/>
              </a:solidFill>
              <a:ea typeface="Arial Unicode MS" pitchFamily="34" charset="-128"/>
              <a:cs typeface="Arial Unicode MS" pitchFamily="34" charset="-128"/>
            </a:endParaRPr>
          </a:p>
        </p:txBody>
      </p:sp>
      <p:sp>
        <p:nvSpPr>
          <p:cNvPr id="13" name="Slide Number Placeholder 3"/>
          <p:cNvSpPr>
            <a:spLocks noGrp="1"/>
          </p:cNvSpPr>
          <p:nvPr>
            <p:ph type="sldNum" sz="quarter" idx="5"/>
          </p:nvPr>
        </p:nvSpPr>
        <p:spPr>
          <a:xfrm>
            <a:off x="4145280" y="9121140"/>
            <a:ext cx="3169920" cy="480060"/>
          </a:xfrm>
        </p:spPr>
        <p:txBody>
          <a:bodyPr/>
          <a:lstStyle/>
          <a:p>
            <a:pPr>
              <a:defRPr/>
            </a:pPr>
            <a:r>
              <a:rPr lang="fr-CA" dirty="0">
                <a:solidFill>
                  <a:prstClr val="black"/>
                </a:solidFill>
              </a:rPr>
              <a:t>46</a:t>
            </a:r>
          </a:p>
        </p:txBody>
      </p:sp>
    </p:spTree>
    <p:extLst>
      <p:ext uri="{BB962C8B-B14F-4D97-AF65-F5344CB8AC3E}">
        <p14:creationId xmlns:p14="http://schemas.microsoft.com/office/powerpoint/2010/main" val="765045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24</a:t>
            </a:fld>
            <a:endParaRPr lang="fr-CA" dirty="0">
              <a:solidFill>
                <a:prstClr val="black"/>
              </a:solidFill>
            </a:endParaRPr>
          </a:p>
        </p:txBody>
      </p:sp>
    </p:spTree>
    <p:extLst>
      <p:ext uri="{BB962C8B-B14F-4D97-AF65-F5344CB8AC3E}">
        <p14:creationId xmlns:p14="http://schemas.microsoft.com/office/powerpoint/2010/main" val="4158466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spcBef>
                <a:spcPts val="622"/>
              </a:spcBef>
              <a:defRPr/>
            </a:pPr>
            <a:r>
              <a:rPr lang="fr-CA" b="1" dirty="0"/>
              <a:t>Points clés :</a:t>
            </a:r>
          </a:p>
          <a:p>
            <a:pPr marL="177845" indent="-177845" defTabSz="948507">
              <a:spcBef>
                <a:spcPts val="622"/>
              </a:spcBef>
              <a:buFont typeface="Arial"/>
              <a:buChar char="•"/>
              <a:defRPr/>
            </a:pPr>
            <a:r>
              <a:rPr lang="fr-CA"/>
              <a:t>Les critères de Fuchs servant à définir une exacerbation pulmonaire consistent en une antibiothérapie administrée par voie i.v. pour quatre des 12 signes et symptômes cliniques énumérés sur la diapositive</a:t>
            </a:r>
            <a:r>
              <a:rPr lang="fr-CA" baseline="30000" dirty="0">
                <a:solidFill>
                  <a:schemeClr val="accent5">
                    <a:lumMod val="10000"/>
                  </a:schemeClr>
                </a:solidFill>
              </a:rPr>
              <a:t>1</a:t>
            </a:r>
            <a:r>
              <a:rPr lang="fr-CA"/>
              <a:t>.</a:t>
            </a:r>
            <a:endParaRPr lang="fr-CA" baseline="30000" dirty="0">
              <a:solidFill>
                <a:schemeClr val="accent5">
                  <a:lumMod val="10000"/>
                </a:schemeClr>
              </a:solidFill>
            </a:endParaRPr>
          </a:p>
          <a:p>
            <a:pPr marL="177845" indent="-177845">
              <a:buFont typeface="Arial" panose="020B0604020202020204" pitchFamily="34" charset="0"/>
              <a:buChar char="•"/>
            </a:pPr>
            <a:r>
              <a:rPr lang="fr-CA"/>
              <a:t>Lors d’une étude portant sur 11 630 patients du registre de la Cystic Fibrosis Foundation (CFF), le nombre d’exacerbations aiguës occupait le troisième rang des facteurs de risque les plus fréquents d’un décès, après une infection par </a:t>
            </a:r>
            <a:r>
              <a:rPr lang="fr-CA" i="1" dirty="0"/>
              <a:t>Burkholderia cepacia</a:t>
            </a:r>
            <a:r>
              <a:rPr lang="fr-CA"/>
              <a:t> et le diabète de type 2</a:t>
            </a:r>
            <a:r>
              <a:rPr lang="fr-CA" baseline="30000" dirty="0"/>
              <a:t>2</a:t>
            </a:r>
            <a:r>
              <a:rPr lang="fr-CA"/>
              <a:t>.</a:t>
            </a:r>
          </a:p>
          <a:p>
            <a:pPr marL="177845" indent="-177845">
              <a:buFont typeface="Arial" panose="020B0604020202020204" pitchFamily="34" charset="0"/>
              <a:buChar char="•"/>
            </a:pPr>
            <a:r>
              <a:rPr lang="fr-CA"/>
              <a:t>Chaque exacerbation pulmonaire aiguë avait une incidence négative à laquelle on ne s’attendait pas sur la survie après 5 ans et qui équivalait à la soustraction de 12 % du pourcentage de la valeur prédite du VEMS</a:t>
            </a:r>
            <a:r>
              <a:rPr lang="fr-CA" baseline="30000" dirty="0"/>
              <a:t>2</a:t>
            </a:r>
            <a:r>
              <a:rPr lang="fr-CA"/>
              <a:t>.</a:t>
            </a:r>
          </a:p>
          <a:p>
            <a:pPr marL="177845" indent="-177845">
              <a:buFont typeface="Arial" panose="020B0604020202020204" pitchFamily="34" charset="0"/>
              <a:buChar char="•"/>
            </a:pPr>
            <a:endParaRPr lang="fr-CA" dirty="0"/>
          </a:p>
          <a:p>
            <a:r>
              <a:rPr lang="fr-CA" b="1" dirty="0"/>
              <a:t>Références</a:t>
            </a:r>
          </a:p>
          <a:p>
            <a:pPr marL="228600" indent="-228600">
              <a:buAutoNum type="arabicPeriod"/>
            </a:pPr>
            <a:r>
              <a:rPr lang="fr-CA"/>
              <a:t>FUCHS, H. J. et coll. </a:t>
            </a:r>
            <a:r>
              <a:rPr lang="fr-CA" i="1" dirty="0"/>
              <a:t>N Engl J Med</a:t>
            </a:r>
            <a:r>
              <a:rPr lang="fr-CA"/>
              <a:t>, 1994;331:637-642.</a:t>
            </a:r>
            <a:endParaRPr lang="fr-CA" dirty="0"/>
          </a:p>
          <a:p>
            <a:pPr marL="228600" indent="-228600">
              <a:buAutoNum type="arabicPeriod"/>
            </a:pPr>
            <a:r>
              <a:rPr lang="fr-CA"/>
              <a:t>LIOU, T. G., F. R. Adler, S. C. Fitzsimmons et coll. « Predictive 5-year survivorship model of cystic fibrosis », </a:t>
            </a:r>
            <a:r>
              <a:rPr lang="fr-CA" i="1" dirty="0"/>
              <a:t>Am J Epidemiol</a:t>
            </a:r>
            <a:r>
              <a:rPr lang="fr-CA"/>
              <a:t>, 2001;153(4):345-352.</a:t>
            </a:r>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25</a:t>
            </a:fld>
            <a:endParaRPr lang="fr-CA" dirty="0"/>
          </a:p>
        </p:txBody>
      </p:sp>
    </p:spTree>
    <p:extLst>
      <p:ext uri="{BB962C8B-B14F-4D97-AF65-F5344CB8AC3E}">
        <p14:creationId xmlns:p14="http://schemas.microsoft.com/office/powerpoint/2010/main" val="423407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1" dirty="0"/>
              <a:t>Points clés :</a:t>
            </a:r>
          </a:p>
          <a:p>
            <a:pPr marL="177845" indent="-177845">
              <a:buFont typeface="Arial" panose="020B0604020202020204" pitchFamily="34" charset="0"/>
              <a:buChar char="•"/>
            </a:pPr>
            <a:r>
              <a:rPr lang="fr-CA"/>
              <a:t>Unpourcentage de la valeur prédite du VEMS plus faible est associé à un risque plus élevé d’exacerbations pulmonaires.</a:t>
            </a:r>
          </a:p>
          <a:p>
            <a:r>
              <a:rPr lang="fr-CA" b="1" dirty="0"/>
              <a:t>Autres renseignements</a:t>
            </a:r>
          </a:p>
          <a:p>
            <a:pPr marL="177845" indent="-177845">
              <a:buFont typeface="Arial" panose="020B0604020202020204" pitchFamily="34" charset="0"/>
              <a:buChar char="•"/>
            </a:pPr>
            <a:r>
              <a:rPr lang="fr-CA"/>
              <a:t>Cette étude révèle les données sur le taux annuel des exacerbations pulmonaires par décile de pourcentage de la valeur moyenne prédite du VEMS pour 2004 dans le registre des patients atteints de FK des États-Unis dans chaque décile de la population (chaque décile représentant 10 % de la population totale).</a:t>
            </a:r>
            <a:endParaRPr lang="fr-CA" baseline="30000" dirty="0"/>
          </a:p>
          <a:p>
            <a:pPr marL="177845" indent="-177845">
              <a:buFont typeface="Arial" panose="020B0604020202020204" pitchFamily="34" charset="0"/>
              <a:buChar char="•"/>
            </a:pPr>
            <a:r>
              <a:rPr lang="fr-CA"/>
              <a:t>Le graphique illustre la relation chez les patients atteints de FK qui étaient âgés de moins de 18 ans et chez ceux âgés de 18 ans ou plus; dans chaque cas, un VEMS plus faible est associé à un risque plus élevé d’exacerbations pulmonaires.</a:t>
            </a:r>
            <a:endParaRPr lang="fr-CA" baseline="30000" dirty="0"/>
          </a:p>
          <a:p>
            <a:endParaRPr lang="fr-CA" dirty="0"/>
          </a:p>
          <a:p>
            <a:r>
              <a:rPr lang="fr-CA" b="1" dirty="0"/>
              <a:t>Référence</a:t>
            </a:r>
          </a:p>
          <a:p>
            <a:r>
              <a:rPr lang="fr-CA"/>
              <a:t>GOSS, C. H., J. L. Burns. « Exacerbations in cystic fibrosis. 1: Epidemiology and pathogenesis », </a:t>
            </a:r>
            <a:r>
              <a:rPr lang="fr-CA" i="1" dirty="0"/>
              <a:t>Thorax</a:t>
            </a:r>
            <a:r>
              <a:rPr lang="fr-CA"/>
              <a:t>, 2007;62(4):360-367.</a:t>
            </a:r>
            <a:endParaRPr lang="fr-CA" dirty="0"/>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26</a:t>
            </a:fld>
            <a:endParaRPr lang="fr-CA" dirty="0">
              <a:solidFill>
                <a:srgbClr val="000000"/>
              </a:solidFill>
            </a:endParaRPr>
          </a:p>
        </p:txBody>
      </p:sp>
    </p:spTree>
    <p:extLst>
      <p:ext uri="{BB962C8B-B14F-4D97-AF65-F5344CB8AC3E}">
        <p14:creationId xmlns:p14="http://schemas.microsoft.com/office/powerpoint/2010/main" val="278027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b="1" dirty="0"/>
              <a:t>Points clés :</a:t>
            </a:r>
          </a:p>
          <a:p>
            <a:pPr marL="177845" indent="-177845">
              <a:buFont typeface="Arial" panose="020B0604020202020204" pitchFamily="34" charset="0"/>
              <a:buChar char="•"/>
            </a:pPr>
            <a:r>
              <a:rPr lang="fr-CA" dirty="0"/>
              <a:t>Au total, 2 159 (25 %) des 8 479 sujets qui avaient subi des exacerbations pulmonaires et ayant pu être évalués n’ont pas réussi à recouvrer leur valeur initiale prédite du VEMS dans les trois mois après le traitement.</a:t>
            </a:r>
          </a:p>
          <a:p>
            <a:r>
              <a:rPr lang="fr-CA" b="1" dirty="0"/>
              <a:t>Autres renseignements</a:t>
            </a:r>
          </a:p>
          <a:p>
            <a:pPr marL="177845" indent="-177845">
              <a:buFont typeface="Arial" panose="020B0604020202020204" pitchFamily="34" charset="0"/>
              <a:buChar char="•"/>
            </a:pPr>
            <a:r>
              <a:rPr lang="fr-CA" dirty="0"/>
              <a:t>Des données de 2003 à 2006 du registre des patients de la </a:t>
            </a:r>
            <a:r>
              <a:rPr lang="fr-CA" dirty="0" err="1"/>
              <a:t>Cystic</a:t>
            </a:r>
            <a:r>
              <a:rPr lang="fr-CA" dirty="0"/>
              <a:t> </a:t>
            </a:r>
            <a:r>
              <a:rPr lang="fr-CA" dirty="0" err="1"/>
              <a:t>Fibrosis</a:t>
            </a:r>
            <a:r>
              <a:rPr lang="fr-CA" dirty="0"/>
              <a:t> </a:t>
            </a:r>
            <a:r>
              <a:rPr lang="fr-CA" dirty="0" err="1"/>
              <a:t>Foundation</a:t>
            </a:r>
            <a:r>
              <a:rPr lang="fr-CA" dirty="0"/>
              <a:t> ont été analysées afin d’évaluer le rétablissement de la fonction pulmonaire à la suite de l’administration d’une antibiothérapie par voie </a:t>
            </a:r>
            <a:r>
              <a:rPr lang="fr-CA" dirty="0" err="1"/>
              <a:t>i.v</a:t>
            </a:r>
            <a:r>
              <a:rPr lang="fr-CA" dirty="0"/>
              <a:t>. contre une exacerbation pulmonaire.</a:t>
            </a:r>
            <a:endParaRPr lang="fr-CA" baseline="30000" dirty="0"/>
          </a:p>
          <a:p>
            <a:pPr marL="177845" indent="-177845">
              <a:buFont typeface="Arial" panose="020B0604020202020204" pitchFamily="34" charset="0"/>
              <a:buChar char="•"/>
            </a:pPr>
            <a:r>
              <a:rPr lang="fr-CA" dirty="0"/>
              <a:t>Les patients étaient âgés d’au moins six ans, avaient été traités par une antibiothérapie par voie </a:t>
            </a:r>
            <a:r>
              <a:rPr lang="fr-CA" dirty="0" err="1"/>
              <a:t>i.v</a:t>
            </a:r>
            <a:r>
              <a:rPr lang="fr-CA" dirty="0"/>
              <a:t>. pour au moins une exacerbation pulmonaire, et l’on disposait de données sur eux dans le registre de la CFF pour les 12 mois précédant toute exacerbation pulmonaire survenue durant l’étude.</a:t>
            </a:r>
            <a:endParaRPr lang="fr-CA" baseline="30000" dirty="0"/>
          </a:p>
          <a:p>
            <a:pPr marL="177845" indent="-177845">
              <a:buFont typeface="Arial" panose="020B0604020202020204" pitchFamily="34" charset="0"/>
              <a:buChar char="•"/>
            </a:pPr>
            <a:r>
              <a:rPr lang="fr-CA" dirty="0"/>
              <a:t>Le VEMS initial a été défini comme le meilleur VEMS dans les six mois précédant l’exacerbation pulmonaire. Le retour aux valeurs initiales a été défini comme l’atteinte, dans les trois mois suivant le traitement, de tout VEMS supérieur ou égal à 90 % du VEMS initial.</a:t>
            </a:r>
            <a:endParaRPr lang="fr-CA" baseline="-25000" dirty="0"/>
          </a:p>
          <a:p>
            <a:endParaRPr lang="fr-CA" dirty="0"/>
          </a:p>
          <a:p>
            <a:r>
              <a:rPr lang="fr-CA" b="1" dirty="0"/>
              <a:t>Référence</a:t>
            </a:r>
          </a:p>
          <a:p>
            <a:r>
              <a:rPr lang="fr-CA" dirty="0"/>
              <a:t>SANDERS, D. B. et coll. </a:t>
            </a:r>
            <a:r>
              <a:rPr lang="fr-CA" i="1" dirty="0"/>
              <a:t>Am J Resp Crit Care Med</a:t>
            </a:r>
            <a:r>
              <a:rPr lang="fr-CA" dirty="0"/>
              <a:t>, 2010;182:627–632.</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27</a:t>
            </a:fld>
            <a:endParaRPr lang="fr-CA" dirty="0">
              <a:solidFill>
                <a:srgbClr val="000000"/>
              </a:solidFill>
            </a:endParaRPr>
          </a:p>
        </p:txBody>
      </p:sp>
    </p:spTree>
    <p:extLst>
      <p:ext uri="{BB962C8B-B14F-4D97-AF65-F5344CB8AC3E}">
        <p14:creationId xmlns:p14="http://schemas.microsoft.com/office/powerpoint/2010/main" val="2957271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R="0" algn="l" defTabSz="914400" rtl="0" eaLnBrk="0" fontAlgn="base" latinLnBrk="0" hangingPunct="0">
              <a:lnSpc>
                <a:spcPct val="100000"/>
              </a:lnSpc>
              <a:spcBef>
                <a:spcPct val="30000"/>
              </a:spcBef>
              <a:spcAft>
                <a:spcPct val="0"/>
              </a:spcAft>
              <a:buClrTx/>
              <a:buSzTx/>
              <a:tabLst/>
              <a:defRPr/>
            </a:pPr>
            <a:r>
              <a:rPr lang="fr-CA" b="1" baseline="0" dirty="0"/>
              <a:t>Points clés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dirty="0"/>
              <a:t>Les données de cette diapositive proviennent du registre de la CFF des États-Unis et sont regroupées par clinique et illustrées par des diagrammes de quartiles. Chaque diagramme montre la médiane (ligne jaune), la variabilité entre les cliniques de FK (largeur du rectangle bleu), ainsi que les valeurs minimale et maximale (extrémités de chaque ligne noire qui passe au centre de chaque rectangle). La médiane est la valeur qui sépare les réponses en deux parties égales (moitié supérieure et moitié inférieure); les rectangles représentent donc les deux quartiles du centre, et les lignes noires représentant les quartiles inférieur et supérieur. Les valeurs médianes, minimales et maximales sont aussi présentées en colonnes, à droite.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dirty="0"/>
              <a:t>La durée médiane du traitement tant pour les enfants que pour les adultes atteints de FK était de plus d’une semaine à deux semaines. Les données sur les cliniques révélaient des variations notables, en ce qui concerne le traitement des exacerbations, ce qui souligne l’existence d’un besoin en matière de recherches et d’amélioration de la qualité.</a:t>
            </a:r>
          </a:p>
          <a:p>
            <a:pPr marL="171450" indent="-171450">
              <a:buFont typeface="Arial" panose="020B0604020202020204" pitchFamily="34" charset="0"/>
              <a:buChar char="•"/>
              <a:defRPr/>
            </a:pPr>
            <a:r>
              <a:rPr lang="fr-CA" dirty="0"/>
              <a:t>Ce tableau présente la durée médiane de l’hospitalisation par exacerbation; le nombre moyen de jours d’hospitalisation pour une exacerbation pulmonaire est de 17,9 par année.</a:t>
            </a:r>
          </a:p>
          <a:p>
            <a:pPr marL="171450" indent="-171450">
              <a:buFont typeface="Arial" panose="020B0604020202020204" pitchFamily="34" charset="0"/>
              <a:buChar char="•"/>
              <a:defRPr/>
            </a:pPr>
            <a:endParaRPr lang="fr-CA" baseline="0" dirty="0"/>
          </a:p>
          <a:p>
            <a:pPr>
              <a:defRPr/>
            </a:pPr>
            <a:r>
              <a:rPr lang="fr-CA" b="1" dirty="0"/>
              <a:t>Référence</a:t>
            </a:r>
          </a:p>
          <a:p>
            <a:pPr eaLnBrk="1" hangingPunct="1">
              <a:spcBef>
                <a:spcPct val="0"/>
              </a:spcBef>
            </a:pPr>
            <a:r>
              <a:rPr lang="fr-CA" dirty="0"/>
              <a:t>1. </a:t>
            </a:r>
            <a:r>
              <a:rPr lang="fr-CA" sz="1200" dirty="0"/>
              <a:t>Rapport annuel des données du registre de la CFF, 2018. Bethesda (Maryland): CFF; 2019</a:t>
            </a:r>
            <a:r>
              <a:rPr lang="fr-CA" dirty="0"/>
              <a:t>.</a:t>
            </a: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solidFill>
                  <a:srgbClr val="000000"/>
                </a:solidFill>
              </a:rPr>
              <a:pPr>
                <a:defRPr/>
              </a:pPr>
              <a:t>28</a:t>
            </a:fld>
            <a:endParaRPr lang="fr-CA" dirty="0">
              <a:solidFill>
                <a:srgbClr val="000000"/>
              </a:solidFill>
            </a:endParaRPr>
          </a:p>
        </p:txBody>
      </p:sp>
    </p:spTree>
    <p:extLst>
      <p:ext uri="{BB962C8B-B14F-4D97-AF65-F5344CB8AC3E}">
        <p14:creationId xmlns:p14="http://schemas.microsoft.com/office/powerpoint/2010/main" val="502468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697428"/>
          </a:xfrm>
        </p:spPr>
        <p:txBody>
          <a:bodyPr/>
          <a:lstStyle/>
          <a:p>
            <a:r>
              <a:rPr lang="fr-CA" b="1" dirty="0"/>
              <a:t>Points clés</a:t>
            </a:r>
          </a:p>
          <a:p>
            <a:pPr marL="171450" indent="-171450">
              <a:buFont typeface="Arial" panose="020B0604020202020204" pitchFamily="34" charset="0"/>
              <a:buChar char="•"/>
            </a:pPr>
            <a:r>
              <a:rPr lang="fr-CA" dirty="0"/>
              <a:t>L’effet d’exacerbations pulmonaires au cours de l’année précédente sur le rapport de risque relatif était d’un ordre de grandeur supérieur à toutes autres </a:t>
            </a:r>
            <a:r>
              <a:rPr lang="fr-CA" dirty="0" err="1"/>
              <a:t>covariables</a:t>
            </a:r>
            <a:r>
              <a:rPr lang="fr-CA" dirty="0"/>
              <a:t>, le fait d’avoir subi trois exacerbations pulmonaires ou plus au cours de l’année précédente étant associé à un taux de risque 25 fois plus élevé, comparativement au fait de n’avoir subi aucune exacerbation pulmonaire au cours de l’année précédente.</a:t>
            </a:r>
          </a:p>
          <a:p>
            <a:r>
              <a:rPr lang="fr-CA" b="1" dirty="0"/>
              <a:t>Autres renseignements</a:t>
            </a:r>
            <a:endParaRPr lang="fr-CA" dirty="0"/>
          </a:p>
          <a:p>
            <a:pPr marL="171450" indent="-171450">
              <a:buFont typeface="Arial" panose="020B0604020202020204" pitchFamily="34" charset="0"/>
              <a:buChar char="•"/>
            </a:pPr>
            <a:r>
              <a:rPr lang="fr-CA" dirty="0"/>
              <a:t>Cette analyse est fondée sur les données des dossiers de patients à la clinique de FK de Cleveland, qui ont été obtenues par le biais du registre des patients de la </a:t>
            </a:r>
            <a:r>
              <a:rPr lang="fr-CA" dirty="0" err="1"/>
              <a:t>Cystic</a:t>
            </a:r>
            <a:r>
              <a:rPr lang="fr-CA" dirty="0"/>
              <a:t> </a:t>
            </a:r>
            <a:r>
              <a:rPr lang="fr-CA" dirty="0" err="1"/>
              <a:t>Fibrosis</a:t>
            </a:r>
            <a:r>
              <a:rPr lang="fr-CA" dirty="0"/>
              <a:t> </a:t>
            </a:r>
            <a:r>
              <a:rPr lang="fr-CA" dirty="0" err="1"/>
              <a:t>Foundation</a:t>
            </a:r>
            <a:r>
              <a:rPr lang="fr-CA" dirty="0"/>
              <a:t>. </a:t>
            </a:r>
          </a:p>
          <a:p>
            <a:pPr marL="171450" indent="-171450">
              <a:buFont typeface="Arial" panose="020B0604020202020204" pitchFamily="34" charset="0"/>
              <a:buChar char="•"/>
            </a:pPr>
            <a:r>
              <a:rPr lang="fr-CA" dirty="0"/>
              <a:t>Afin d’être inclus, les patients devaient avoir reçu un diagnostic confirmé de FK, avoir été traités par un antibiotique par voie </a:t>
            </a:r>
            <a:r>
              <a:rPr lang="fr-CA" dirty="0" err="1"/>
              <a:t>i.v</a:t>
            </a:r>
            <a:r>
              <a:rPr lang="fr-CA" dirty="0"/>
              <a:t>. pour une exacerbation pulmonaire (épisode de soin pour exacerbation pulmonaire) le ou après le 1</a:t>
            </a:r>
            <a:r>
              <a:rPr lang="fr-CA" baseline="30000" dirty="0"/>
              <a:t>er</a:t>
            </a:r>
            <a:r>
              <a:rPr lang="fr-CA" dirty="0"/>
              <a:t> janvier 2010, et avoir fait au moins une visite (rencontre) à la clinique après la fin du traitement par voie </a:t>
            </a:r>
            <a:r>
              <a:rPr lang="fr-CA" dirty="0" err="1"/>
              <a:t>i.v</a:t>
            </a:r>
            <a:r>
              <a:rPr lang="fr-CA" dirty="0"/>
              <a:t>. au plus tard en septembre 2014.</a:t>
            </a:r>
          </a:p>
          <a:p>
            <a:pPr marL="171450" indent="-171450">
              <a:buFont typeface="Arial" panose="020B0604020202020204" pitchFamily="34" charset="0"/>
              <a:buChar char="•"/>
            </a:pPr>
            <a:r>
              <a:rPr lang="fr-CA" dirty="0"/>
              <a:t>Le temps médian écoulé avant la prochaine exacerbation pulmonaire pour l’ensemble de la population et parmi les sous-groupes catégorisés a été mesuré à l’aide d'analyses de survie de Kaplan-Meier.</a:t>
            </a:r>
          </a:p>
          <a:p>
            <a:pPr marL="171450" indent="-171450">
              <a:buFont typeface="Arial" panose="020B0604020202020204" pitchFamily="34" charset="0"/>
              <a:buChar char="•"/>
            </a:pPr>
            <a:r>
              <a:rPr lang="fr-CA" dirty="0"/>
              <a:t>Six </a:t>
            </a:r>
            <a:r>
              <a:rPr lang="fr-CA" dirty="0" err="1"/>
              <a:t>covariables</a:t>
            </a:r>
            <a:r>
              <a:rPr lang="fr-CA" dirty="0"/>
              <a:t> (exacerbations pulmonaires au cours de l’année précédente, durée de l’antibiothérapie par voie </a:t>
            </a:r>
            <a:r>
              <a:rPr lang="fr-CA" dirty="0" err="1"/>
              <a:t>i.v</a:t>
            </a:r>
            <a:r>
              <a:rPr lang="fr-CA" dirty="0"/>
              <a:t>., pourcentage du traitement à l’hôpital, traitement de longue durée par aminosides pour inhalation, traitement de longue durée par modificateurs des leucotriènes, traitement de longue durée par doses élevées d’ibuprofène) ont été retenues dans le modèle de régression de Cox </a:t>
            </a:r>
            <a:r>
              <a:rPr lang="fr-CA" dirty="0" err="1"/>
              <a:t>multivariable</a:t>
            </a:r>
            <a:r>
              <a:rPr lang="fr-CA" dirty="0"/>
              <a:t> final.</a:t>
            </a:r>
          </a:p>
          <a:p>
            <a:r>
              <a:rPr lang="fr-CA" b="1" dirty="0"/>
              <a:t>Référence</a:t>
            </a:r>
          </a:p>
          <a:p>
            <a:r>
              <a:rPr lang="fr-CA" dirty="0"/>
              <a:t>VANDEVANTER, D. R. et coll. </a:t>
            </a:r>
            <a:r>
              <a:rPr lang="fr-CA" i="1" dirty="0"/>
              <a:t>J Cyst Fibros</a:t>
            </a:r>
            <a:r>
              <a:rPr lang="fr-CA" dirty="0"/>
              <a:t>, 2015;14(6):763-769.</a:t>
            </a:r>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29</a:t>
            </a:fld>
            <a:endParaRPr lang="fr-CA" dirty="0">
              <a:solidFill>
                <a:srgbClr val="000000"/>
              </a:solidFill>
            </a:endParaRPr>
          </a:p>
        </p:txBody>
      </p:sp>
    </p:spTree>
    <p:extLst>
      <p:ext uri="{BB962C8B-B14F-4D97-AF65-F5344CB8AC3E}">
        <p14:creationId xmlns:p14="http://schemas.microsoft.com/office/powerpoint/2010/main" val="3689018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ts val="600"/>
              </a:spcBef>
            </a:pPr>
            <a:r>
              <a:rPr lang="fr-CA" sz="1100" b="1" dirty="0"/>
              <a:t>Points clés :</a:t>
            </a:r>
          </a:p>
          <a:p>
            <a:pPr marL="171450" indent="-171450">
              <a:spcBef>
                <a:spcPts val="600"/>
              </a:spcBef>
              <a:buFont typeface="Arial" panose="020B0604020202020204" pitchFamily="34" charset="0"/>
              <a:buChar char="•"/>
            </a:pPr>
            <a:r>
              <a:rPr lang="fr-CA" sz="1100" dirty="0"/>
              <a:t>L’appareil respiratoire apporte l’oxygène dans la circulation sanguine et en retire le dioxyde de carbone, un déchet métabolique. Il est constitué des poumons, des voies respiratoires, du diaphragme et d’autres muscles nécessaires à la respiration</a:t>
            </a:r>
            <a:r>
              <a:rPr lang="fr-CA" sz="1100" baseline="30000" dirty="0"/>
              <a:t>1</a:t>
            </a:r>
            <a:r>
              <a:rPr lang="fr-CA" sz="1100" dirty="0"/>
              <a:t>.</a:t>
            </a:r>
          </a:p>
          <a:p>
            <a:pPr marL="171450" indent="-171450">
              <a:spcBef>
                <a:spcPts val="600"/>
              </a:spcBef>
              <a:buFont typeface="Arial" panose="020B0604020202020204" pitchFamily="34" charset="0"/>
              <a:buChar char="•"/>
            </a:pPr>
            <a:r>
              <a:rPr lang="fr-CA" sz="1100" dirty="0"/>
              <a:t>Les poumons sont entourés d’une membrane, la plèvre, qui en facilite l’expansion et la contraction durant la respiration. Le poumon gauche compte deux lobes. Il est plus petit que le droit, car il doit laisser de l’espace pour le cœur. Le poumon droit compte trois lobes</a:t>
            </a:r>
            <a:r>
              <a:rPr lang="fr-CA" sz="1100" baseline="30000" dirty="0"/>
              <a:t>1, 2</a:t>
            </a:r>
            <a:r>
              <a:rPr lang="fr-CA" sz="1100" dirty="0"/>
              <a:t>.</a:t>
            </a:r>
            <a:endParaRPr lang="fr-CA" sz="1100" baseline="30000" dirty="0"/>
          </a:p>
          <a:p>
            <a:pPr marL="171450" indent="-171450">
              <a:spcBef>
                <a:spcPts val="600"/>
              </a:spcBef>
              <a:buFont typeface="Arial" panose="020B0604020202020204" pitchFamily="34" charset="0"/>
              <a:buChar char="•"/>
            </a:pPr>
            <a:r>
              <a:rPr lang="fr-CA" sz="1100" dirty="0"/>
              <a:t>Le nez marque le début des voies respiratoires, qui passent par la bouche et la gorge, jusqu’à la trachée, qui se divise pour former les bronches souches gauche et droite. Les bronches pénètrent dans les poumons et se divisent encore, pour devenir les bronches secondaires, qui forment des canaux dans les trois lobes du poumon droit et les deux lobes du poumon gauche. Dans les lobes, les bronches continuent de se diviser, formant les bronches tertiaires, puis les bronchioles, qui se ramifient dans les poumons en branches des plus en plus petites, jusqu’aux bronchioles terminales. Ce sont celles-ci qui envoient l’air dans les alvéoles, sacs d’air enveloppés de capillaires où les échanges gazeux se produisent</a:t>
            </a:r>
            <a:r>
              <a:rPr lang="fr-CA" sz="1100" baseline="30000" dirty="0"/>
              <a:t>1</a:t>
            </a:r>
            <a:r>
              <a:rPr lang="fr-CA" sz="1100" dirty="0"/>
              <a:t>.</a:t>
            </a:r>
          </a:p>
          <a:p>
            <a:pPr marL="171450" indent="-171450">
              <a:spcBef>
                <a:spcPts val="600"/>
              </a:spcBef>
              <a:buFont typeface="Arial" panose="020B0604020202020204" pitchFamily="34" charset="0"/>
              <a:buChar char="•"/>
            </a:pPr>
            <a:endParaRPr lang="fr-CA" sz="1100" dirty="0"/>
          </a:p>
          <a:p>
            <a:pPr>
              <a:spcBef>
                <a:spcPts val="600"/>
              </a:spcBef>
            </a:pPr>
            <a:r>
              <a:rPr lang="fr-CA" sz="1100" b="1" dirty="0"/>
              <a:t>Références</a:t>
            </a:r>
          </a:p>
          <a:p>
            <a:pPr marL="228600" indent="-228600">
              <a:spcBef>
                <a:spcPts val="600"/>
              </a:spcBef>
              <a:buFont typeface="+mj-lt"/>
              <a:buAutoNum type="arabicPeriod"/>
            </a:pPr>
            <a:r>
              <a:rPr lang="fr-CA" sz="1100" dirty="0"/>
              <a:t>TU J. et coll. Dans : </a:t>
            </a:r>
            <a:r>
              <a:rPr lang="fr-CA" sz="1100" i="1" dirty="0"/>
              <a:t>Computational fluid and particle dynamics in the human respiratory system</a:t>
            </a:r>
            <a:r>
              <a:rPr lang="fr-CA" sz="1100" dirty="0"/>
              <a:t>, 2013, XVIII, p. 1-374. www.springer.com</a:t>
            </a:r>
          </a:p>
          <a:p>
            <a:pPr marL="228600" indent="-228600">
              <a:spcBef>
                <a:spcPts val="600"/>
              </a:spcBef>
              <a:buFont typeface="+mj-lt"/>
              <a:buAutoNum type="arabicPeriod"/>
            </a:pPr>
            <a:r>
              <a:rPr lang="fr-CA" sz="1100" dirty="0"/>
              <a:t>TAYLOR, T. « Inner body: respiratory system ». Accessible à l’adresse : </a:t>
            </a:r>
            <a:r>
              <a:rPr lang="fr-CA" sz="1100" dirty="0">
                <a:hlinkClick r:id="rId3"/>
              </a:rPr>
              <a:t>https://www.innerbody.com/anatomy/respiratory</a:t>
            </a:r>
            <a:r>
              <a:rPr lang="fr-CA" sz="1100" dirty="0"/>
              <a:t>. Consulté le 12 février 2016.</a:t>
            </a:r>
          </a:p>
          <a:p>
            <a:pPr>
              <a:spcBef>
                <a:spcPts val="600"/>
              </a:spcBef>
            </a:pPr>
            <a:endParaRPr lang="fr-CA" sz="1100" dirty="0"/>
          </a:p>
          <a:p>
            <a:endParaRPr lang="fr-CA" sz="1100"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3</a:t>
            </a:fld>
            <a:endParaRPr lang="fr-CA"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42052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fr-CA" b="1" dirty="0">
                <a:sym typeface="Arial Bold" pitchFamily="-110" charset="0"/>
              </a:rPr>
              <a:t>Points clés</a:t>
            </a:r>
          </a:p>
          <a:p>
            <a:pPr marL="228600" indent="-228600" fontAlgn="auto">
              <a:spcBef>
                <a:spcPts val="0"/>
              </a:spcBef>
              <a:spcAft>
                <a:spcPts val="0"/>
              </a:spcAft>
              <a:buFont typeface="Arial" panose="020B0604020202020204" pitchFamily="34" charset="0"/>
              <a:buChar char="•"/>
              <a:defRPr/>
            </a:pPr>
            <a:r>
              <a:rPr lang="fr-CA" dirty="0"/>
              <a:t>Les patients qui présentent fréquemment des exacerbations pulmonaires sont exposés à un risque accru de décès ou de greffe du poumon.</a:t>
            </a:r>
          </a:p>
          <a:p>
            <a:pPr marL="228600" indent="-228600" fontAlgn="auto">
              <a:spcBef>
                <a:spcPts val="0"/>
              </a:spcBef>
              <a:spcAft>
                <a:spcPts val="0"/>
              </a:spcAft>
              <a:buFont typeface="Arial" panose="020B0604020202020204" pitchFamily="34" charset="0"/>
              <a:buChar char="•"/>
              <a:defRPr/>
            </a:pPr>
            <a:r>
              <a:rPr lang="fr-CA" dirty="0"/>
              <a:t>Cette étude révèle que les patients qui subissent plus de deux exacerbations par an présentent un risque considérablement plus élevé (quatre fois supérieur) de décès ou de greffe du poumon.</a:t>
            </a:r>
          </a:p>
          <a:p>
            <a:pPr marL="228600" indent="-228600" fontAlgn="auto">
              <a:spcBef>
                <a:spcPts val="0"/>
              </a:spcBef>
              <a:spcAft>
                <a:spcPts val="0"/>
              </a:spcAft>
              <a:buFont typeface="Arial" panose="020B0604020202020204" pitchFamily="34" charset="0"/>
              <a:buChar char="•"/>
              <a:defRPr/>
            </a:pPr>
            <a:r>
              <a:rPr lang="fr-CA" dirty="0"/>
              <a:t>Un des objectifs importants du traitement de la FK consiste à réduire la fréquence et la gravité des exacerbations pulmonaires.</a:t>
            </a:r>
          </a:p>
          <a:p>
            <a:pPr fontAlgn="auto">
              <a:spcBef>
                <a:spcPts val="0"/>
              </a:spcBef>
              <a:spcAft>
                <a:spcPts val="0"/>
              </a:spcAft>
              <a:defRPr/>
            </a:pPr>
            <a:endParaRPr lang="fr-CA" b="1" u="sng" dirty="0"/>
          </a:p>
          <a:p>
            <a:pPr fontAlgn="auto">
              <a:spcBef>
                <a:spcPts val="0"/>
              </a:spcBef>
              <a:spcAft>
                <a:spcPts val="0"/>
              </a:spcAft>
              <a:defRPr/>
            </a:pPr>
            <a:r>
              <a:rPr lang="fr-CA" b="1" dirty="0"/>
              <a:t>Autres renseignements</a:t>
            </a:r>
          </a:p>
          <a:p>
            <a:pPr marL="171450" indent="-171450" fontAlgn="auto">
              <a:spcBef>
                <a:spcPts val="0"/>
              </a:spcBef>
              <a:spcAft>
                <a:spcPts val="0"/>
              </a:spcAft>
              <a:buFont typeface="Arial" panose="020B0604020202020204" pitchFamily="34" charset="0"/>
              <a:buChar char="•"/>
              <a:defRPr/>
            </a:pPr>
            <a:r>
              <a:rPr lang="fr-CA" dirty="0"/>
              <a:t>Graphique de Kaplan-Meier comparant le temps écoulé avant le décès ou la greffe de poumon sur trois ans par groupe du nombre d’exacerbations. Les résultats des analyses ont été ajustés en fonction de l’âge, du sexe, de l’indice de masse corporelle (IMC), de l’infection à </a:t>
            </a:r>
            <a:r>
              <a:rPr lang="fr-CA" i="1" dirty="0"/>
              <a:t>Burkholderia cepacia</a:t>
            </a:r>
            <a:r>
              <a:rPr lang="fr-CA" dirty="0"/>
              <a:t>, de l’infection transmissible à </a:t>
            </a:r>
            <a:r>
              <a:rPr lang="fr-CA" i="1" dirty="0"/>
              <a:t>Pseudomonas aeruginosa</a:t>
            </a:r>
            <a:r>
              <a:rPr lang="fr-CA" dirty="0"/>
              <a:t>, du VEMS au départ, des comorbidités de la FK et des traitements d’entretien. La population comprenait 446 adultes atteints de FK.</a:t>
            </a:r>
          </a:p>
          <a:p>
            <a:pPr marL="171450" indent="-171450" fontAlgn="auto">
              <a:spcBef>
                <a:spcPts val="0"/>
              </a:spcBef>
              <a:spcAft>
                <a:spcPts val="0"/>
              </a:spcAft>
              <a:buFont typeface="Arial" panose="020B0604020202020204" pitchFamily="34" charset="0"/>
              <a:buChar char="•"/>
              <a:defRPr/>
            </a:pPr>
            <a:r>
              <a:rPr lang="fr-CA" dirty="0"/>
              <a:t>La recherche a révélé que chaque exacerbation pulmonaire aiguë au cours d’une année avait l’effet équivalent sur le risque de décès d’une soustraction de 12 points de pourcentage de la valeur prédite du VEMS.</a:t>
            </a:r>
          </a:p>
          <a:p>
            <a:pPr marL="171450" indent="-171450" fontAlgn="auto">
              <a:spcBef>
                <a:spcPts val="0"/>
              </a:spcBef>
              <a:spcAft>
                <a:spcPts val="0"/>
              </a:spcAft>
              <a:buFont typeface="Arial" panose="020B0604020202020204" pitchFamily="34" charset="0"/>
              <a:buChar char="•"/>
              <a:defRPr/>
            </a:pPr>
            <a:endParaRPr lang="fr-CA" b="1" dirty="0"/>
          </a:p>
          <a:p>
            <a:pPr fontAlgn="auto">
              <a:spcBef>
                <a:spcPts val="0"/>
              </a:spcBef>
              <a:spcAft>
                <a:spcPts val="0"/>
              </a:spcAft>
              <a:defRPr/>
            </a:pPr>
            <a:r>
              <a:rPr lang="fr-CA" b="1" dirty="0"/>
              <a:t>Référence</a:t>
            </a:r>
          </a:p>
          <a:p>
            <a:pPr fontAlgn="auto">
              <a:spcBef>
                <a:spcPts val="0"/>
              </a:spcBef>
              <a:spcAft>
                <a:spcPts val="0"/>
              </a:spcAft>
              <a:defRPr/>
            </a:pPr>
            <a:r>
              <a:rPr lang="fr-CA" dirty="0"/>
              <a:t>DE BOER, et coll. </a:t>
            </a:r>
            <a:r>
              <a:rPr lang="fr-CA" i="1" dirty="0"/>
              <a:t>Thorax, </a:t>
            </a:r>
            <a:r>
              <a:rPr lang="fr-CA" dirty="0"/>
              <a:t>2011;66(8):680-685</a:t>
            </a:r>
            <a:endParaRPr lang="fr-CA" b="1"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30</a:t>
            </a:fld>
            <a:endParaRPr lang="fr-CA" dirty="0"/>
          </a:p>
        </p:txBody>
      </p:sp>
    </p:spTree>
    <p:extLst>
      <p:ext uri="{BB962C8B-B14F-4D97-AF65-F5344CB8AC3E}">
        <p14:creationId xmlns:p14="http://schemas.microsoft.com/office/powerpoint/2010/main" val="2426028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31</a:t>
            </a:fld>
            <a:endParaRPr lang="fr-CA" dirty="0">
              <a:solidFill>
                <a:prstClr val="black"/>
              </a:solidFill>
            </a:endParaRPr>
          </a:p>
        </p:txBody>
      </p:sp>
    </p:spTree>
    <p:extLst>
      <p:ext uri="{BB962C8B-B14F-4D97-AF65-F5344CB8AC3E}">
        <p14:creationId xmlns:p14="http://schemas.microsoft.com/office/powerpoint/2010/main" val="3931992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Bef>
                <a:spcPts val="600"/>
              </a:spcBef>
            </a:pPr>
            <a:r>
              <a:rPr lang="fr-CA" sz="1000" b="1" dirty="0"/>
              <a:t>Points clés :</a:t>
            </a:r>
          </a:p>
          <a:p>
            <a:pPr marL="171450" indent="-171450">
              <a:spcBef>
                <a:spcPts val="600"/>
              </a:spcBef>
              <a:buFont typeface="Arial"/>
              <a:buChar char="•"/>
            </a:pPr>
            <a:r>
              <a:rPr lang="fr-CA" sz="1000" dirty="0"/>
              <a:t>Le graphique, qui illustre la prévalence des pathogènes selon l’âge, est tiré du registre des patients de la CFF</a:t>
            </a:r>
            <a:r>
              <a:rPr lang="fr-CA" sz="1000" baseline="30000" dirty="0"/>
              <a:t>1</a:t>
            </a:r>
            <a:r>
              <a:rPr lang="fr-CA" sz="1000" dirty="0"/>
              <a:t>.</a:t>
            </a:r>
          </a:p>
          <a:p>
            <a:pPr marL="171450" indent="-171450">
              <a:spcBef>
                <a:spcPts val="600"/>
              </a:spcBef>
              <a:buFont typeface="Arial"/>
              <a:buChar char="•"/>
            </a:pPr>
            <a:r>
              <a:rPr lang="fr-CA" sz="1000" dirty="0"/>
              <a:t>Une infection à </a:t>
            </a:r>
            <a:r>
              <a:rPr lang="fr-CA" sz="1000" i="1" dirty="0"/>
              <a:t>Pseudomonas aeruginosa</a:t>
            </a:r>
            <a:r>
              <a:rPr lang="fr-CA" sz="1000" dirty="0"/>
              <a:t> est présente chez plus de 50 % des personnes atteintes de FK, et la forme mucoïde, non mobile et qui s’agrège de ce pathogène est associée à des lésions pulmonaires plus graves chez les personnes atteintes de FK.</a:t>
            </a:r>
            <a:r>
              <a:rPr lang="fr-CA" sz="1000" u="sng" dirty="0"/>
              <a:t>Les formes mucoïdes de </a:t>
            </a:r>
            <a:r>
              <a:rPr lang="fr-CA" sz="1000" i="1" u="sng" dirty="0"/>
              <a:t>P. aeruginosa </a:t>
            </a:r>
            <a:r>
              <a:rPr lang="fr-CA" sz="1000" u="sng" dirty="0"/>
              <a:t>sont associées à un biofilm plus puissant, sont plus difficiles à traiter par des antibiotiques et peuvent survivre et se reproduire plus facilement que les formes non mucoïdes de </a:t>
            </a:r>
            <a:r>
              <a:rPr lang="fr-CA" sz="1000" i="1" u="sng" dirty="0"/>
              <a:t>P. aeruginosa</a:t>
            </a:r>
            <a:r>
              <a:rPr lang="fr-CA" sz="1000" baseline="30000" dirty="0"/>
              <a:t>2, 3</a:t>
            </a:r>
            <a:r>
              <a:rPr lang="fr-CA" dirty="0"/>
              <a:t>. </a:t>
            </a:r>
            <a:r>
              <a:rPr lang="fr-CA" sz="1000" dirty="0"/>
              <a:t>En outre, la plupart des souches de </a:t>
            </a:r>
            <a:r>
              <a:rPr lang="fr-CA" sz="1000" i="1" dirty="0"/>
              <a:t>P. aeruginosa</a:t>
            </a:r>
            <a:r>
              <a:rPr lang="fr-CA" sz="1000" dirty="0"/>
              <a:t> sont multirésistantes aux antibiotiques (PA-MRA), et la pression de la sélection d’un antibiotique peut favoriser le développement de la forme mucoïde</a:t>
            </a:r>
            <a:r>
              <a:rPr lang="fr-CA" sz="1000" baseline="30000" dirty="0"/>
              <a:t>2</a:t>
            </a:r>
            <a:r>
              <a:rPr lang="fr-CA" sz="1000" dirty="0"/>
              <a:t>. Heureusement, la prévalence de cette espèce est en déclin</a:t>
            </a:r>
            <a:r>
              <a:rPr lang="fr-CA" sz="1000" baseline="30000" dirty="0"/>
              <a:t>1</a:t>
            </a:r>
            <a:r>
              <a:rPr lang="fr-CA" sz="1000" dirty="0"/>
              <a:t>.</a:t>
            </a:r>
          </a:p>
          <a:p>
            <a:pPr marL="171450" indent="-171450">
              <a:spcBef>
                <a:spcPts val="600"/>
              </a:spcBef>
              <a:buFont typeface="Arial"/>
              <a:buChar char="•"/>
            </a:pPr>
            <a:r>
              <a:rPr lang="fr-CA" sz="1000" dirty="0"/>
              <a:t>La bactérie </a:t>
            </a:r>
            <a:r>
              <a:rPr lang="fr-CA" sz="1000" i="1" dirty="0"/>
              <a:t>Staphylococcus aureus</a:t>
            </a:r>
            <a:r>
              <a:rPr lang="fr-CA" sz="1000" dirty="0"/>
              <a:t> est en augmentation et infecte actuellement 70 % des personnes atteintes de FK</a:t>
            </a:r>
            <a:r>
              <a:rPr lang="fr-CA" sz="1000" baseline="30000" dirty="0"/>
              <a:t>1</a:t>
            </a:r>
            <a:r>
              <a:rPr lang="fr-CA" sz="1000" dirty="0"/>
              <a:t>.</a:t>
            </a:r>
            <a:r>
              <a:rPr lang="fr-CA" dirty="0"/>
              <a:t> </a:t>
            </a:r>
            <a:r>
              <a:rPr lang="fr-CA" sz="1000" dirty="0"/>
              <a:t>De plus, la prévalence de </a:t>
            </a:r>
            <a:r>
              <a:rPr lang="fr-CA" sz="1000" i="1" dirty="0"/>
              <a:t>S. aureus</a:t>
            </a:r>
            <a:r>
              <a:rPr lang="fr-CA" sz="1000" dirty="0"/>
              <a:t> résistant à la méthicilline (SARM) chez les personnes atteintes de FK a augmenté en parallèle avec celle du SARM dans la population générale</a:t>
            </a:r>
            <a:r>
              <a:rPr lang="fr-CA" sz="1000" baseline="30000" dirty="0"/>
              <a:t>1, 2</a:t>
            </a:r>
            <a:r>
              <a:rPr lang="fr-CA" sz="1000" dirty="0"/>
              <a:t>.</a:t>
            </a:r>
          </a:p>
          <a:p>
            <a:pPr marL="171450" indent="-171450">
              <a:spcBef>
                <a:spcPts val="600"/>
              </a:spcBef>
              <a:buFont typeface="Arial"/>
              <a:buChar char="•"/>
            </a:pPr>
            <a:r>
              <a:rPr lang="fr-CA" sz="1000" dirty="0"/>
              <a:t>Seulement 3 à 4 % des patients ont une infection par </a:t>
            </a:r>
            <a:r>
              <a:rPr lang="fr-CA" sz="1000" i="1" dirty="0"/>
              <a:t>Burkholderia cepacia</a:t>
            </a:r>
            <a:r>
              <a:rPr lang="fr-CA" sz="1000" dirty="0"/>
              <a:t> et les espèces connexes</a:t>
            </a:r>
            <a:r>
              <a:rPr lang="fr-CA" sz="1000" baseline="30000" dirty="0"/>
              <a:t>2</a:t>
            </a:r>
            <a:r>
              <a:rPr lang="fr-CA" sz="1000" dirty="0"/>
              <a:t>, mais certaines études ont mis à jour des taux de morbidité et de mortalité associés à </a:t>
            </a:r>
            <a:r>
              <a:rPr lang="fr-CA" sz="1000" i="1" dirty="0"/>
              <a:t>Burkholderia</a:t>
            </a:r>
            <a:r>
              <a:rPr lang="fr-CA" sz="1000" dirty="0"/>
              <a:t> plus élevés que ceux associés à </a:t>
            </a:r>
            <a:r>
              <a:rPr lang="fr-CA" sz="1000" i="1" dirty="0"/>
              <a:t>P. aeruginosa</a:t>
            </a:r>
            <a:r>
              <a:rPr lang="fr-CA" sz="1000" baseline="30000" dirty="0"/>
              <a:t>4</a:t>
            </a:r>
            <a:r>
              <a:rPr lang="fr-CA" sz="1000" dirty="0"/>
              <a:t>.</a:t>
            </a:r>
          </a:p>
          <a:p>
            <a:pPr>
              <a:spcBef>
                <a:spcPts val="600"/>
              </a:spcBef>
            </a:pPr>
            <a:r>
              <a:rPr lang="fr-CA" sz="1000" b="1" dirty="0"/>
              <a:t>Références</a:t>
            </a:r>
          </a:p>
          <a:p>
            <a:pPr marL="228600" indent="-228600">
              <a:buAutoNum type="arabicPeriod"/>
            </a:pPr>
            <a:r>
              <a:rPr lang="fr-CA" sz="900" dirty="0"/>
              <a:t>Rapport annuel des données du registre de la CFF, 2018. Bethesda (Maryland): CFF; 2019.</a:t>
            </a:r>
          </a:p>
          <a:p>
            <a:pPr marL="228600" indent="-228600">
              <a:buFontTx/>
              <a:buAutoNum type="arabicPeriod"/>
            </a:pPr>
            <a:r>
              <a:rPr lang="fr-CA" sz="900" dirty="0"/>
              <a:t>LIPUMA, J. J. </a:t>
            </a:r>
            <a:r>
              <a:rPr lang="fr-CA" sz="900" i="1" dirty="0"/>
              <a:t>Clin Microbiol Rev</a:t>
            </a:r>
            <a:r>
              <a:rPr lang="fr-CA" sz="900" dirty="0"/>
              <a:t>, 2010;23(2):299-323.</a:t>
            </a:r>
          </a:p>
          <a:p>
            <a:pPr marL="228600" indent="-228600">
              <a:buFontTx/>
              <a:buAutoNum type="arabicPeriod"/>
            </a:pPr>
            <a:r>
              <a:rPr lang="fr-CA" sz="900" dirty="0"/>
              <a:t>FOLESCU, T. W. et coll. </a:t>
            </a:r>
            <a:r>
              <a:rPr lang="fr-CA" sz="900" i="1" dirty="0"/>
              <a:t>BMC Pulm Med</a:t>
            </a:r>
            <a:r>
              <a:rPr lang="fr-CA" sz="900" dirty="0"/>
              <a:t>, 2015;15:158. doi: 10.1186/s12890-015-0148-2.</a:t>
            </a:r>
          </a:p>
        </p:txBody>
      </p:sp>
      <p:sp>
        <p:nvSpPr>
          <p:cNvPr id="4" name="Slide Number Placeholder 3"/>
          <p:cNvSpPr>
            <a:spLocks noGrp="1"/>
          </p:cNvSpPr>
          <p:nvPr>
            <p:ph type="sldNum" sz="quarter" idx="10"/>
          </p:nvPr>
        </p:nvSpPr>
        <p:spPr/>
        <p:txBody>
          <a:bodyPr/>
          <a:lstStyle/>
          <a:p>
            <a:fld id="{F0F85B18-0DF3-4423-B67D-279232448D80}" type="slidenum">
              <a:rPr lang="en-US" smtClean="0"/>
              <a:pPr/>
              <a:t>32</a:t>
            </a:fld>
            <a:endParaRPr lang="fr-CA" dirty="0"/>
          </a:p>
        </p:txBody>
      </p:sp>
    </p:spTree>
    <p:extLst>
      <p:ext uri="{BB962C8B-B14F-4D97-AF65-F5344CB8AC3E}">
        <p14:creationId xmlns:p14="http://schemas.microsoft.com/office/powerpoint/2010/main" val="1785002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576848"/>
          </a:xfrm>
        </p:spPr>
        <p:txBody>
          <a:bodyPr/>
          <a:lstStyle/>
          <a:p>
            <a:r>
              <a:rPr lang="fr-CA" sz="900" b="1" dirty="0"/>
              <a:t>Points clés</a:t>
            </a:r>
            <a:endParaRPr lang="fr-CA" sz="900" dirty="0"/>
          </a:p>
          <a:p>
            <a:pPr marL="181995" indent="-181995">
              <a:buFont typeface="Arial" panose="020B0604020202020204" pitchFamily="34" charset="0"/>
              <a:buChar char="•"/>
            </a:pPr>
            <a:r>
              <a:rPr lang="fr-CA" sz="900" dirty="0"/>
              <a:t>Le terme « microbiome » désigne l’écosystème microbien complexe qui existe dans le corps humain.</a:t>
            </a:r>
          </a:p>
          <a:p>
            <a:pPr marL="181995" indent="-181995">
              <a:buFont typeface="Arial" panose="020B0604020202020204" pitchFamily="34" charset="0"/>
              <a:buChar char="•"/>
            </a:pPr>
            <a:r>
              <a:rPr lang="fr-CA" sz="900" dirty="0"/>
              <a:t>Chez les personnes atteintes de FK, une réduction de la diversité bactérienne est associée à la progression de la maladie et à la colonisation par les pathogènes (p. ex. </a:t>
            </a:r>
            <a:r>
              <a:rPr lang="fr-CA" sz="900" i="1" dirty="0"/>
              <a:t>Staphylococcus aureus, Burkholderia cepacia </a:t>
            </a:r>
            <a:r>
              <a:rPr lang="fr-CA" sz="900" dirty="0"/>
              <a:t>et </a:t>
            </a:r>
            <a:r>
              <a:rPr lang="fr-CA" sz="900" i="1" dirty="0"/>
              <a:t>Pseudomonas aeruginosa</a:t>
            </a:r>
            <a:r>
              <a:rPr lang="fr-CA" sz="900" dirty="0"/>
              <a:t>).</a:t>
            </a:r>
          </a:p>
          <a:p>
            <a:pPr marL="181995" indent="-181995">
              <a:buFont typeface="Arial" panose="020B0604020202020204" pitchFamily="34" charset="0"/>
              <a:buChar char="•"/>
            </a:pPr>
            <a:r>
              <a:rPr lang="fr-CA" sz="900" dirty="0"/>
              <a:t>La faible diversité bactérienne observée chez les personnes atteintes de FK a été associée à une augmentation de l’inflammation, à un stade plus avancé de la maladie et à un pronostic plus pessimiste.</a:t>
            </a:r>
          </a:p>
          <a:p>
            <a:pPr marL="181995" indent="-181995">
              <a:buFont typeface="Arial" panose="020B0604020202020204" pitchFamily="34" charset="0"/>
              <a:buChar char="•"/>
            </a:pPr>
            <a:r>
              <a:rPr lang="fr-CA" sz="900" dirty="0"/>
              <a:t>En outre, une faible diversité du microbiote précède également l’apparition d’une exacerbation.</a:t>
            </a:r>
          </a:p>
          <a:p>
            <a:pPr marL="181995" indent="-181995">
              <a:buFont typeface="Arial" panose="020B0604020202020204" pitchFamily="34" charset="0"/>
              <a:buChar char="•"/>
            </a:pPr>
            <a:r>
              <a:rPr lang="fr-CA" sz="900" dirty="0"/>
              <a:t>Il faudra mener d’autres études afin de mieux comprendre la façon dont les variations de la composition microbienne et de la structure du microbiote détermine la progression et les exacerbations de la FK.</a:t>
            </a:r>
          </a:p>
          <a:p>
            <a:pPr marL="181995" indent="-181995"/>
            <a:endParaRPr lang="fr-CA" sz="900" dirty="0"/>
          </a:p>
          <a:p>
            <a:r>
              <a:rPr lang="fr-CA" sz="900" b="1" dirty="0"/>
              <a:t>Autres renseignements</a:t>
            </a:r>
            <a:endParaRPr lang="fr-CA" sz="900" dirty="0"/>
          </a:p>
          <a:p>
            <a:pPr marL="181995" indent="-181995">
              <a:buFont typeface="Arial" panose="020B0604020202020204" pitchFamily="34" charset="0"/>
              <a:buChar char="•"/>
            </a:pPr>
            <a:r>
              <a:rPr lang="fr-CA" sz="900" dirty="0"/>
              <a:t>Des techniques comme l'épigénétique des microbes contribuent à définir le rôle que le microbiome joue dans la santé ainsi que dans la maladie.</a:t>
            </a:r>
          </a:p>
          <a:p>
            <a:pPr marL="181995" indent="-181995">
              <a:buFont typeface="Arial" panose="020B0604020202020204" pitchFamily="34" charset="0"/>
              <a:buChar char="•"/>
            </a:pPr>
            <a:r>
              <a:rPr lang="fr-CA" sz="900" dirty="0"/>
              <a:t>Alors que des données probantes portent à croire que le microbiote (bactéries, virus et champignons) exerce une fonction physiologique importante dans la détermination de la réponse immunitaire de la muqueuse des voies respiratoires, on reconnaît également de plus en plus la présence d’une communication entre les muqueuses intestinale et pulmonaire.</a:t>
            </a:r>
          </a:p>
          <a:p>
            <a:pPr marL="181995" indent="-181995">
              <a:buFont typeface="Arial" panose="020B0604020202020204" pitchFamily="34" charset="0"/>
              <a:buChar char="•"/>
            </a:pPr>
            <a:r>
              <a:rPr lang="fr-CA" sz="900" dirty="0"/>
              <a:t>En fin de compte, les muqueuses intestinale et pulmonaire pourraient fonctionner comme un seul système aéro-digestif. Les deux partagent les fonctions physiologiques de la surveillance des pathogènes et de la détermination de la réponse immunitaire.</a:t>
            </a:r>
          </a:p>
          <a:p>
            <a:pPr marL="181995" indent="-181995">
              <a:buFont typeface="Arial" panose="020B0604020202020204" pitchFamily="34" charset="0"/>
              <a:buChar char="•"/>
            </a:pPr>
            <a:r>
              <a:rPr lang="fr-CA" sz="900" dirty="0"/>
              <a:t>Il est probable que des modifications dynamiques du microbiote des voies respiratoires se produisent avec le temps, de telle sorte que le passage d’un microbiome « sain », polymicrobien et bien équilibré à un microbiote restreint « malade » rend les voies respiratoires plus susceptibles à un pathogène dominant et aux lésions pulmonaires qui s’en suivent. </a:t>
            </a:r>
          </a:p>
          <a:p>
            <a:pPr marL="181995" indent="-181995">
              <a:buFont typeface="Arial" panose="020B0604020202020204" pitchFamily="34" charset="0"/>
              <a:buChar char="•"/>
            </a:pPr>
            <a:r>
              <a:rPr lang="fr-CA" sz="900" dirty="0"/>
              <a:t>Une meilleure compréhension de la composition non bactérienne du microbiome sera aussi nécessaire en vue d’élucider les interactions de la communauté microbienne dans son entièreté, tant en l’absence qu’en présence d’une maladie.</a:t>
            </a:r>
          </a:p>
          <a:p>
            <a:pPr marL="181995" indent="-181995">
              <a:buFont typeface="Arial" panose="020B0604020202020204" pitchFamily="34" charset="0"/>
              <a:buChar char="•"/>
            </a:pPr>
            <a:endParaRPr lang="fr-CA" sz="900" dirty="0"/>
          </a:p>
          <a:p>
            <a:r>
              <a:rPr lang="fr-CA" sz="900" b="1" dirty="0"/>
              <a:t>Référence</a:t>
            </a:r>
            <a:endParaRPr lang="fr-CA" sz="900" dirty="0"/>
          </a:p>
          <a:p>
            <a:r>
              <a:rPr lang="fr-CA" sz="900" dirty="0"/>
              <a:t>SEGAL, L. N. et coll. </a:t>
            </a:r>
            <a:r>
              <a:rPr lang="fr-CA" sz="900" i="1" dirty="0"/>
              <a:t>Ann Am Thorac Soc</a:t>
            </a:r>
            <a:r>
              <a:rPr lang="fr-CA" sz="900" dirty="0"/>
              <a:t>, 2014;11:108–116</a:t>
            </a:r>
            <a:endParaRPr lang="fr-CA" sz="900" b="1"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33</a:t>
            </a:fld>
            <a:endParaRPr lang="fr-CA" dirty="0">
              <a:solidFill>
                <a:prstClr val="black"/>
              </a:solidFill>
            </a:endParaRPr>
          </a:p>
        </p:txBody>
      </p:sp>
    </p:spTree>
    <p:extLst>
      <p:ext uri="{BB962C8B-B14F-4D97-AF65-F5344CB8AC3E}">
        <p14:creationId xmlns:p14="http://schemas.microsoft.com/office/powerpoint/2010/main" val="4040369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500B8-A297-4732-A44E-95EA488101D2}" type="slidenum">
              <a:rPr lang="en-US" smtClean="0"/>
              <a:pPr/>
              <a:t>34</a:t>
            </a:fld>
            <a:endParaRPr lang="fr-CA" dirty="0"/>
          </a:p>
        </p:txBody>
      </p:sp>
    </p:spTree>
    <p:extLst>
      <p:ext uri="{BB962C8B-B14F-4D97-AF65-F5344CB8AC3E}">
        <p14:creationId xmlns:p14="http://schemas.microsoft.com/office/powerpoint/2010/main" val="910068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500B8-A297-4732-A44E-95EA488101D2}" type="slidenum">
              <a:rPr lang="en-US" smtClean="0"/>
              <a:pPr/>
              <a:t>35</a:t>
            </a:fld>
            <a:endParaRPr lang="fr-CA" dirty="0"/>
          </a:p>
        </p:txBody>
      </p:sp>
    </p:spTree>
    <p:extLst>
      <p:ext uri="{BB962C8B-B14F-4D97-AF65-F5344CB8AC3E}">
        <p14:creationId xmlns:p14="http://schemas.microsoft.com/office/powerpoint/2010/main" val="3701580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500B8-A297-4732-A44E-95EA488101D2}" type="slidenum">
              <a:rPr lang="en-US" smtClean="0"/>
              <a:pPr/>
              <a:t>36</a:t>
            </a:fld>
            <a:endParaRPr lang="fr-CA" dirty="0"/>
          </a:p>
        </p:txBody>
      </p:sp>
    </p:spTree>
    <p:extLst>
      <p:ext uri="{BB962C8B-B14F-4D97-AF65-F5344CB8AC3E}">
        <p14:creationId xmlns:p14="http://schemas.microsoft.com/office/powerpoint/2010/main" val="367736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500B8-A297-4732-A44E-95EA488101D2}" type="slidenum">
              <a:rPr lang="en-US" smtClean="0"/>
              <a:pPr/>
              <a:t>37</a:t>
            </a:fld>
            <a:endParaRPr lang="fr-CA" dirty="0"/>
          </a:p>
        </p:txBody>
      </p:sp>
    </p:spTree>
    <p:extLst>
      <p:ext uri="{BB962C8B-B14F-4D97-AF65-F5344CB8AC3E}">
        <p14:creationId xmlns:p14="http://schemas.microsoft.com/office/powerpoint/2010/main" val="4057039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500B8-A297-4732-A44E-95EA488101D2}" type="slidenum">
              <a:rPr lang="en-US" smtClean="0"/>
              <a:pPr/>
              <a:t>38</a:t>
            </a:fld>
            <a:endParaRPr lang="fr-CA" dirty="0"/>
          </a:p>
        </p:txBody>
      </p:sp>
    </p:spTree>
    <p:extLst>
      <p:ext uri="{BB962C8B-B14F-4D97-AF65-F5344CB8AC3E}">
        <p14:creationId xmlns:p14="http://schemas.microsoft.com/office/powerpoint/2010/main" val="2515270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500B8-A297-4732-A44E-95EA488101D2}" type="slidenum">
              <a:rPr lang="en-US" smtClean="0"/>
              <a:pPr/>
              <a:t>39</a:t>
            </a:fld>
            <a:endParaRPr lang="fr-CA" dirty="0"/>
          </a:p>
        </p:txBody>
      </p:sp>
    </p:spTree>
    <p:extLst>
      <p:ext uri="{BB962C8B-B14F-4D97-AF65-F5344CB8AC3E}">
        <p14:creationId xmlns:p14="http://schemas.microsoft.com/office/powerpoint/2010/main" val="209893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4</a:t>
            </a:fld>
            <a:endParaRPr lang="fr-CA" dirty="0">
              <a:solidFill>
                <a:prstClr val="black"/>
              </a:solidFill>
            </a:endParaRPr>
          </a:p>
        </p:txBody>
      </p:sp>
    </p:spTree>
    <p:extLst>
      <p:ext uri="{BB962C8B-B14F-4D97-AF65-F5344CB8AC3E}">
        <p14:creationId xmlns:p14="http://schemas.microsoft.com/office/powerpoint/2010/main" val="2605005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500B8-A297-4732-A44E-95EA488101D2}" type="slidenum">
              <a:rPr lang="en-US" smtClean="0"/>
              <a:pPr/>
              <a:t>40</a:t>
            </a:fld>
            <a:endParaRPr lang="fr-CA" dirty="0"/>
          </a:p>
        </p:txBody>
      </p:sp>
    </p:spTree>
    <p:extLst>
      <p:ext uri="{BB962C8B-B14F-4D97-AF65-F5344CB8AC3E}">
        <p14:creationId xmlns:p14="http://schemas.microsoft.com/office/powerpoint/2010/main" val="2724657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41</a:t>
            </a:fld>
            <a:endParaRPr lang="fr-CA" dirty="0"/>
          </a:p>
        </p:txBody>
      </p:sp>
    </p:spTree>
    <p:extLst>
      <p:ext uri="{BB962C8B-B14F-4D97-AF65-F5344CB8AC3E}">
        <p14:creationId xmlns:p14="http://schemas.microsoft.com/office/powerpoint/2010/main" val="2446610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buFont typeface="Arial"/>
              <a:buChar char="•"/>
            </a:pPr>
            <a:r>
              <a:rPr lang="fr-CA"/>
              <a:t>Lors de la mesure de la clairance mucociliaire, le patient inhale un marqueur radiomarqué non absorbable, comme des aérosols de soufre colloïdal marqué au technétium (Tc-SC) administrés par nébuliseur et contenant des particules submicroniques de 0,3 </a:t>
            </a:r>
            <a:r>
              <a:rPr lang="en-US" dirty="0">
                <a:sym typeface="Symbol"/>
              </a:rPr>
              <a:t></a:t>
            </a:r>
            <a:r>
              <a:rPr lang="fr-CA" dirty="0">
                <a:sym typeface="Symbol"/>
              </a:rPr>
              <a:t>m. Très peu de Tc-SC pénètre dans la circulation sanguine; la majorité demeure suspendue dans la couche de mucus</a:t>
            </a:r>
            <a:r>
              <a:rPr lang="fr-CA" baseline="30000" dirty="0">
                <a:sym typeface="Symbol"/>
              </a:rPr>
              <a:t>1</a:t>
            </a:r>
            <a:r>
              <a:rPr lang="fr-CA" dirty="0">
                <a:sym typeface="Symbol"/>
              </a:rPr>
              <a:t>.</a:t>
            </a:r>
          </a:p>
          <a:p>
            <a:pPr marL="171450" indent="-171450">
              <a:spcBef>
                <a:spcPts val="600"/>
              </a:spcBef>
              <a:buFont typeface="Arial"/>
              <a:buChar char="•"/>
            </a:pPr>
            <a:r>
              <a:rPr lang="fr-CA" dirty="0">
                <a:sym typeface="Symbol"/>
              </a:rPr>
              <a:t>Après avoir inhalé le marqueur, le sujet de l’étude s’assoit ou se couche en face de la </a:t>
            </a:r>
            <a:r>
              <a:rPr lang="en-US" dirty="0">
                <a:sym typeface="Symbol"/>
              </a:rPr>
              <a:t></a:t>
            </a:r>
            <a:r>
              <a:rPr lang="fr-CA" dirty="0">
                <a:sym typeface="Symbol"/>
              </a:rPr>
              <a:t>-caméra. De minces plaques, les « collimateurs », servent à filtrer la diffusion et à assurer la netteté de l’image. La dose de Tc-SC inhalée, la résolution de la caméra et l’épaisseur du collimateur déterminent ensemble la sensibilité et la résolution spatiale de l’examen</a:t>
            </a:r>
            <a:r>
              <a:rPr lang="fr-CA" baseline="30000" dirty="0">
                <a:sym typeface="Symbol"/>
              </a:rPr>
              <a:t>1</a:t>
            </a:r>
            <a:r>
              <a:rPr lang="fr-CA" dirty="0">
                <a:sym typeface="Symbol"/>
              </a:rPr>
              <a:t>.</a:t>
            </a:r>
          </a:p>
          <a:p>
            <a:pPr marL="171450" indent="-171450">
              <a:spcBef>
                <a:spcPts val="600"/>
              </a:spcBef>
              <a:buFont typeface="Arial"/>
              <a:buChar char="•"/>
            </a:pPr>
            <a:r>
              <a:rPr lang="fr-CA" dirty="0">
                <a:sym typeface="Symbol"/>
              </a:rPr>
              <a:t>La recherche a révélé que les taux de clairance mucociliaire varient selon la région pulmonaire. Les particules se déplacent plus lentement dans les petites voies respiratoires (~ 1 mm/min) et plus rapidement dans les grosses voies respiratoires (jusqu’à 2 cm/min)</a:t>
            </a:r>
            <a:r>
              <a:rPr lang="fr-CA" baseline="30000" dirty="0">
                <a:sym typeface="Symbol"/>
              </a:rPr>
              <a:t>1</a:t>
            </a:r>
            <a:r>
              <a:rPr lang="fr-CA" dirty="0">
                <a:sym typeface="Symbol"/>
              </a:rPr>
              <a:t>.</a:t>
            </a:r>
            <a:endParaRPr lang="fr-CA" baseline="30000" dirty="0"/>
          </a:p>
          <a:p>
            <a:pPr>
              <a:spcBef>
                <a:spcPts val="600"/>
              </a:spcBef>
            </a:pPr>
            <a:endParaRPr lang="fr-CA" dirty="0"/>
          </a:p>
          <a:p>
            <a:pPr>
              <a:spcBef>
                <a:spcPts val="600"/>
              </a:spcBef>
            </a:pPr>
            <a:r>
              <a:rPr lang="fr-CA" b="1" dirty="0"/>
              <a:t>Référence</a:t>
            </a:r>
          </a:p>
          <a:p>
            <a:pPr marL="228600" indent="-228600">
              <a:buFont typeface="+mj-lt"/>
              <a:buAutoNum type="arabicPeriod"/>
            </a:pPr>
            <a:r>
              <a:rPr lang="fr-CA"/>
              <a:t>DONALDSON, S. H., T. E. Corcoran, B. L. Laube, W. D. Bennett. « Mucociliary clearance as an outcome measure for cystic fibrosis clinical research », </a:t>
            </a:r>
            <a:r>
              <a:rPr lang="fr-CA" i="1" dirty="0"/>
              <a:t>Proc Am Thorac Soc</a:t>
            </a:r>
            <a:r>
              <a:rPr lang="fr-CA"/>
              <a:t>, 2007;4(4):399-405.</a:t>
            </a:r>
          </a:p>
        </p:txBody>
      </p:sp>
      <p:sp>
        <p:nvSpPr>
          <p:cNvPr id="4" name="Slide Number Placeholder 3"/>
          <p:cNvSpPr>
            <a:spLocks noGrp="1"/>
          </p:cNvSpPr>
          <p:nvPr>
            <p:ph type="sldNum" sz="quarter" idx="10"/>
          </p:nvPr>
        </p:nvSpPr>
        <p:spPr/>
        <p:txBody>
          <a:bodyPr/>
          <a:lstStyle/>
          <a:p>
            <a:fld id="{F0F85B18-0DF3-4423-B67D-279232448D80}" type="slidenum">
              <a:rPr lang="en-US" smtClean="0"/>
              <a:pPr/>
              <a:t>42</a:t>
            </a:fld>
            <a:endParaRPr lang="fr-CA" dirty="0"/>
          </a:p>
        </p:txBody>
      </p:sp>
    </p:spTree>
    <p:extLst>
      <p:ext uri="{BB962C8B-B14F-4D97-AF65-F5344CB8AC3E}">
        <p14:creationId xmlns:p14="http://schemas.microsoft.com/office/powerpoint/2010/main" val="242204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49213"/>
            <a:ext cx="4648200" cy="3486150"/>
          </a:xfrm>
        </p:spPr>
      </p:sp>
      <p:sp>
        <p:nvSpPr>
          <p:cNvPr id="3" name="Notes Placeholder 2"/>
          <p:cNvSpPr>
            <a:spLocks noGrp="1"/>
          </p:cNvSpPr>
          <p:nvPr>
            <p:ph type="body" idx="1"/>
          </p:nvPr>
        </p:nvSpPr>
        <p:spPr>
          <a:xfrm>
            <a:off x="701676" y="3673477"/>
            <a:ext cx="5607050" cy="5520765"/>
          </a:xfrm>
        </p:spPr>
        <p:txBody>
          <a:bodyPr/>
          <a:lstStyle/>
          <a:p>
            <a:pPr>
              <a:spcBef>
                <a:spcPts val="0"/>
              </a:spcBef>
              <a:spcAft>
                <a:spcPts val="0"/>
              </a:spcAft>
            </a:pPr>
            <a:r>
              <a:rPr lang="fr-CA" sz="900" b="1" dirty="0">
                <a:latin typeface="Arial" panose="020B0604020202020204" pitchFamily="34" charset="0"/>
              </a:rPr>
              <a:t>Points clés</a:t>
            </a:r>
            <a:r>
              <a:rPr lang="fr-CA" sz="900" b="1" baseline="30000" dirty="0">
                <a:latin typeface="Arial" panose="020B0604020202020204" pitchFamily="34" charset="0"/>
              </a:rPr>
              <a:t>1</a:t>
            </a:r>
            <a:endParaRPr lang="fr-CA" sz="900" b="1" baseline="0" dirty="0">
              <a:latin typeface="Arial" panose="020B0604020202020204" pitchFamily="34"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fr-CA" sz="900" b="0" baseline="0" dirty="0">
                <a:latin typeface="Arial" panose="020B0604020202020204" pitchFamily="34" charset="0"/>
              </a:rPr>
              <a:t>L’ICP est une valeur numérique dérivée de plusieurs résultats du test de rinçage de l’azote (MBW)</a:t>
            </a:r>
            <a:r>
              <a:rPr lang="fr-CA" sz="900" dirty="0">
                <a:latin typeface="Arial" panose="020B0604020202020204" pitchFamily="34" charset="0"/>
              </a:rPr>
              <a:t>.</a:t>
            </a:r>
          </a:p>
          <a:p>
            <a:pPr marL="171450" indent="-171450">
              <a:spcBef>
                <a:spcPts val="0"/>
              </a:spcBef>
              <a:spcAft>
                <a:spcPts val="0"/>
              </a:spcAft>
              <a:buFont typeface="Arial" panose="020B0604020202020204" pitchFamily="34" charset="0"/>
              <a:buChar char="•"/>
            </a:pPr>
            <a:r>
              <a:rPr lang="fr-CA" sz="900" b="0" baseline="0" dirty="0">
                <a:latin typeface="Arial" panose="020B0604020202020204" pitchFamily="34" charset="0"/>
              </a:rPr>
              <a:t>L’ICP est le nombre de respirations nécessaires pour réduire la quantité du gaz traceur à 1/40</a:t>
            </a:r>
            <a:r>
              <a:rPr lang="fr-CA" sz="900" b="0" baseline="30000" dirty="0">
                <a:latin typeface="Arial" panose="020B0604020202020204" pitchFamily="34" charset="0"/>
              </a:rPr>
              <a:t>e</a:t>
            </a:r>
            <a:r>
              <a:rPr lang="fr-CA" sz="900" b="0" baseline="0" dirty="0">
                <a:latin typeface="Arial" panose="020B0604020202020204" pitchFamily="34" charset="0"/>
              </a:rPr>
              <a:t> de la concentration initiale.</a:t>
            </a:r>
          </a:p>
          <a:p>
            <a:pPr marL="171450" marR="0" indent="-171450" algn="l" defTabSz="914400" rtl="0" eaLnBrk="1" fontAlgn="base" latinLnBrk="0" hangingPunct="1">
              <a:spcBef>
                <a:spcPts val="0"/>
              </a:spcBef>
              <a:spcAft>
                <a:spcPts val="0"/>
              </a:spcAft>
              <a:buClrTx/>
              <a:buSzTx/>
              <a:buFont typeface="Arial" panose="020B0604020202020204" pitchFamily="34" charset="0"/>
              <a:buChar char="•"/>
              <a:tabLst/>
              <a:defRPr/>
            </a:pPr>
            <a:r>
              <a:rPr lang="fr-CA" sz="900" kern="1200" dirty="0">
                <a:solidFill>
                  <a:schemeClr val="tx1"/>
                </a:solidFill>
                <a:effectLst/>
                <a:latin typeface="Arial" panose="020B0604020202020204" pitchFamily="34" charset="0"/>
              </a:rPr>
              <a:t>La raison de l’utilisation du 1/40</a:t>
            </a:r>
            <a:r>
              <a:rPr lang="fr-CA" sz="900" kern="1200" baseline="30000" dirty="0">
                <a:solidFill>
                  <a:schemeClr val="tx1"/>
                </a:solidFill>
                <a:effectLst/>
                <a:latin typeface="Arial" panose="020B0604020202020204" pitchFamily="34" charset="0"/>
              </a:rPr>
              <a:t>e</a:t>
            </a:r>
            <a:r>
              <a:rPr lang="fr-CA" sz="900" kern="1200" dirty="0">
                <a:solidFill>
                  <a:schemeClr val="tx1"/>
                </a:solidFill>
                <a:effectLst/>
                <a:latin typeface="Arial" panose="020B0604020202020204" pitchFamily="34" charset="0"/>
              </a:rPr>
              <a:t> est historique, car cette valeur représentait les limites de l’intervalle fonctionnel (de 2 à 80 %) des premiers analyseurs de l’azote. Cependant, elle demeure un compromis utile entre le risque de terminer un rinçage trop tôt et celui d’effectuer une intervention excessivement longue.</a:t>
            </a:r>
            <a:endParaRPr lang="fr-CA" sz="900" b="0" baseline="0" dirty="0">
              <a:latin typeface="Arial" panose="020B0604020202020204" pitchFamily="34"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fr-CA" sz="900" b="0" baseline="0" dirty="0">
                <a:latin typeface="Arial" panose="020B0604020202020204" pitchFamily="34" charset="0"/>
              </a:rPr>
              <a:t>Plus précisément, l’ICP est le volume cumulatif expiré (VCE) divisé par la capacité résiduelle fonctionnelle (CRF).</a:t>
            </a:r>
          </a:p>
          <a:p>
            <a:pPr marL="171450" marR="0" indent="-171450" algn="l" defTabSz="914400" rtl="0" eaLnBrk="1" fontAlgn="base" latinLnBrk="0" hangingPunct="1">
              <a:spcBef>
                <a:spcPts val="0"/>
              </a:spcBef>
              <a:spcAft>
                <a:spcPts val="0"/>
              </a:spcAft>
              <a:buClrTx/>
              <a:buSzTx/>
              <a:buFont typeface="Arial" panose="020B0604020202020204" pitchFamily="34" charset="0"/>
              <a:buChar char="•"/>
              <a:tabLst/>
              <a:defRPr/>
            </a:pPr>
            <a:r>
              <a:rPr lang="fr-CA" sz="900" b="0" baseline="0" dirty="0">
                <a:latin typeface="Arial" panose="020B0604020202020204" pitchFamily="34" charset="0"/>
              </a:rPr>
              <a:t>Le volume cumulatif expiré est l’air requis pour évacuer le traceur. En d’autres mots, il s’agit de la quantité d’air respiré par le sujet pour évacuer le traceur jusqu’à 1/40</a:t>
            </a:r>
            <a:r>
              <a:rPr lang="fr-CA" sz="900" b="0" baseline="30000" dirty="0">
                <a:latin typeface="Arial" panose="020B0604020202020204" pitchFamily="34" charset="0"/>
              </a:rPr>
              <a:t>e</a:t>
            </a:r>
            <a:r>
              <a:rPr lang="fr-CA" sz="900" b="0" dirty="0">
                <a:latin typeface="Arial" panose="020B0604020202020204" pitchFamily="34" charset="0"/>
              </a:rPr>
              <a:t> de la concentration initiale. La capacité résiduelle fonctionnelle est le volume d’air dans les poumons au début du test. Cette valeur augmente proportionnellement à la taille (grandeur) d’un sujet et agit comme facteur de normalisation de l’ICP au sein des populations.</a:t>
            </a:r>
          </a:p>
          <a:p>
            <a:pPr marL="171450" indent="-171450">
              <a:spcBef>
                <a:spcPts val="0"/>
              </a:spcBef>
              <a:spcAft>
                <a:spcPts val="0"/>
              </a:spcAft>
              <a:buFont typeface="Arial" panose="020B0604020202020204" pitchFamily="34" charset="0"/>
              <a:buChar char="•"/>
            </a:pPr>
            <a:r>
              <a:rPr lang="fr-CA" sz="900" b="0" baseline="0" dirty="0">
                <a:latin typeface="Arial" panose="020B0604020202020204" pitchFamily="34" charset="0"/>
              </a:rPr>
              <a:t>Des poumons malades ont besoin de plus de respirations et, par conséquent, d’un plus grand VCE, afin d’évacuer le traceur. Ainsi, plus l’ICP est élevé, plus la maladie pulmonaire est grave.</a:t>
            </a:r>
          </a:p>
          <a:p>
            <a:pPr>
              <a:spcBef>
                <a:spcPts val="0"/>
              </a:spcBef>
              <a:spcAft>
                <a:spcPts val="0"/>
              </a:spcAft>
            </a:pPr>
            <a:endParaRPr lang="fr-CA" sz="900" b="1" baseline="0" dirty="0">
              <a:latin typeface="Arial" panose="020B0604020202020204" pitchFamily="34" charset="0"/>
              <a:cs typeface="Arial" panose="020B0604020202020204" pitchFamily="34" charset="0"/>
            </a:endParaRPr>
          </a:p>
          <a:p>
            <a:pPr>
              <a:spcBef>
                <a:spcPts val="0"/>
              </a:spcBef>
              <a:spcAft>
                <a:spcPts val="0"/>
              </a:spcAft>
            </a:pPr>
            <a:r>
              <a:rPr lang="fr-CA" sz="900" b="1" baseline="0" dirty="0">
                <a:latin typeface="Arial" panose="020B0604020202020204" pitchFamily="34" charset="0"/>
              </a:rPr>
              <a:t>Autres renseignements</a:t>
            </a:r>
            <a:r>
              <a:rPr lang="fr-CA" sz="900" b="1" baseline="30000" dirty="0">
                <a:latin typeface="Arial" panose="020B0604020202020204" pitchFamily="34" charset="0"/>
              </a:rPr>
              <a:t>2</a:t>
            </a:r>
            <a:endParaRPr lang="fr-CA" sz="900" b="1" baseline="0" dirty="0">
              <a:latin typeface="Arial" panose="020B0604020202020204" pitchFamily="34"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fr-CA" sz="900" b="0" baseline="0" dirty="0">
                <a:latin typeface="Arial" panose="020B0604020202020204" pitchFamily="34" charset="0"/>
              </a:rPr>
              <a:t>Renseignements au sujet du graphique</a:t>
            </a:r>
          </a:p>
          <a:p>
            <a:pPr marL="400050" indent="-171450">
              <a:spcBef>
                <a:spcPts val="0"/>
              </a:spcBef>
              <a:spcAft>
                <a:spcPts val="0"/>
              </a:spcAft>
              <a:buFont typeface="Arial" panose="020B0604020202020204" pitchFamily="34" charset="0"/>
              <a:buChar char="–"/>
            </a:pPr>
            <a:r>
              <a:rPr lang="fr-CA" sz="900" b="0" baseline="0" dirty="0">
                <a:latin typeface="Arial" panose="020B0604020202020204" pitchFamily="34" charset="0"/>
              </a:rPr>
              <a:t>Courbe de concentration moyenne de l’azote expiré d’un patient de sexe masculin de 19 ans atteint de FK</a:t>
            </a:r>
            <a:r>
              <a:rPr lang="fr-CA" sz="900" dirty="0">
                <a:latin typeface="Arial" panose="020B0604020202020204" pitchFamily="34" charset="0"/>
              </a:rPr>
              <a:t> (valeur prédite du VEMS </a:t>
            </a:r>
            <a:r>
              <a:rPr lang="fr-CA" sz="900" b="0" baseline="0" dirty="0">
                <a:latin typeface="Arial" panose="020B0604020202020204" pitchFamily="34" charset="0"/>
              </a:rPr>
              <a:t>= 53 %) et d’un sujet témoin apparié (</a:t>
            </a:r>
            <a:r>
              <a:rPr lang="fr-CA" sz="900" dirty="0">
                <a:latin typeface="Arial" panose="020B0604020202020204" pitchFamily="34" charset="0"/>
              </a:rPr>
              <a:t>valeur prédite du VEMS </a:t>
            </a:r>
            <a:r>
              <a:rPr lang="fr-CA" sz="900" b="0" baseline="0" dirty="0">
                <a:latin typeface="Arial" panose="020B0604020202020204" pitchFamily="34" charset="0"/>
              </a:rPr>
              <a:t>= 83 %).</a:t>
            </a:r>
          </a:p>
          <a:p>
            <a:pPr marL="400050" indent="-171450">
              <a:spcBef>
                <a:spcPts val="0"/>
              </a:spcBef>
              <a:spcAft>
                <a:spcPts val="0"/>
              </a:spcAft>
              <a:buFont typeface="Arial" panose="020B0604020202020204" pitchFamily="34" charset="0"/>
              <a:buChar char="–"/>
            </a:pPr>
            <a:r>
              <a:rPr lang="fr-CA" sz="900" b="0" baseline="0" dirty="0">
                <a:latin typeface="Arial" panose="020B0604020202020204" pitchFamily="34" charset="0"/>
              </a:rPr>
              <a:t>La ligne droite rouge est le moment où le traceur a atteint 1/40</a:t>
            </a:r>
            <a:r>
              <a:rPr lang="fr-CA" sz="900" b="0" baseline="30000" dirty="0">
                <a:latin typeface="Arial" panose="020B0604020202020204" pitchFamily="34" charset="0"/>
              </a:rPr>
              <a:t>e</a:t>
            </a:r>
            <a:r>
              <a:rPr lang="fr-CA" sz="900" b="0" dirty="0">
                <a:latin typeface="Arial" panose="020B0604020202020204" pitchFamily="34" charset="0"/>
              </a:rPr>
              <a:t> de sa concentration initiale.</a:t>
            </a:r>
          </a:p>
          <a:p>
            <a:pPr marL="400050" indent="-171450">
              <a:spcBef>
                <a:spcPts val="0"/>
              </a:spcBef>
              <a:spcAft>
                <a:spcPts val="0"/>
              </a:spcAft>
              <a:buFont typeface="Arial" panose="020B0604020202020204" pitchFamily="34" charset="0"/>
              <a:buChar char="–"/>
            </a:pPr>
            <a:r>
              <a:rPr lang="fr-CA" sz="900" b="0" baseline="0" dirty="0">
                <a:latin typeface="Arial" panose="020B0604020202020204" pitchFamily="34" charset="0"/>
              </a:rPr>
              <a:t>Les lignes avec des points indiquent les ICP du témoin en bonne santé et du patient atteint de FK (6,1 et 10,2, respectivement).</a:t>
            </a:r>
            <a:endParaRPr lang="fr-CA" sz="900" b="0" baseline="0" dirty="0">
              <a:latin typeface="Arial" panose="020B0604020202020204" pitchFamily="34" charset="0"/>
              <a:cs typeface="Arial" panose="020B0604020202020204" pitchFamily="34" charset="0"/>
            </a:endParaRPr>
          </a:p>
          <a:p>
            <a:pPr>
              <a:spcBef>
                <a:spcPts val="0"/>
              </a:spcBef>
              <a:spcAft>
                <a:spcPts val="0"/>
              </a:spcAft>
            </a:pPr>
            <a:endParaRPr lang="fr-CA" sz="900" b="1" baseline="0" dirty="0">
              <a:latin typeface="Arial" panose="020B0604020202020204" pitchFamily="34" charset="0"/>
              <a:cs typeface="Arial" panose="020B0604020202020204" pitchFamily="34" charset="0"/>
            </a:endParaRPr>
          </a:p>
          <a:p>
            <a:pPr>
              <a:spcBef>
                <a:spcPts val="0"/>
              </a:spcBef>
              <a:spcAft>
                <a:spcPts val="0"/>
              </a:spcAft>
            </a:pPr>
            <a:r>
              <a:rPr lang="fr-CA" sz="900" b="1" baseline="0" dirty="0">
                <a:latin typeface="Arial" panose="020B0604020202020204" pitchFamily="34" charset="0"/>
              </a:rPr>
              <a:t>Références</a:t>
            </a:r>
            <a:endParaRPr lang="fr-CA" sz="900" b="1" dirty="0">
              <a:latin typeface="Arial" panose="020B0604020202020204" pitchFamily="34" charset="0"/>
              <a:cs typeface="Arial" panose="020B0604020202020204" pitchFamily="34" charset="0"/>
            </a:endParaRPr>
          </a:p>
          <a:p>
            <a:pPr marL="228600" indent="-228600" fontAlgn="auto">
              <a:spcBef>
                <a:spcPts val="0"/>
              </a:spcBef>
              <a:spcAft>
                <a:spcPts val="0"/>
              </a:spcAft>
              <a:buFont typeface="+mj-lt"/>
              <a:buAutoNum type="arabicPeriod"/>
              <a:defRPr/>
            </a:pPr>
            <a:r>
              <a:rPr lang="fr-CA" sz="900" dirty="0">
                <a:latin typeface="Arial" panose="020B0604020202020204" pitchFamily="34" charset="0"/>
              </a:rPr>
              <a:t>HORSLEY, A. « Lung clearance index in the assessment of airways disease », </a:t>
            </a:r>
            <a:r>
              <a:rPr lang="fr-CA" sz="900" i="1" dirty="0">
                <a:latin typeface="Arial" panose="020B0604020202020204" pitchFamily="34" charset="0"/>
              </a:rPr>
              <a:t>Respir Med, </a:t>
            </a:r>
            <a:r>
              <a:rPr lang="fr-CA" sz="900" dirty="0">
                <a:latin typeface="Arial" panose="020B0604020202020204" pitchFamily="34" charset="0"/>
              </a:rPr>
              <a:t>2009;103(6):793-799.</a:t>
            </a:r>
          </a:p>
          <a:p>
            <a:pPr marL="228600" indent="-228600" fontAlgn="auto">
              <a:spcBef>
                <a:spcPts val="0"/>
              </a:spcBef>
              <a:spcAft>
                <a:spcPts val="0"/>
              </a:spcAft>
              <a:buFont typeface="+mj-lt"/>
              <a:buAutoNum type="arabicPeriod"/>
              <a:defRPr/>
            </a:pPr>
            <a:r>
              <a:rPr lang="fr-CA" sz="900" dirty="0">
                <a:latin typeface="Arial" panose="020B0604020202020204" pitchFamily="34" charset="0"/>
              </a:rPr>
              <a:t>VERBANK, S., M. Paiva, E. Paeps et coll. « Lung clearance index in adult cystic fibrosis patients: the role of convection-dependent lung units », </a:t>
            </a:r>
            <a:r>
              <a:rPr lang="fr-CA" sz="900" i="1" dirty="0">
                <a:latin typeface="Arial" panose="020B0604020202020204" pitchFamily="34" charset="0"/>
              </a:rPr>
              <a:t>Eur Resp J,</a:t>
            </a:r>
            <a:r>
              <a:rPr lang="fr-CA" sz="900" dirty="0">
                <a:latin typeface="Arial" panose="020B0604020202020204" pitchFamily="34" charset="0"/>
              </a:rPr>
              <a:t> 2013;42(2):380-388.</a:t>
            </a:r>
          </a:p>
          <a:p>
            <a:pPr marL="228600" indent="-228600" fontAlgn="auto">
              <a:spcBef>
                <a:spcPts val="0"/>
              </a:spcBef>
              <a:spcAft>
                <a:spcPts val="0"/>
              </a:spcAft>
              <a:buFont typeface="+mj-lt"/>
              <a:buAutoNum type="arabicPeriod"/>
              <a:defRPr/>
            </a:pPr>
            <a:endParaRPr lang="fr-CA" sz="900" dirty="0">
              <a:latin typeface="Arial" panose="020B0604020202020204" pitchFamily="34" charset="0"/>
              <a:cs typeface="Arial" panose="020B0604020202020204" pitchFamily="34" charset="0"/>
            </a:endParaRPr>
          </a:p>
          <a:p>
            <a:pPr fontAlgn="auto">
              <a:spcBef>
                <a:spcPts val="0"/>
              </a:spcBef>
              <a:spcAft>
                <a:spcPts val="0"/>
              </a:spcAft>
              <a:defRPr/>
            </a:pPr>
            <a:r>
              <a:rPr lang="fr-CA" sz="800" b="1" dirty="0">
                <a:latin typeface="Arial" panose="020B0604020202020204" pitchFamily="34" charset="0"/>
              </a:rPr>
              <a:t>Avertissement :</a:t>
            </a:r>
            <a:r>
              <a:rPr lang="fr-CA" sz="800" dirty="0">
                <a:latin typeface="Arial" panose="020B0604020202020204" pitchFamily="34" charset="0"/>
              </a:rPr>
              <a:t> les renseignements contenus dans la présente diapositive et qui ont été à l’origine publiés dans l’</a:t>
            </a:r>
            <a:r>
              <a:rPr lang="fr-CA" sz="800" i="1" dirty="0">
                <a:latin typeface="Arial" panose="020B0604020202020204" pitchFamily="34" charset="0"/>
              </a:rPr>
              <a:t>European Respiratory Journal</a:t>
            </a:r>
            <a:r>
              <a:rPr lang="fr-CA" sz="800" dirty="0">
                <a:latin typeface="Arial" panose="020B0604020202020204" pitchFamily="34" charset="0"/>
              </a:rPr>
              <a:t> n’ont pas été revues avant leur publication par l’European Respiratory Society (ERS); par conséquent, l’ERS ne peut être tenue responsable de toute erreur, omission ou inexactitudes dans le contenu, ou de toutes conséquences en découlant. La mention de produits ne doit pas être interprétée comme une promotion des produits ou des affirmations des fabricants. On encourage les personnes qui voient ces diapositives à communiquer avec le fabricant si elles ont des questions au sujet des caractéristiques ou des limites des produits mentionnés. On conseille aux personnes qui voient ces diapositives à consulter la documentation médicale appropriée et les plus récents renseignements sur le produit fournis par le fabricant de chaque médicament devant être administré afin de vérifier la posologie, ainsi que la méthode et la durée de l’administration ou les contre-indications. Il incombe au médecin traitant ou à un autre professionnel de la santé de déterminer la posologie des médicaments et le meilleur traitement pour le patient, en fonction de son expérience professionnelle et de sa connaissance du patient. Nous nous sommes efforcés de vérifier les noms génériques et commerciaux, ainsi que les posologies. Toutefois, la responsabilité ultime incombe au médecin prescripteur.</a:t>
            </a:r>
          </a:p>
          <a:p>
            <a:pPr>
              <a:spcBef>
                <a:spcPts val="0"/>
              </a:spcBef>
              <a:spcAft>
                <a:spcPts val="0"/>
              </a:spcAft>
            </a:pPr>
            <a:endParaRPr lang="fr-CA"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C7500B8-A297-4732-A44E-95EA488101D2}" type="slidenum">
              <a:rPr lang="en-US" smtClean="0"/>
              <a:pPr/>
              <a:t>43</a:t>
            </a:fld>
            <a:endParaRPr lang="fr-CA" dirty="0"/>
          </a:p>
        </p:txBody>
      </p:sp>
    </p:spTree>
    <p:extLst>
      <p:ext uri="{BB962C8B-B14F-4D97-AF65-F5344CB8AC3E}">
        <p14:creationId xmlns:p14="http://schemas.microsoft.com/office/powerpoint/2010/main" val="104934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buFont typeface="Arial"/>
              <a:buChar char="•"/>
            </a:pPr>
            <a:r>
              <a:rPr lang="fr-CA" dirty="0">
                <a:sym typeface="Symbol"/>
              </a:rPr>
              <a:t>Lors d’un examen par imagerie par résonance magnétique de gaz hyperpolarisés (IRM-GH), le patient inhale une forme hyperpolarisée d’hélium ou de xénon (</a:t>
            </a:r>
            <a:r>
              <a:rPr lang="fr-CA" baseline="30000" dirty="0">
                <a:sym typeface="Symbol"/>
              </a:rPr>
              <a:t>3</a:t>
            </a:r>
            <a:r>
              <a:rPr lang="fr-CA" dirty="0">
                <a:sym typeface="Symbol"/>
              </a:rPr>
              <a:t>He ou </a:t>
            </a:r>
            <a:r>
              <a:rPr lang="fr-CA" baseline="30000" dirty="0">
                <a:sym typeface="Symbol"/>
              </a:rPr>
              <a:t>129</a:t>
            </a:r>
            <a:r>
              <a:rPr lang="fr-CA" dirty="0">
                <a:sym typeface="Symbol"/>
              </a:rPr>
              <a:t>Xe), qui servent de produit de contraste. L’hélium et le xénon sont tous les deux inertes et non toxiques. Le signal de résonance magnétique de l’hélium est plus puissant que celui du xénon et fournit une résolution supérieure et un rapport signal/bruit plus bas</a:t>
            </a:r>
            <a:r>
              <a:rPr lang="fr-CA" baseline="30000" dirty="0">
                <a:sym typeface="Symbol"/>
              </a:rPr>
              <a:t>1, 2</a:t>
            </a:r>
            <a:r>
              <a:rPr lang="fr-CA" dirty="0">
                <a:sym typeface="Symbol"/>
              </a:rPr>
              <a:t>.</a:t>
            </a:r>
          </a:p>
          <a:p>
            <a:pPr marL="171450" indent="-171450">
              <a:spcBef>
                <a:spcPts val="600"/>
              </a:spcBef>
              <a:buFont typeface="Arial"/>
              <a:buChar char="•"/>
            </a:pPr>
            <a:r>
              <a:rPr lang="fr-CA" dirty="0">
                <a:sym typeface="Symbol"/>
              </a:rPr>
              <a:t>Sur les images obtenues par IRM, le gaz hyperpolarisé fait en sorte que les régions ventilées du poumon sont illuminées, alors que les régions mal ventilées sont sombres</a:t>
            </a:r>
            <a:r>
              <a:rPr lang="fr-CA" baseline="30000" dirty="0">
                <a:sym typeface="Symbol"/>
              </a:rPr>
              <a:t>1</a:t>
            </a:r>
            <a:r>
              <a:rPr lang="fr-CA" dirty="0">
                <a:sym typeface="Symbol"/>
              </a:rPr>
              <a:t>.</a:t>
            </a:r>
          </a:p>
          <a:p>
            <a:pPr marL="171450" indent="-171450">
              <a:spcBef>
                <a:spcPts val="600"/>
              </a:spcBef>
              <a:buFont typeface="Arial"/>
              <a:buChar char="•"/>
            </a:pPr>
            <a:r>
              <a:rPr lang="fr-CA" dirty="0">
                <a:sym typeface="Symbol"/>
              </a:rPr>
              <a:t>Cette technique offre une haute résolution temporelle et spatiale qui peut signaler d’importants changements fonctionnels chez une personne atteinte de FK, en ce qui concerne notamment les bouchons muqueux et l’obstruction des voies respiratoires</a:t>
            </a:r>
            <a:r>
              <a:rPr lang="fr-CA" baseline="30000" dirty="0">
                <a:sym typeface="Symbol"/>
              </a:rPr>
              <a:t>1</a:t>
            </a:r>
            <a:r>
              <a:rPr lang="fr-CA" dirty="0">
                <a:sym typeface="Symbol"/>
              </a:rPr>
              <a:t>.</a:t>
            </a:r>
            <a:endParaRPr lang="fr-CA" baseline="30000" dirty="0"/>
          </a:p>
          <a:p>
            <a:pPr>
              <a:spcBef>
                <a:spcPts val="600"/>
              </a:spcBef>
            </a:pPr>
            <a:endParaRPr lang="fr-CA" dirty="0"/>
          </a:p>
          <a:p>
            <a:pPr>
              <a:spcBef>
                <a:spcPts val="600"/>
              </a:spcBef>
            </a:pPr>
            <a:r>
              <a:rPr lang="fr-CA" b="1" dirty="0"/>
              <a:t>Référence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dirty="0"/>
              <a:t>MENTORE, K., D. K. </a:t>
            </a:r>
            <a:r>
              <a:rPr lang="fr-CA" dirty="0" err="1"/>
              <a:t>Froh</a:t>
            </a:r>
            <a:r>
              <a:rPr lang="fr-CA" dirty="0"/>
              <a:t>, E. E. de Lange, J. R. </a:t>
            </a:r>
            <a:r>
              <a:rPr lang="fr-CA" dirty="0" err="1"/>
              <a:t>Brookeman</a:t>
            </a:r>
            <a:r>
              <a:rPr lang="fr-CA" dirty="0"/>
              <a:t>, A. O. Paget-Brown, T. A. </a:t>
            </a:r>
            <a:r>
              <a:rPr lang="fr-CA" dirty="0" err="1"/>
              <a:t>Altes</a:t>
            </a:r>
            <a:r>
              <a:rPr lang="fr-CA" dirty="0"/>
              <a:t> « </a:t>
            </a:r>
            <a:r>
              <a:rPr lang="fr-CA" dirty="0" err="1"/>
              <a:t>Hyperpolarized</a:t>
            </a:r>
            <a:r>
              <a:rPr lang="fr-CA" dirty="0"/>
              <a:t> </a:t>
            </a:r>
            <a:r>
              <a:rPr lang="fr-CA" dirty="0" err="1"/>
              <a:t>HHe</a:t>
            </a:r>
            <a:r>
              <a:rPr lang="fr-CA" dirty="0"/>
              <a:t> 3 MRI of the </a:t>
            </a:r>
            <a:r>
              <a:rPr lang="fr-CA" dirty="0" err="1"/>
              <a:t>lung</a:t>
            </a:r>
            <a:r>
              <a:rPr lang="fr-CA" dirty="0"/>
              <a:t> in </a:t>
            </a:r>
            <a:r>
              <a:rPr lang="fr-CA" dirty="0" err="1"/>
              <a:t>cystic</a:t>
            </a:r>
            <a:r>
              <a:rPr lang="fr-CA" dirty="0"/>
              <a:t> </a:t>
            </a:r>
            <a:r>
              <a:rPr lang="fr-CA" dirty="0" err="1"/>
              <a:t>fibrosis</a:t>
            </a:r>
            <a:r>
              <a:rPr lang="fr-CA" dirty="0"/>
              <a:t>: </a:t>
            </a:r>
            <a:r>
              <a:rPr lang="fr-CA" dirty="0" err="1"/>
              <a:t>assessment</a:t>
            </a:r>
            <a:r>
              <a:rPr lang="fr-CA" dirty="0"/>
              <a:t> at </a:t>
            </a:r>
            <a:r>
              <a:rPr lang="fr-CA" dirty="0" err="1"/>
              <a:t>baseline</a:t>
            </a:r>
            <a:r>
              <a:rPr lang="fr-CA" dirty="0"/>
              <a:t> and </a:t>
            </a:r>
            <a:r>
              <a:rPr lang="fr-CA" dirty="0" err="1"/>
              <a:t>after</a:t>
            </a:r>
            <a:r>
              <a:rPr lang="fr-CA" dirty="0"/>
              <a:t> </a:t>
            </a:r>
            <a:r>
              <a:rPr lang="fr-CA" dirty="0" err="1"/>
              <a:t>bronchodilator</a:t>
            </a:r>
            <a:r>
              <a:rPr lang="fr-CA" dirty="0"/>
              <a:t> and </a:t>
            </a:r>
            <a:r>
              <a:rPr lang="fr-CA" dirty="0" err="1"/>
              <a:t>airway</a:t>
            </a:r>
            <a:r>
              <a:rPr lang="fr-CA" dirty="0"/>
              <a:t> clearance </a:t>
            </a:r>
            <a:r>
              <a:rPr lang="fr-CA" dirty="0" err="1"/>
              <a:t>treatment</a:t>
            </a:r>
            <a:r>
              <a:rPr lang="fr-CA" dirty="0"/>
              <a:t> », </a:t>
            </a:r>
            <a:r>
              <a:rPr lang="fr-CA" sz="1200" i="1" dirty="0"/>
              <a:t>Acad Radiol</a:t>
            </a:r>
            <a:r>
              <a:rPr lang="fr-CA" sz="1200" dirty="0"/>
              <a:t>, 2005;12(11):1423-1429.</a:t>
            </a:r>
          </a:p>
          <a:p>
            <a:pPr marL="228600" indent="-228600">
              <a:buFont typeface="+mj-lt"/>
              <a:buAutoNum type="arabicPeriod"/>
            </a:pPr>
            <a:r>
              <a:rPr lang="fr-CA" dirty="0"/>
              <a:t>FAIN, S. B., F. R. </a:t>
            </a:r>
            <a:r>
              <a:rPr lang="fr-CA" dirty="0" err="1"/>
              <a:t>Korosec</a:t>
            </a:r>
            <a:r>
              <a:rPr lang="fr-CA" dirty="0"/>
              <a:t>, J. H. Holmes, R. </a:t>
            </a:r>
            <a:r>
              <a:rPr lang="fr-CA" dirty="0" err="1"/>
              <a:t>O’Halloran</a:t>
            </a:r>
            <a:r>
              <a:rPr lang="fr-CA" dirty="0"/>
              <a:t>, R. L. </a:t>
            </a:r>
            <a:r>
              <a:rPr lang="fr-CA" dirty="0" err="1"/>
              <a:t>Sorkness</a:t>
            </a:r>
            <a:r>
              <a:rPr lang="fr-CA" dirty="0"/>
              <a:t>, T. M. </a:t>
            </a:r>
            <a:r>
              <a:rPr lang="fr-CA" dirty="0" err="1"/>
              <a:t>Grist</a:t>
            </a:r>
            <a:r>
              <a:rPr lang="fr-CA" dirty="0"/>
              <a:t> « </a:t>
            </a:r>
            <a:r>
              <a:rPr lang="fr-CA" dirty="0" err="1"/>
              <a:t>Functional</a:t>
            </a:r>
            <a:r>
              <a:rPr lang="fr-CA" dirty="0"/>
              <a:t> </a:t>
            </a:r>
            <a:r>
              <a:rPr lang="fr-CA" dirty="0" err="1"/>
              <a:t>lung</a:t>
            </a:r>
            <a:r>
              <a:rPr lang="fr-CA" dirty="0"/>
              <a:t> </a:t>
            </a:r>
            <a:r>
              <a:rPr lang="fr-CA" dirty="0" err="1"/>
              <a:t>imaging</a:t>
            </a:r>
            <a:r>
              <a:rPr lang="fr-CA" dirty="0"/>
              <a:t> </a:t>
            </a:r>
            <a:r>
              <a:rPr lang="fr-CA" dirty="0" err="1"/>
              <a:t>using</a:t>
            </a:r>
            <a:r>
              <a:rPr lang="fr-CA" dirty="0"/>
              <a:t> </a:t>
            </a:r>
            <a:r>
              <a:rPr lang="fr-CA" dirty="0" err="1"/>
              <a:t>hyperpolarized</a:t>
            </a:r>
            <a:r>
              <a:rPr lang="fr-CA" dirty="0"/>
              <a:t> </a:t>
            </a:r>
            <a:r>
              <a:rPr lang="fr-CA" dirty="0" err="1"/>
              <a:t>gas</a:t>
            </a:r>
            <a:r>
              <a:rPr lang="fr-CA" dirty="0"/>
              <a:t> MRI », </a:t>
            </a:r>
            <a:r>
              <a:rPr lang="fr-CA" i="1" dirty="0"/>
              <a:t>J Magn Reson Imaging</a:t>
            </a:r>
            <a:r>
              <a:rPr lang="fr-CA" dirty="0"/>
              <a:t>, 2007;25(5):910-923.</a:t>
            </a:r>
          </a:p>
        </p:txBody>
      </p:sp>
      <p:sp>
        <p:nvSpPr>
          <p:cNvPr id="4" name="Slide Number Placeholder 3"/>
          <p:cNvSpPr>
            <a:spLocks noGrp="1"/>
          </p:cNvSpPr>
          <p:nvPr>
            <p:ph type="sldNum" sz="quarter" idx="10"/>
          </p:nvPr>
        </p:nvSpPr>
        <p:spPr/>
        <p:txBody>
          <a:bodyPr/>
          <a:lstStyle/>
          <a:p>
            <a:fld id="{F0F85B18-0DF3-4423-B67D-279232448D80}" type="slidenum">
              <a:rPr lang="en-US" smtClean="0"/>
              <a:pPr/>
              <a:t>44</a:t>
            </a:fld>
            <a:endParaRPr lang="fr-CA" dirty="0"/>
          </a:p>
        </p:txBody>
      </p:sp>
    </p:spTree>
    <p:extLst>
      <p:ext uri="{BB962C8B-B14F-4D97-AF65-F5344CB8AC3E}">
        <p14:creationId xmlns:p14="http://schemas.microsoft.com/office/powerpoint/2010/main" val="1094017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buFont typeface="Arial"/>
              <a:buChar char="•"/>
            </a:pPr>
            <a:r>
              <a:rPr lang="fr-CA" dirty="0">
                <a:sym typeface="Symbol"/>
              </a:rPr>
              <a:t>La rhino-sinusite chronique est de plus en plus reconnue comme une caractéristique importante de la FK. Presque tous les patients atteints de FK ont cette affection, et 86 % ont des polypes nasaux. Ce n’est pas étonnant, car les mécanismes de transport du mucus et le processus inflammatoire et infectieux qui touchent les voies respiratoires pulmonaires agissent aussi sur les voies nasales. En outre, l’inflammation et le remodelage associés à la FK favorisent la formation de polypes nasaux. De plus, les sinus servent de réservoir bactérien qui transmet les maladies aux voies respiratoires inférieures.</a:t>
            </a:r>
          </a:p>
          <a:p>
            <a:pPr marL="171450" indent="-171450">
              <a:spcBef>
                <a:spcPts val="600"/>
              </a:spcBef>
              <a:buFont typeface="Arial"/>
              <a:buChar char="•"/>
            </a:pPr>
            <a:r>
              <a:rPr lang="fr-CA" dirty="0">
                <a:sym typeface="Symbol"/>
              </a:rPr>
              <a:t>On peut poser un diagnostic de rhino-sinusite chronique en fonction des critères énumérés à gauche.</a:t>
            </a:r>
            <a:endParaRPr lang="fr-CA" baseline="30000" dirty="0"/>
          </a:p>
          <a:p>
            <a:pPr>
              <a:spcBef>
                <a:spcPts val="600"/>
              </a:spcBef>
            </a:pPr>
            <a:endParaRPr lang="fr-CA" dirty="0"/>
          </a:p>
          <a:p>
            <a:pPr>
              <a:spcBef>
                <a:spcPts val="600"/>
              </a:spcBef>
            </a:pPr>
            <a:r>
              <a:rPr lang="fr-CA" b="1" dirty="0"/>
              <a:t>Référence</a:t>
            </a:r>
          </a:p>
          <a:p>
            <a:pPr marL="228600" indent="-228600">
              <a:buFont typeface="+mj-lt"/>
              <a:buAutoNum type="arabicPeriod"/>
            </a:pPr>
            <a:r>
              <a:rPr lang="fr-CA"/>
              <a:t>ILLING, E. A., B. A. Woodworth. « Management of the upper airway in cystic fibrosis », </a:t>
            </a:r>
            <a:r>
              <a:rPr lang="fr-CA" i="1" dirty="0"/>
              <a:t>Curr Opin Pulm Med</a:t>
            </a:r>
            <a:r>
              <a:rPr lang="fr-CA"/>
              <a:t>, 2014;20(6):623-631.</a:t>
            </a:r>
          </a:p>
        </p:txBody>
      </p:sp>
      <p:sp>
        <p:nvSpPr>
          <p:cNvPr id="4" name="Slide Number Placeholder 3"/>
          <p:cNvSpPr>
            <a:spLocks noGrp="1"/>
          </p:cNvSpPr>
          <p:nvPr>
            <p:ph type="sldNum" sz="quarter" idx="10"/>
          </p:nvPr>
        </p:nvSpPr>
        <p:spPr/>
        <p:txBody>
          <a:bodyPr/>
          <a:lstStyle/>
          <a:p>
            <a:fld id="{F0F85B18-0DF3-4423-B67D-279232448D80}" type="slidenum">
              <a:rPr lang="en-US" smtClean="0"/>
              <a:pPr/>
              <a:t>45</a:t>
            </a:fld>
            <a:endParaRPr lang="fr-CA" dirty="0"/>
          </a:p>
        </p:txBody>
      </p:sp>
    </p:spTree>
    <p:extLst>
      <p:ext uri="{BB962C8B-B14F-4D97-AF65-F5344CB8AC3E}">
        <p14:creationId xmlns:p14="http://schemas.microsoft.com/office/powerpoint/2010/main" val="39977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Slide Number Placeholder 3"/>
          <p:cNvSpPr>
            <a:spLocks noGrp="1"/>
          </p:cNvSpPr>
          <p:nvPr>
            <p:ph type="sldNum" sz="quarter" idx="5"/>
          </p:nvPr>
        </p:nvSpPr>
        <p:spPr bwMode="auto">
          <a:noFill/>
          <a:ln>
            <a:miter lim="800000"/>
            <a:headEnd/>
            <a:tailEnd/>
          </a:ln>
        </p:spPr>
        <p:txBody>
          <a:bodyPr/>
          <a:lstStyle/>
          <a:p>
            <a:fld id="{5B346401-D9C9-4953-BD04-666A8C8B2741}" type="slidenum">
              <a:rPr lang="en-US" smtClean="0">
                <a:ea typeface="ＭＳ Ｐゴシック"/>
                <a:cs typeface="ＭＳ Ｐゴシック"/>
              </a:rPr>
              <a:pPr/>
              <a:t>5</a:t>
            </a:fld>
            <a:endParaRPr lang="fr-CA" dirty="0">
              <a:ea typeface="ＭＳ Ｐゴシック"/>
              <a:cs typeface="ＭＳ Ｐゴシック"/>
            </a:endParaRPr>
          </a:p>
        </p:txBody>
      </p:sp>
      <p:sp>
        <p:nvSpPr>
          <p:cNvPr id="70660" name="Notes Placeholder 2"/>
          <p:cNvSpPr>
            <a:spLocks noGrp="1"/>
          </p:cNvSpPr>
          <p:nvPr>
            <p:ph type="body" idx="3"/>
          </p:nvPr>
        </p:nvSpPr>
        <p:spPr bwMode="auto">
          <a:xfrm>
            <a:off x="679768" y="4768359"/>
            <a:ext cx="5438140" cy="4104335"/>
          </a:xfrm>
          <a:noFill/>
        </p:spPr>
        <p:txBody>
          <a:bodyPr wrap="square" numCol="1" anchor="t" anchorCtr="0" compatLnSpc="1">
            <a:prstTxWarp prst="textNoShape">
              <a:avLst/>
            </a:prstTxWarp>
          </a:bodyPr>
          <a:lstStyle/>
          <a:p>
            <a:r>
              <a:rPr lang="fr-CA" b="1" dirty="0"/>
              <a:t>Points clés :</a:t>
            </a:r>
          </a:p>
          <a:p>
            <a:pPr marL="178602" indent="-178602">
              <a:buFont typeface="Arial" panose="020B0604020202020204" pitchFamily="34" charset="0"/>
              <a:buChar char="•"/>
            </a:pPr>
            <a:r>
              <a:rPr lang="fr-CA" dirty="0"/>
              <a:t>Nous voyons ici la cascade physiopathologique de la maladie pulmonaire liée à la FK, illustrant la progression depuis : </a:t>
            </a:r>
          </a:p>
          <a:p>
            <a:pPr marL="654873" lvl="1" indent="-178602">
              <a:buFont typeface="Arial" panose="020B0604020202020204" pitchFamily="34" charset="0"/>
              <a:buChar char="•"/>
            </a:pPr>
            <a:r>
              <a:rPr lang="fr-CA" dirty="0"/>
              <a:t>les mutations du gène </a:t>
            </a:r>
            <a:r>
              <a:rPr lang="fr-CA" i="0" dirty="0"/>
              <a:t>CFTR, à</a:t>
            </a:r>
            <a:endParaRPr lang="fr-CA" dirty="0"/>
          </a:p>
          <a:p>
            <a:pPr marL="654873" lvl="1" indent="-178602">
              <a:buFont typeface="Arial" panose="020B0604020202020204" pitchFamily="34" charset="0"/>
              <a:buChar char="•"/>
            </a:pPr>
            <a:r>
              <a:rPr lang="fr-CA" dirty="0"/>
              <a:t>la réduction de l’activité globale du canal CFTR, qui est le résultat de la réduction de la quantité et/ou d'une altération du fonctionnement des canaux CFTR, au</a:t>
            </a:r>
          </a:p>
          <a:p>
            <a:pPr marL="654873" lvl="1" indent="-178602">
              <a:buFont typeface="Arial" panose="020B0604020202020204" pitchFamily="34" charset="0"/>
              <a:buChar char="•"/>
            </a:pPr>
            <a:r>
              <a:rPr lang="fr-CA" dirty="0"/>
              <a:t>transport anormal de chlorure à travers la membrane de la cellule épithéliale apicale.</a:t>
            </a:r>
          </a:p>
          <a:p>
            <a:pPr marL="654873" lvl="1" indent="-178602">
              <a:buFont typeface="Arial" panose="020B0604020202020204" pitchFamily="34" charset="0"/>
              <a:buChar char="•"/>
            </a:pPr>
            <a:r>
              <a:rPr lang="fr-CA" dirty="0"/>
              <a:t>On observe alors une déplétion du liquide de surface des voies respiratoires. Comme ce liquide est essentiel au soutien de la stabilité et du fonctionnement des cellules ciliées, il s’ensuit un affaissement de ces cellules et une anomalie de la clairance </a:t>
            </a:r>
            <a:r>
              <a:rPr lang="fr-CA" dirty="0" err="1"/>
              <a:t>mucociliaire</a:t>
            </a:r>
            <a:r>
              <a:rPr lang="fr-CA" dirty="0"/>
              <a:t>.</a:t>
            </a:r>
          </a:p>
          <a:p>
            <a:pPr marL="178602" indent="-178602">
              <a:buFont typeface="Arial" panose="020B0604020202020204" pitchFamily="34" charset="0"/>
              <a:buChar char="•"/>
            </a:pPr>
            <a:r>
              <a:rPr lang="fr-CA" dirty="0"/>
              <a:t>Ces changements physiopathologiques causent une obstruction par le mucus, ainsi que des infections et de l’inflammation pulmonaires chroniques.</a:t>
            </a:r>
          </a:p>
          <a:p>
            <a:pPr marL="178602" indent="-178602">
              <a:buFont typeface="Arial" panose="020B0604020202020204" pitchFamily="34" charset="0"/>
              <a:buChar char="•"/>
            </a:pPr>
            <a:r>
              <a:rPr lang="fr-CA" dirty="0"/>
              <a:t>Ce cycle destructif entraîne la formation de cicatrices et une maladie pulmonaire évolutive, qui finit par culminer en maladie pulmonaire en phase terminale.</a:t>
            </a:r>
          </a:p>
          <a:p>
            <a:pPr marL="178602" indent="-178602">
              <a:buFont typeface="Arial" panose="020B0604020202020204" pitchFamily="34" charset="0"/>
              <a:buChar char="•"/>
            </a:pPr>
            <a:endParaRPr lang="fr-CA" dirty="0"/>
          </a:p>
          <a:p>
            <a:r>
              <a:rPr lang="fr-CA" b="1" dirty="0"/>
              <a:t>Référence</a:t>
            </a:r>
            <a:endParaRPr lang="fr-CA" dirty="0"/>
          </a:p>
          <a:p>
            <a:r>
              <a:rPr lang="fr-CA" dirty="0"/>
              <a:t>RATJEN, F. A. </a:t>
            </a:r>
            <a:r>
              <a:rPr lang="fr-CA" i="1" dirty="0"/>
              <a:t>Respir Care,</a:t>
            </a:r>
            <a:r>
              <a:rPr lang="fr-CA" dirty="0"/>
              <a:t> 2009, 54, 595–605</a:t>
            </a:r>
          </a:p>
          <a:p>
            <a:pPr marL="238136" indent="-238136">
              <a:spcBef>
                <a:spcPts val="625"/>
              </a:spcBef>
              <a:buFontTx/>
              <a:buChar char="•"/>
            </a:pPr>
            <a:endParaRPr lang="fr-CA" dirty="0">
              <a:latin typeface="Arial" pitchFamily="34" charset="0"/>
              <a:ea typeface="ＭＳ Ｐゴシック"/>
              <a:cs typeface="Arial" pitchFamily="34" charset="0"/>
            </a:endParaRPr>
          </a:p>
        </p:txBody>
      </p:sp>
    </p:spTree>
    <p:extLst>
      <p:ext uri="{BB962C8B-B14F-4D97-AF65-F5344CB8AC3E}">
        <p14:creationId xmlns:p14="http://schemas.microsoft.com/office/powerpoint/2010/main" val="1735061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697428"/>
          </a:xfrm>
        </p:spPr>
        <p:txBody>
          <a:bodyPr/>
          <a:lstStyle/>
          <a:p>
            <a:r>
              <a:rPr lang="fr-CA" sz="1100" b="1" dirty="0"/>
              <a:t>Points clés :</a:t>
            </a:r>
            <a:endParaRPr lang="fr-CA" sz="1100" dirty="0"/>
          </a:p>
          <a:p>
            <a:pPr marL="178602" indent="-178602">
              <a:buFont typeface="Arial" panose="020B0604020202020204" pitchFamily="34" charset="0"/>
              <a:buChar char="•"/>
            </a:pPr>
            <a:r>
              <a:rPr lang="fr-CA" sz="1100" dirty="0"/>
              <a:t>Le transport des ions à travers les canaux CFTR régule l’équilibre hydrique et électrolytique dans de nombreux organes, appareils et systèmes, y compris les poumons, le pancréas, le tractus gastro-intestinal, les sinus, le foie, l’appareil reproducteur et les glandes sudoripares. Dans les voies respiratoires saines, comme l’illustre cette animation, la capacité de réguler le volume du liquide de surface des voies respiratoires dépend de la coordination de l’absorption du sodium (Na</a:t>
            </a:r>
            <a:r>
              <a:rPr lang="fr-CA" sz="1100" baseline="30000" dirty="0"/>
              <a:t>+</a:t>
            </a:r>
            <a:r>
              <a:rPr lang="fr-CA" sz="1100" dirty="0"/>
              <a:t>) et de la sécrétion du chlorure (Cl</a:t>
            </a:r>
            <a:r>
              <a:rPr lang="fr-CA" sz="1100" baseline="30000" dirty="0"/>
              <a:t>-</a:t>
            </a:r>
            <a:r>
              <a:rPr lang="fr-CA" sz="1100" dirty="0"/>
              <a:t>) par la protéine CFTR.</a:t>
            </a:r>
          </a:p>
          <a:p>
            <a:pPr marL="178602" indent="-178602">
              <a:buFont typeface="Arial" panose="020B0604020202020204" pitchFamily="34" charset="0"/>
              <a:buChar char="•"/>
            </a:pPr>
            <a:r>
              <a:rPr lang="fr-CA" sz="1100" dirty="0"/>
              <a:t>En temps normal, la sortie d’ions Cl</a:t>
            </a:r>
            <a:r>
              <a:rPr lang="fr-CA" sz="1100" baseline="30000" dirty="0"/>
              <a:t>-</a:t>
            </a:r>
            <a:r>
              <a:rPr lang="fr-CA" sz="1100" dirty="0"/>
              <a:t> chargés négativement est opposée par la réabsorption du Na</a:t>
            </a:r>
            <a:r>
              <a:rPr lang="fr-CA" sz="1100" baseline="30000" dirty="0"/>
              <a:t>+</a:t>
            </a:r>
            <a:r>
              <a:rPr lang="fr-CA" sz="1100" dirty="0"/>
              <a:t>. L’absorption du Na</a:t>
            </a:r>
            <a:r>
              <a:rPr lang="fr-CA" sz="1100" baseline="30000" dirty="0"/>
              <a:t>+</a:t>
            </a:r>
            <a:r>
              <a:rPr lang="fr-CA" sz="1100" dirty="0"/>
              <a:t> est régulée à la baisse par la protéine CFTR.</a:t>
            </a:r>
          </a:p>
          <a:p>
            <a:pPr marL="178602" indent="-178602">
              <a:buFont typeface="Arial" panose="020B0604020202020204" pitchFamily="34" charset="0"/>
              <a:buChar char="•"/>
            </a:pPr>
            <a:r>
              <a:rPr lang="fr-CA" sz="1100" dirty="0"/>
              <a:t>Dans un épithélium privé de protéine CFTR fonctionnelle, l’échec de la sécrétion du Cl</a:t>
            </a:r>
            <a:r>
              <a:rPr lang="fr-CA" sz="1100" baseline="30000" dirty="0"/>
              <a:t>-</a:t>
            </a:r>
            <a:r>
              <a:rPr lang="fr-CA" sz="1100" dirty="0"/>
              <a:t> et de la régulation de l’absorption du Na</a:t>
            </a:r>
            <a:r>
              <a:rPr lang="fr-CA" sz="1100" baseline="30000" dirty="0"/>
              <a:t>+</a:t>
            </a:r>
            <a:r>
              <a:rPr lang="fr-CA" sz="1100" dirty="0"/>
              <a:t> entraîne la déshydratation à la surface des voies respiratoires.</a:t>
            </a:r>
          </a:p>
          <a:p>
            <a:r>
              <a:rPr lang="fr-CA" sz="1100" dirty="0"/>
              <a:t> </a:t>
            </a:r>
          </a:p>
          <a:p>
            <a:r>
              <a:rPr lang="fr-CA" sz="1100" b="1" dirty="0"/>
              <a:t>Information à l’appui</a:t>
            </a:r>
            <a:endParaRPr lang="fr-CA" sz="1100" dirty="0"/>
          </a:p>
          <a:p>
            <a:pPr marL="178602" indent="-178602">
              <a:buFont typeface="Arial" panose="020B0604020202020204" pitchFamily="34" charset="0"/>
              <a:buChar char="•"/>
            </a:pPr>
            <a:r>
              <a:rPr lang="fr-CA" sz="1100" dirty="0"/>
              <a:t>La protéine CFTR est responsable de diriger l’activité d’autres canaux de transport d’ions dans les cellules (p. ex. ceux qui sont responsables de l’absorption du Na</a:t>
            </a:r>
            <a:r>
              <a:rPr lang="fr-CA" sz="1100" baseline="30000" dirty="0"/>
              <a:t>+</a:t>
            </a:r>
            <a:r>
              <a:rPr lang="fr-CA" sz="1100" dirty="0"/>
              <a:t> sur la surface luminale de la membrane), et dans les cellules privées de protéines CFTR fonctionnelles, l’absorption du Na</a:t>
            </a:r>
            <a:r>
              <a:rPr lang="fr-CA" sz="1100" baseline="30000" dirty="0"/>
              <a:t>+</a:t>
            </a:r>
            <a:r>
              <a:rPr lang="fr-CA" sz="1100" dirty="0"/>
              <a:t> est excessive.</a:t>
            </a:r>
          </a:p>
          <a:p>
            <a:pPr marL="178602" indent="-178602">
              <a:buFont typeface="Arial" panose="020B0604020202020204" pitchFamily="34" charset="0"/>
              <a:buChar char="•"/>
            </a:pPr>
            <a:r>
              <a:rPr lang="fr-CA" sz="1100" dirty="0"/>
              <a:t>La déshydratation des voies respiratoires entraîne l’adhérence du mucus, ce qui favorise les infections bactériennes et l’inflammation.</a:t>
            </a:r>
          </a:p>
          <a:p>
            <a:pPr marL="178602" indent="-178602">
              <a:buFont typeface="Arial" panose="020B0604020202020204" pitchFamily="34" charset="0"/>
              <a:buChar char="•"/>
            </a:pPr>
            <a:endParaRPr lang="fr-CA" sz="1100" dirty="0"/>
          </a:p>
          <a:p>
            <a:r>
              <a:rPr lang="fr-CA" sz="1100" b="1" dirty="0"/>
              <a:t>Références</a:t>
            </a:r>
            <a:endParaRPr lang="fr-CA" sz="1100" dirty="0"/>
          </a:p>
          <a:p>
            <a:pPr marL="172800" indent="-172800">
              <a:buFont typeface="Arial" panose="020B0604020202020204" pitchFamily="34" charset="0"/>
              <a:buChar char="•"/>
            </a:pPr>
            <a:r>
              <a:rPr lang="fr-CA" sz="1100" dirty="0"/>
              <a:t>MACDONALD, K. D. et coll. </a:t>
            </a:r>
            <a:r>
              <a:rPr lang="fr-CA" sz="1100" i="1" dirty="0"/>
              <a:t>Paediatr Drugs,</a:t>
            </a:r>
            <a:r>
              <a:rPr lang="fr-CA" sz="1100" dirty="0"/>
              <a:t> 2007, 9, 1–10</a:t>
            </a:r>
          </a:p>
          <a:p>
            <a:pPr marL="172800" marR="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t>GORALSK, J. L. et coll. </a:t>
            </a:r>
            <a:r>
              <a:rPr lang="fr-CA" sz="1100" i="1" dirty="0"/>
              <a:t>Curr Opin Pharmacol</a:t>
            </a:r>
            <a:r>
              <a:rPr lang="fr-CA" sz="1100" dirty="0"/>
              <a:t>, 2010, 10, 294–9</a:t>
            </a:r>
          </a:p>
          <a:p>
            <a:pPr marL="172800" indent="-172800">
              <a:buFont typeface="Arial" panose="020B0604020202020204" pitchFamily="34" charset="0"/>
              <a:buChar char="•"/>
            </a:pPr>
            <a:r>
              <a:rPr lang="fr-CA" sz="1100" dirty="0"/>
              <a:t>ROWE, S. M. et coll. </a:t>
            </a:r>
            <a:r>
              <a:rPr lang="fr-CA" sz="1100" i="1" dirty="0"/>
              <a:t>N Engl J Med,</a:t>
            </a:r>
            <a:r>
              <a:rPr lang="fr-CA" sz="1100" dirty="0"/>
              <a:t> 2005, 352, 1992–2001 </a:t>
            </a:r>
          </a:p>
          <a:p>
            <a:pPr marL="172800" indent="-172800">
              <a:buFont typeface="Arial" panose="020B0604020202020204" pitchFamily="34" charset="0"/>
              <a:buChar char="•"/>
            </a:pPr>
            <a:endParaRPr lang="fr-CA" sz="1050" dirty="0"/>
          </a:p>
        </p:txBody>
      </p:sp>
      <p:sp>
        <p:nvSpPr>
          <p:cNvPr id="4" name="Slide Number Placeholder 3"/>
          <p:cNvSpPr>
            <a:spLocks noGrp="1"/>
          </p:cNvSpPr>
          <p:nvPr>
            <p:ph type="sldNum" sz="quarter" idx="10"/>
          </p:nvPr>
        </p:nvSpPr>
        <p:spPr/>
        <p:txBody>
          <a:bodyPr/>
          <a:lstStyle/>
          <a:p>
            <a:fld id="{F0F85B18-0DF3-4423-B67D-279232448D80}" type="slidenum">
              <a:rPr lang="en-US" smtClean="0"/>
              <a:pPr/>
              <a:t>6</a:t>
            </a:fld>
            <a:endParaRPr lang="fr-CA" dirty="0"/>
          </a:p>
        </p:txBody>
      </p:sp>
    </p:spTree>
    <p:extLst>
      <p:ext uri="{BB962C8B-B14F-4D97-AF65-F5344CB8AC3E}">
        <p14:creationId xmlns:p14="http://schemas.microsoft.com/office/powerpoint/2010/main" val="295103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727573"/>
          </a:xfrm>
        </p:spPr>
        <p:txBody>
          <a:bodyPr/>
          <a:lstStyle/>
          <a:p>
            <a:r>
              <a:rPr lang="fr-CA" sz="800" b="1" dirty="0"/>
              <a:t>Point clé :</a:t>
            </a:r>
            <a:endParaRPr lang="fr-CA" sz="800" dirty="0"/>
          </a:p>
          <a:p>
            <a:pPr marL="178602" indent="-178602">
              <a:buFont typeface="Arial" panose="020B0604020202020204" pitchFamily="34" charset="0"/>
              <a:buChar char="•"/>
            </a:pPr>
            <a:r>
              <a:rPr lang="fr-CA" sz="800" dirty="0"/>
              <a:t>Les mutations du gène </a:t>
            </a:r>
            <a:r>
              <a:rPr lang="fr-CA" sz="800" i="1" dirty="0"/>
              <a:t>CFTR</a:t>
            </a:r>
            <a:r>
              <a:rPr lang="fr-CA" sz="800" dirty="0"/>
              <a:t> peuvent être classées selon le type d’anomalie moléculaire de la protéine CFTR. Il y a six classes de mutations pouvant, en règle générale, être divisées en deux catégories :</a:t>
            </a:r>
          </a:p>
          <a:p>
            <a:pPr marL="654873" lvl="1" indent="-178602">
              <a:buFont typeface="Arial" panose="020B0604020202020204" pitchFamily="34" charset="0"/>
              <a:buChar char="•"/>
            </a:pPr>
            <a:r>
              <a:rPr lang="fr-CA" sz="800" dirty="0"/>
              <a:t>Les mutations qui altèrent le fonctionnement de la protéine CFTR.</a:t>
            </a:r>
          </a:p>
          <a:p>
            <a:pPr marL="654873" lvl="1" indent="-178602">
              <a:buFont typeface="Arial" panose="020B0604020202020204" pitchFamily="34" charset="0"/>
              <a:buChar char="•"/>
            </a:pPr>
            <a:r>
              <a:rPr lang="fr-CA" sz="800" dirty="0"/>
              <a:t>Les mutations qui réduisent la quantité de protéines CFTR.</a:t>
            </a:r>
          </a:p>
          <a:p>
            <a:r>
              <a:rPr lang="fr-CA" sz="800" b="1" dirty="0"/>
              <a:t> </a:t>
            </a:r>
            <a:endParaRPr lang="fr-CA" sz="800" dirty="0"/>
          </a:p>
          <a:p>
            <a:r>
              <a:rPr lang="fr-CA" sz="800" b="1" dirty="0"/>
              <a:t>Autres renseignements</a:t>
            </a:r>
            <a:endParaRPr lang="fr-CA" sz="800" dirty="0"/>
          </a:p>
          <a:p>
            <a:pPr marL="178602" indent="-178602">
              <a:buFont typeface="Arial" panose="020B0604020202020204" pitchFamily="34" charset="0"/>
              <a:buChar char="•"/>
            </a:pPr>
            <a:r>
              <a:rPr lang="fr-CA" sz="800" dirty="0"/>
              <a:t>Les diverses mutations du gène </a:t>
            </a:r>
            <a:r>
              <a:rPr lang="fr-CA" sz="800" i="1" dirty="0"/>
              <a:t>CFTR</a:t>
            </a:r>
            <a:r>
              <a:rPr lang="fr-CA" sz="800" dirty="0"/>
              <a:t> causent des perturbations à diverses étapes de la synthèse de la protéine CFTR ou agissent sur divers aspects de son fonctionnement. Les mutations ont été divisées en six classes selon leurs conséquences moléculaires.</a:t>
            </a:r>
          </a:p>
          <a:p>
            <a:pPr marL="178602" indent="-178602">
              <a:buFont typeface="Arial" panose="020B0604020202020204" pitchFamily="34" charset="0"/>
              <a:buChar char="•"/>
            </a:pPr>
            <a:r>
              <a:rPr lang="fr-CA" sz="800" dirty="0"/>
              <a:t>Les mutations non-sens ou déphasantes qui forment les mutations de classe 1, produisent un codon d’arrêt (ou « codon de terminaison ») prématuré. La production de ce codon entraîne des protéines CFTR non fonctionnelles tronquées ou la prévention de la traduction complète de l’ARNm, de sorte qu’aucune protéine CFTR n’est exprimée.</a:t>
            </a:r>
          </a:p>
          <a:p>
            <a:pPr marL="178602" indent="-178602">
              <a:buFont typeface="Arial" panose="020B0604020202020204" pitchFamily="34" charset="0"/>
              <a:buChar char="•"/>
            </a:pPr>
            <a:r>
              <a:rPr lang="fr-CA" sz="800" dirty="0"/>
              <a:t>Les mutations du gène CFTR de classe 2 agissent sur le pliage et le transport post-traductionnels de la protéine CFTR vers la surface de la cellule. Ces protéines mal repliées sont reconnues comme telles et ciblées par la dégradation. Elles ne se rendent donc pas à l’appareil de Golgi. Par conséquent, aucune protéine CFTR n’atteint la surface de la cellule ou seule une petite quantité de protéines CFTR dysfonctionnelles atteint la surface de la cellule. </a:t>
            </a:r>
          </a:p>
          <a:p>
            <a:pPr marL="178602" indent="-178602">
              <a:buFont typeface="Arial" panose="020B0604020202020204" pitchFamily="34" charset="0"/>
              <a:buChar char="•"/>
            </a:pPr>
            <a:r>
              <a:rPr lang="fr-CA" sz="800" dirty="0"/>
              <a:t>D’autres mutations donnent lieu à des protéines CFTR qui atteignent la membrane de la cellule apicale (classes 3-4). Certaines mutations font en sorte que le canal CFTR ne s’ouvre pas correctement, phénomène désigné par le terme « anomalie de l’activation » (classe 3). D’autres altèrent le transport du chlorure, qualifiées d’anomalies de conduction (classe 4). Ces deux anomalies entraînent la réduction de la quantité d’ions transportés à travers la membrane cellulaire. </a:t>
            </a:r>
          </a:p>
          <a:p>
            <a:pPr marL="178602" indent="-178602">
              <a:buFont typeface="Arial" panose="020B0604020202020204" pitchFamily="34" charset="0"/>
              <a:buChar char="•"/>
            </a:pPr>
            <a:r>
              <a:rPr lang="fr-CA" sz="800" dirty="0"/>
              <a:t>Les mutations de classe 5 entraînent une anomalie de l’épissage dans l’ARNm du gène </a:t>
            </a:r>
            <a:r>
              <a:rPr lang="fr-CA" sz="800" i="1" dirty="0"/>
              <a:t>CFTR</a:t>
            </a:r>
            <a:r>
              <a:rPr lang="fr-CA" sz="800" dirty="0"/>
              <a:t> dont la maturation n’est pas adéquate. Bien qu’une certaine quantité de protéines fonctionnelles soit produite, la quantité de protéines CFTR sur la surface de la cellule est inférieure à celle qui est observée en temps normal.</a:t>
            </a:r>
          </a:p>
          <a:p>
            <a:pPr marL="178602" indent="-178602">
              <a:buFont typeface="Arial" panose="020B0604020202020204" pitchFamily="34" charset="0"/>
              <a:buChar char="•"/>
            </a:pPr>
            <a:r>
              <a:rPr lang="fr-CA" sz="800" dirty="0"/>
              <a:t>Finalement, en présence de mutations de classe 6, des protéines fonctionnelles sont produites, mais elles sont très instables à la surface de la cellule et elles subissent un renouvellement accéléré.</a:t>
            </a:r>
          </a:p>
          <a:p>
            <a:pPr marL="178602" indent="-178602">
              <a:buFont typeface="Arial" panose="020B0604020202020204" pitchFamily="34" charset="0"/>
              <a:buChar char="•"/>
            </a:pPr>
            <a:r>
              <a:rPr lang="fr-CA" sz="800" dirty="0"/>
              <a:t>Conformément à ce qui a été décrit, ces mutations du gène </a:t>
            </a:r>
            <a:r>
              <a:rPr lang="fr-CA" sz="800" i="1" dirty="0"/>
              <a:t>CFTR</a:t>
            </a:r>
            <a:r>
              <a:rPr lang="fr-CA" sz="800" dirty="0"/>
              <a:t> qui sont associées à la FK peuvent se traduire par une quantité restreinte ou nulle de protéines CFTR atteignant la surface de la cellule ou par la présence de protéines CFTR dysfonctionnelles sur la surface de la cellule.</a:t>
            </a:r>
          </a:p>
          <a:p>
            <a:pPr marL="178602" indent="-178602">
              <a:buFont typeface="Arial" panose="020B0604020202020204" pitchFamily="34" charset="0"/>
              <a:buChar char="•"/>
            </a:pPr>
            <a:endParaRPr lang="fr-CA" sz="800" dirty="0"/>
          </a:p>
          <a:p>
            <a:r>
              <a:rPr lang="fr-CA" sz="800" b="1" dirty="0"/>
              <a:t>Références</a:t>
            </a:r>
            <a:endParaRPr lang="fr-CA" sz="800" dirty="0"/>
          </a:p>
          <a:p>
            <a:pPr marL="172800" indent="-172800">
              <a:buFont typeface="Arial" panose="020B0604020202020204" pitchFamily="34" charset="0"/>
              <a:buChar char="•"/>
            </a:pPr>
            <a:r>
              <a:rPr lang="fr-CA" sz="800" dirty="0"/>
              <a:t>WILSCHANSKI, M. et P. R. Durie. </a:t>
            </a:r>
            <a:r>
              <a:rPr lang="fr-CA" sz="800" i="1" dirty="0"/>
              <a:t>Gut</a:t>
            </a:r>
            <a:r>
              <a:rPr lang="fr-CA" sz="800" dirty="0"/>
              <a:t>, 2007;56:1153–1163</a:t>
            </a:r>
          </a:p>
          <a:p>
            <a:pPr marL="172800" indent="-172800">
              <a:buFont typeface="Arial" panose="020B0604020202020204" pitchFamily="34" charset="0"/>
              <a:buChar char="•"/>
            </a:pPr>
            <a:r>
              <a:rPr lang="fr-CA" sz="800" dirty="0"/>
              <a:t>ROWE, S. M. et coll. </a:t>
            </a:r>
            <a:r>
              <a:rPr lang="fr-CA" sz="800" i="1" dirty="0"/>
              <a:t>N Engl J Med,</a:t>
            </a:r>
            <a:r>
              <a:rPr lang="fr-CA" sz="800" dirty="0"/>
              <a:t> 2005, 352, 1992–2001</a:t>
            </a:r>
          </a:p>
          <a:p>
            <a:pPr marL="172800" indent="-172800">
              <a:buFont typeface="Arial" panose="020B0604020202020204" pitchFamily="34" charset="0"/>
              <a:buChar char="•"/>
            </a:pPr>
            <a:r>
              <a:rPr lang="fr-CA" sz="800" dirty="0"/>
              <a:t>MACDONALD, K. D. et coll. </a:t>
            </a:r>
            <a:r>
              <a:rPr lang="fr-CA" sz="800" i="1" dirty="0"/>
              <a:t>Paediatr Drugs,</a:t>
            </a:r>
            <a:r>
              <a:rPr lang="fr-CA" sz="800" dirty="0"/>
              <a:t> 2007, 9, 1–10</a:t>
            </a:r>
          </a:p>
        </p:txBody>
      </p:sp>
      <p:sp>
        <p:nvSpPr>
          <p:cNvPr id="4" name="Slide Number Placeholder 3"/>
          <p:cNvSpPr>
            <a:spLocks noGrp="1"/>
          </p:cNvSpPr>
          <p:nvPr>
            <p:ph type="sldNum" sz="quarter" idx="10"/>
          </p:nvPr>
        </p:nvSpPr>
        <p:spPr/>
        <p:txBody>
          <a:bodyPr/>
          <a:lstStyle/>
          <a:p>
            <a:fld id="{F0F85B18-0DF3-4423-B67D-279232448D80}" type="slidenum">
              <a:rPr lang="en-US" smtClean="0"/>
              <a:pPr/>
              <a:t>7</a:t>
            </a:fld>
            <a:endParaRPr lang="fr-CA" dirty="0"/>
          </a:p>
        </p:txBody>
      </p:sp>
    </p:spTree>
    <p:extLst>
      <p:ext uri="{BB962C8B-B14F-4D97-AF65-F5344CB8AC3E}">
        <p14:creationId xmlns:p14="http://schemas.microsoft.com/office/powerpoint/2010/main" val="118812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fr-CA" b="1" dirty="0"/>
              <a:t>Points clés :</a:t>
            </a:r>
          </a:p>
          <a:p>
            <a:pPr marL="171450" indent="-171450">
              <a:spcBef>
                <a:spcPts val="600"/>
              </a:spcBef>
              <a:buFont typeface="Arial" panose="020B0604020202020204" pitchFamily="34" charset="0"/>
              <a:buChar char="•"/>
            </a:pPr>
            <a:r>
              <a:rPr lang="fr-CA" dirty="0"/>
              <a:t>La santé pulmonaire repose sur l’activité concertée des mécanismes de clairance pulmonaire illustrés ici. </a:t>
            </a:r>
          </a:p>
          <a:p>
            <a:pPr marL="171450" indent="-171450">
              <a:spcBef>
                <a:spcPts val="600"/>
              </a:spcBef>
              <a:buFont typeface="Arial" panose="020B0604020202020204" pitchFamily="34" charset="0"/>
              <a:buChar char="•"/>
            </a:pPr>
            <a:r>
              <a:rPr lang="fr-CA" dirty="0"/>
              <a:t>D’abord, le liquide de surface des voies respiratoires, qui est maintenu par la sécrétion d’ions de chlorure (Cl</a:t>
            </a:r>
            <a:r>
              <a:rPr lang="fr-CA" baseline="30000" dirty="0"/>
              <a:t>-</a:t>
            </a:r>
            <a:r>
              <a:rPr lang="fr-CA" dirty="0"/>
              <a:t>) et de bicarbonate (HCO</a:t>
            </a:r>
            <a:r>
              <a:rPr lang="fr-CA" baseline="-25000" dirty="0"/>
              <a:t>3</a:t>
            </a:r>
            <a:r>
              <a:rPr lang="fr-CA" baseline="30000" dirty="0"/>
              <a:t>-</a:t>
            </a:r>
            <a:r>
              <a:rPr lang="fr-CA" dirty="0"/>
              <a:t>) à travers les canaux régulateurs de la perméabilité transmembranaire de la fibrose kystique (CFTR), contient des antimicrobiens endogènes qui tuent les bactéries. </a:t>
            </a:r>
          </a:p>
          <a:p>
            <a:pPr marL="171450" indent="-171450">
              <a:spcBef>
                <a:spcPts val="600"/>
              </a:spcBef>
              <a:buFont typeface="Arial" panose="020B0604020202020204" pitchFamily="34" charset="0"/>
              <a:buChar char="•"/>
            </a:pPr>
            <a:r>
              <a:rPr lang="fr-CA" dirty="0"/>
              <a:t>Les canaux CFTR </a:t>
            </a:r>
            <a:r>
              <a:rPr lang="fr-CA" u="sng" dirty="0"/>
              <a:t>régulent</a:t>
            </a:r>
            <a:r>
              <a:rPr lang="fr-CA" dirty="0"/>
              <a:t> également la sécrétion de mucus des glandes sous-muqueuses et des cellules caliciformes et </a:t>
            </a:r>
            <a:r>
              <a:rPr lang="fr-CA" u="sng" baseline="0" dirty="0"/>
              <a:t>contribuent à maintenir une viscosité muqueuse appropriée</a:t>
            </a:r>
            <a:r>
              <a:rPr lang="fr-CA" dirty="0"/>
              <a:t>. Les bactéries et autres contaminants sont emprisonnés dans le mucus et expulsés des voies respiratoires par l’activité des cils mobiles</a:t>
            </a:r>
            <a:r>
              <a:rPr lang="fr-CA" baseline="30000" dirty="0"/>
              <a:t>1</a:t>
            </a:r>
            <a:r>
              <a:rPr lang="fr-CA" dirty="0"/>
              <a:t>.  </a:t>
            </a:r>
            <a:endParaRPr lang="fr-CA" baseline="30000" dirty="0"/>
          </a:p>
          <a:p>
            <a:pPr marL="171450" indent="-171450">
              <a:spcBef>
                <a:spcPts val="600"/>
              </a:spcBef>
              <a:buFont typeface="Arial" panose="020B0604020202020204" pitchFamily="34" charset="0"/>
              <a:buChar char="•"/>
            </a:pPr>
            <a:endParaRPr lang="fr-CA" dirty="0"/>
          </a:p>
          <a:p>
            <a:pPr marL="0" indent="0">
              <a:spcBef>
                <a:spcPts val="600"/>
              </a:spcBef>
              <a:buFont typeface="Arial" panose="020B0604020202020204" pitchFamily="34" charset="0"/>
              <a:buNone/>
            </a:pPr>
            <a:endParaRPr lang="fr-CA" dirty="0">
              <a:solidFill>
                <a:srgbClr val="FF0000"/>
              </a:solidFill>
            </a:endParaRPr>
          </a:p>
          <a:p>
            <a:pPr>
              <a:spcBef>
                <a:spcPts val="600"/>
              </a:spcBef>
            </a:pPr>
            <a:r>
              <a:rPr lang="fr-CA" b="1" dirty="0"/>
              <a:t>Référence</a:t>
            </a:r>
          </a:p>
          <a:p>
            <a:pPr>
              <a:spcBef>
                <a:spcPts val="600"/>
              </a:spcBef>
            </a:pPr>
            <a:r>
              <a:rPr lang="fr-CA" dirty="0"/>
              <a:t>STOLTZ, D. A., D. K. </a:t>
            </a:r>
            <a:r>
              <a:rPr lang="fr-CA" dirty="0" err="1"/>
              <a:t>Meyerholz</a:t>
            </a:r>
            <a:r>
              <a:rPr lang="fr-CA" dirty="0"/>
              <a:t>, M. J. </a:t>
            </a:r>
            <a:r>
              <a:rPr lang="fr-CA" dirty="0" err="1"/>
              <a:t>Welsh</a:t>
            </a:r>
            <a:r>
              <a:rPr lang="fr-CA" dirty="0"/>
              <a:t>. « </a:t>
            </a:r>
            <a:r>
              <a:rPr lang="fr-CA" dirty="0" err="1"/>
              <a:t>Origins</a:t>
            </a:r>
            <a:r>
              <a:rPr lang="fr-CA" dirty="0"/>
              <a:t> of </a:t>
            </a:r>
            <a:r>
              <a:rPr lang="fr-CA" dirty="0" err="1"/>
              <a:t>cystic</a:t>
            </a:r>
            <a:r>
              <a:rPr lang="fr-CA" dirty="0"/>
              <a:t> </a:t>
            </a:r>
            <a:r>
              <a:rPr lang="fr-CA" dirty="0" err="1"/>
              <a:t>fibrosis</a:t>
            </a:r>
            <a:r>
              <a:rPr lang="fr-CA" dirty="0"/>
              <a:t> </a:t>
            </a:r>
            <a:r>
              <a:rPr lang="fr-CA" dirty="0" err="1"/>
              <a:t>lung</a:t>
            </a:r>
            <a:r>
              <a:rPr lang="fr-CA" dirty="0"/>
              <a:t> </a:t>
            </a:r>
            <a:r>
              <a:rPr lang="fr-CA" dirty="0" err="1"/>
              <a:t>disease</a:t>
            </a:r>
            <a:r>
              <a:rPr lang="fr-CA" dirty="0"/>
              <a:t> », </a:t>
            </a:r>
            <a:r>
              <a:rPr lang="fr-CA" i="1" dirty="0"/>
              <a:t>N Engl J Med</a:t>
            </a:r>
            <a:r>
              <a:rPr lang="fr-CA" dirty="0"/>
              <a:t>, 2015;372(4):351-362.</a:t>
            </a:r>
          </a:p>
        </p:txBody>
      </p:sp>
      <p:sp>
        <p:nvSpPr>
          <p:cNvPr id="4" name="Slide Number Placeholder 3"/>
          <p:cNvSpPr>
            <a:spLocks noGrp="1"/>
          </p:cNvSpPr>
          <p:nvPr>
            <p:ph type="sldNum" sz="quarter" idx="10"/>
          </p:nvPr>
        </p:nvSpPr>
        <p:spPr/>
        <p:txBody>
          <a:bodyPr/>
          <a:lstStyle/>
          <a:p>
            <a:fld id="{F0F85B18-0DF3-4423-B67D-279232448D80}" type="slidenum">
              <a:rPr lang="en-US" smtClean="0"/>
              <a:pPr/>
              <a:t>8</a:t>
            </a:fld>
            <a:endParaRPr lang="fr-CA" dirty="0"/>
          </a:p>
        </p:txBody>
      </p:sp>
    </p:spTree>
    <p:extLst>
      <p:ext uri="{BB962C8B-B14F-4D97-AF65-F5344CB8AC3E}">
        <p14:creationId xmlns:p14="http://schemas.microsoft.com/office/powerpoint/2010/main" val="3387567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Slide Number Placeholder 3"/>
          <p:cNvSpPr>
            <a:spLocks noGrp="1"/>
          </p:cNvSpPr>
          <p:nvPr>
            <p:ph type="sldNum" sz="quarter" idx="5"/>
          </p:nvPr>
        </p:nvSpPr>
        <p:spPr bwMode="auto">
          <a:noFill/>
          <a:ln>
            <a:miter lim="800000"/>
            <a:headEnd/>
            <a:tailEnd/>
          </a:ln>
        </p:spPr>
        <p:txBody>
          <a:bodyPr/>
          <a:lstStyle/>
          <a:p>
            <a:fld id="{30D7EB70-5DD2-4C1E-AA36-63693ADAF73D}" type="slidenum">
              <a:rPr lang="en-US" smtClean="0">
                <a:ea typeface="ＭＳ Ｐゴシック"/>
                <a:cs typeface="ＭＳ Ｐゴシック"/>
              </a:rPr>
              <a:pPr/>
              <a:t>9</a:t>
            </a:fld>
            <a:endParaRPr lang="fr-CA" dirty="0">
              <a:ea typeface="ＭＳ Ｐゴシック"/>
              <a:cs typeface="ＭＳ Ｐゴシック"/>
            </a:endParaRPr>
          </a:p>
        </p:txBody>
      </p:sp>
      <p:sp>
        <p:nvSpPr>
          <p:cNvPr id="9" name="Notes Placeholder 2"/>
          <p:cNvSpPr>
            <a:spLocks noGrp="1"/>
          </p:cNvSpPr>
          <p:nvPr>
            <p:ph type="body" idx="3"/>
          </p:nvPr>
        </p:nvSpPr>
        <p:spPr bwMode="auto">
          <a:xfrm>
            <a:off x="679768" y="4768360"/>
            <a:ext cx="5438140" cy="4154575"/>
          </a:xfrm>
        </p:spPr>
        <p:txBody>
          <a:bodyPr wrap="square" numCol="1" anchor="t" anchorCtr="0" compatLnSpc="1">
            <a:prstTxWarp prst="textNoShape">
              <a:avLst/>
            </a:prstTxWarp>
            <a:noAutofit/>
          </a:bodyPr>
          <a:lstStyle/>
          <a:p>
            <a:r>
              <a:rPr lang="fr-CA" sz="900" b="1" dirty="0"/>
              <a:t>Points clés :</a:t>
            </a:r>
            <a:endParaRPr lang="fr-CA" sz="900" dirty="0"/>
          </a:p>
          <a:p>
            <a:pPr marL="178602" indent="-178602">
              <a:buFont typeface="Arial" panose="020B0604020202020204" pitchFamily="34" charset="0"/>
              <a:buChar char="•"/>
            </a:pPr>
            <a:r>
              <a:rPr lang="fr-CA" sz="900" dirty="0"/>
              <a:t>Dans les voies respiratoires normales, l’équilibre hydrique et électrolytique maintient le liquide de surface des voies respiratoires, couche de liquide qui permet aux cils vibratiles de lutter contre le mucus, les particules et les pathogènes et de les éliminer pour que les voies respiratoires restent saines.</a:t>
            </a:r>
          </a:p>
          <a:p>
            <a:pPr marL="178602" indent="-178602">
              <a:buFont typeface="Arial" panose="020B0604020202020204" pitchFamily="34" charset="0"/>
              <a:buChar char="•"/>
            </a:pPr>
            <a:r>
              <a:rPr lang="fr-CA" sz="900" dirty="0"/>
              <a:t>Chez les patients atteints de FK, le dysfonctionnement des canaux CFTR peut perturber l’équilibre du transport du Cl</a:t>
            </a:r>
            <a:r>
              <a:rPr lang="fr-CA" sz="900" baseline="30000" dirty="0"/>
              <a:t>–</a:t>
            </a:r>
            <a:r>
              <a:rPr lang="fr-CA" sz="900" dirty="0"/>
              <a:t>.</a:t>
            </a:r>
          </a:p>
          <a:p>
            <a:pPr marL="654873" lvl="1" indent="-178602">
              <a:buFont typeface="Arial" panose="020B0604020202020204" pitchFamily="34" charset="0"/>
              <a:buChar char="•"/>
            </a:pPr>
            <a:r>
              <a:rPr lang="fr-CA" sz="900" dirty="0"/>
              <a:t>L’absence de régulation du canal sodique épithélial entraîne une hyperabsorption de Na</a:t>
            </a:r>
            <a:r>
              <a:rPr lang="fr-CA" sz="900" baseline="30000" dirty="0"/>
              <a:t>+</a:t>
            </a:r>
            <a:r>
              <a:rPr lang="fr-CA" sz="900" dirty="0"/>
              <a:t>  – remarquez une augmentation importante de l’absorption de Na</a:t>
            </a:r>
            <a:r>
              <a:rPr lang="fr-CA" sz="900" baseline="30000" dirty="0"/>
              <a:t>+</a:t>
            </a:r>
            <a:r>
              <a:rPr lang="fr-CA" sz="900" dirty="0"/>
              <a:t> dans l’illustration inférieure, en raison d’une </a:t>
            </a:r>
            <a:r>
              <a:rPr lang="fr-CA" sz="900" u="sng" dirty="0"/>
              <a:t>quantité</a:t>
            </a:r>
            <a:r>
              <a:rPr lang="fr-CA" sz="900" dirty="0"/>
              <a:t> réduite </a:t>
            </a:r>
            <a:r>
              <a:rPr lang="fr-CA" sz="900" u="sng" dirty="0"/>
              <a:t>et(ou)</a:t>
            </a:r>
            <a:r>
              <a:rPr lang="fr-CA" sz="900" u="none" dirty="0"/>
              <a:t> d’une altération de l'</a:t>
            </a:r>
            <a:r>
              <a:rPr lang="fr-CA" sz="900" u="sng" dirty="0"/>
              <a:t>activité</a:t>
            </a:r>
            <a:r>
              <a:rPr lang="fr-CA" sz="900" dirty="0"/>
              <a:t> (fonctionnement) de la protéine CFTR dans la membrane apicale.</a:t>
            </a:r>
          </a:p>
          <a:p>
            <a:pPr marL="654873" lvl="1" indent="-178602">
              <a:buFont typeface="Arial" panose="020B0604020202020204" pitchFamily="34" charset="0"/>
              <a:buChar char="•"/>
            </a:pPr>
            <a:r>
              <a:rPr lang="fr-CA" sz="900" dirty="0"/>
              <a:t>Il semble que la variation du gradient de concentration du CI</a:t>
            </a:r>
            <a:r>
              <a:rPr lang="fr-CA" sz="900" baseline="30000" dirty="0"/>
              <a:t>–</a:t>
            </a:r>
            <a:r>
              <a:rPr lang="fr-CA" sz="900" dirty="0"/>
              <a:t> influe sur l’équilibre hydrique, ce qui contribuerait à la déshydratation du liquide de surface des voies respiratoires. Résultat, le mucus s’accumule sur les cils vibratiles et emprisonne les pathogènes et les particules.</a:t>
            </a:r>
          </a:p>
          <a:p>
            <a:r>
              <a:rPr lang="fr-CA" sz="900" b="1" dirty="0"/>
              <a:t> </a:t>
            </a:r>
            <a:endParaRPr lang="fr-CA" sz="900" dirty="0"/>
          </a:p>
          <a:p>
            <a:r>
              <a:rPr lang="fr-CA" sz="900" b="1" dirty="0"/>
              <a:t>Autres renseignements</a:t>
            </a:r>
            <a:endParaRPr lang="fr-CA" sz="900" dirty="0"/>
          </a:p>
          <a:p>
            <a:pPr marL="178602" indent="-178602">
              <a:buFont typeface="Arial" panose="020B0604020202020204" pitchFamily="34" charset="0"/>
              <a:buChar char="•"/>
            </a:pPr>
            <a:r>
              <a:rPr lang="fr-CA" sz="900" dirty="0"/>
              <a:t>Dans les cellules épithéliales, l’absorption de Na</a:t>
            </a:r>
            <a:r>
              <a:rPr lang="fr-CA" sz="900" baseline="30000" dirty="0"/>
              <a:t>+</a:t>
            </a:r>
            <a:r>
              <a:rPr lang="fr-CA" sz="900" dirty="0"/>
              <a:t> est soumise à l'action médiatrice des canaux sodiques épithéliaux et par la pompe Na</a:t>
            </a:r>
            <a:r>
              <a:rPr lang="fr-CA" sz="900" baseline="30000" dirty="0"/>
              <a:t>+</a:t>
            </a:r>
            <a:r>
              <a:rPr lang="fr-CA" sz="900" dirty="0"/>
              <a:t>/K</a:t>
            </a:r>
            <a:r>
              <a:rPr lang="fr-CA" sz="900" baseline="30000" dirty="0"/>
              <a:t>+</a:t>
            </a:r>
            <a:r>
              <a:rPr lang="fr-CA" sz="900" dirty="0"/>
              <a:t>-ATPase, alors que le transport des ions Cl</a:t>
            </a:r>
            <a:r>
              <a:rPr lang="fr-CA" sz="900" baseline="30000" dirty="0"/>
              <a:t>-</a:t>
            </a:r>
            <a:r>
              <a:rPr lang="fr-CA" sz="900" dirty="0"/>
              <a:t> est soumis à l'action médiatrice de la protéine CFTR et des canaux Cl</a:t>
            </a:r>
            <a:r>
              <a:rPr lang="fr-CA" sz="900" baseline="30000" dirty="0"/>
              <a:t>-</a:t>
            </a:r>
            <a:r>
              <a:rPr lang="fr-CA" sz="900" dirty="0"/>
              <a:t> activés par le Ca</a:t>
            </a:r>
            <a:r>
              <a:rPr lang="fr-CA" sz="900" baseline="30000" dirty="0"/>
              <a:t>2+</a:t>
            </a:r>
            <a:r>
              <a:rPr lang="fr-CA" sz="900" dirty="0"/>
              <a:t>.</a:t>
            </a:r>
          </a:p>
          <a:p>
            <a:pPr marL="178602" indent="-178602">
              <a:buFont typeface="Arial" panose="020B0604020202020204" pitchFamily="34" charset="0"/>
              <a:buChar char="•"/>
            </a:pPr>
            <a:r>
              <a:rPr lang="fr-CA" sz="900" dirty="0"/>
              <a:t>Dans les voies respiratoires, l'élimination du liquide excédentaire de la surface des voies respiratoires est soumise à l'action médiatrice du transport transépithélial du Na</a:t>
            </a:r>
            <a:r>
              <a:rPr lang="fr-CA" sz="900" baseline="30000" dirty="0"/>
              <a:t>+</a:t>
            </a:r>
            <a:r>
              <a:rPr lang="fr-CA" sz="900" dirty="0"/>
              <a:t>; les canaux sodiques épithéliaux sont hautement actifs lorsque le volume du liquide de surface des voies respiratoires est important, et sont inhibés lorsque ce volume est normal. Lorsque les canaux sodiques épithéliaux sont inhibés, la sécrétion des ions Cl</a:t>
            </a:r>
            <a:r>
              <a:rPr lang="fr-CA" sz="900" baseline="30000" dirty="0"/>
              <a:t>-</a:t>
            </a:r>
            <a:r>
              <a:rPr lang="fr-CA" sz="900" dirty="0"/>
              <a:t> est activée, et ce transport médié par la protéine CFTR.</a:t>
            </a:r>
          </a:p>
          <a:p>
            <a:pPr marL="178602" indent="-178602">
              <a:buFont typeface="Arial" panose="020B0604020202020204" pitchFamily="34" charset="0"/>
              <a:buChar char="•"/>
            </a:pPr>
            <a:r>
              <a:rPr lang="fr-CA" sz="900" dirty="0"/>
              <a:t>En l’absence de la protéine CFTR, l’absorption des ions Na</a:t>
            </a:r>
            <a:r>
              <a:rPr lang="fr-CA" sz="900" baseline="30000" dirty="0"/>
              <a:t>+ </a:t>
            </a:r>
            <a:r>
              <a:rPr lang="fr-CA" sz="900" dirty="0"/>
              <a:t>est ainsi régulée à la hausse et la sécrétion des ions Cl</a:t>
            </a:r>
            <a:r>
              <a:rPr lang="fr-CA" sz="900" baseline="30000" dirty="0"/>
              <a:t>-</a:t>
            </a:r>
            <a:r>
              <a:rPr lang="fr-CA" sz="900" dirty="0"/>
              <a:t> n’est pas activée.</a:t>
            </a:r>
          </a:p>
          <a:p>
            <a:pPr marL="178602" indent="-178602">
              <a:buFont typeface="Arial" panose="020B0604020202020204" pitchFamily="34" charset="0"/>
              <a:buChar char="•"/>
            </a:pPr>
            <a:endParaRPr lang="fr-CA" sz="900" dirty="0"/>
          </a:p>
          <a:p>
            <a:r>
              <a:rPr lang="fr-CA" sz="900" b="1" dirty="0"/>
              <a:t>Références</a:t>
            </a:r>
            <a:endParaRPr lang="fr-CA" sz="900" dirty="0"/>
          </a:p>
          <a:p>
            <a:pPr marL="171450" indent="-171450">
              <a:buFont typeface="Arial" panose="020B0604020202020204" pitchFamily="34" charset="0"/>
              <a:buChar char="•"/>
            </a:pPr>
            <a:r>
              <a:rPr lang="fr-CA" sz="900" dirty="0"/>
              <a:t>ROWE, S. M. et coll. </a:t>
            </a:r>
            <a:r>
              <a:rPr lang="fr-CA" sz="900" i="1" dirty="0"/>
              <a:t>N Engl J Med,</a:t>
            </a:r>
            <a:r>
              <a:rPr lang="fr-CA" sz="900" dirty="0"/>
              <a:t> 2005, 352, 1992–2001</a:t>
            </a:r>
          </a:p>
          <a:p>
            <a:pPr marL="171450" indent="-171450">
              <a:buFont typeface="Arial" panose="020B0604020202020204" pitchFamily="34" charset="0"/>
              <a:buChar char="•"/>
            </a:pPr>
            <a:r>
              <a:rPr lang="fr-CA" sz="900" dirty="0"/>
              <a:t>PROESMANS, M. et coll. </a:t>
            </a:r>
            <a:r>
              <a:rPr lang="fr-CA" sz="900" i="1" dirty="0"/>
              <a:t>Eur J Pediatr,</a:t>
            </a:r>
            <a:r>
              <a:rPr lang="fr-CA" sz="900" dirty="0"/>
              <a:t> 2008;167:839–49</a:t>
            </a:r>
          </a:p>
          <a:p>
            <a:pPr marL="171450" indent="-171450">
              <a:buFont typeface="Arial" panose="020B0604020202020204" pitchFamily="34" charset="0"/>
              <a:buChar char="•"/>
            </a:pPr>
            <a:r>
              <a:rPr lang="fr-CA" sz="900" dirty="0"/>
              <a:t>BOUCHER, R. C. </a:t>
            </a:r>
            <a:r>
              <a:rPr lang="fr-CA" sz="900" i="1" dirty="0"/>
              <a:t>Eur Respir J, </a:t>
            </a:r>
            <a:r>
              <a:rPr lang="fr-CA" sz="900" dirty="0"/>
              <a:t>2004;23:146–158</a:t>
            </a:r>
            <a:endParaRPr lang="fr-CA" sz="900" dirty="0">
              <a:ea typeface="ＭＳ Ｐゴシック"/>
              <a:cs typeface="ＭＳ Ｐゴシック"/>
            </a:endParaRPr>
          </a:p>
        </p:txBody>
      </p:sp>
    </p:spTree>
    <p:extLst>
      <p:ext uri="{BB962C8B-B14F-4D97-AF65-F5344CB8AC3E}">
        <p14:creationId xmlns:p14="http://schemas.microsoft.com/office/powerpoint/2010/main" val="2761828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0" y="0"/>
            <a:ext cx="9144000" cy="3803650"/>
          </a:xfrm>
          <a:prstGeom prst="rect">
            <a:avLst/>
          </a:prstGeom>
          <a:noFill/>
          <a:ln w="9525">
            <a:noFill/>
            <a:miter lim="800000"/>
            <a:headEnd/>
            <a:tailEnd/>
          </a:ln>
          <a:effectLst/>
        </p:spPr>
      </p:pic>
      <p:sp>
        <p:nvSpPr>
          <p:cNvPr id="8195" name="Rectangle 2"/>
          <p:cNvSpPr>
            <a:spLocks noGrp="1" noChangeArrowheads="1"/>
          </p:cNvSpPr>
          <p:nvPr>
            <p:ph type="ctrTitle"/>
          </p:nvPr>
        </p:nvSpPr>
        <p:spPr>
          <a:xfrm>
            <a:off x="304800" y="2687638"/>
            <a:ext cx="8531225" cy="966787"/>
          </a:xfrm>
        </p:spPr>
        <p:txBody>
          <a:bodyPr/>
          <a:lstStyle>
            <a:lvl1pPr>
              <a:defRPr b="1">
                <a:solidFill>
                  <a:schemeClr val="bg1"/>
                </a:solidFill>
              </a:defRPr>
            </a:lvl1pPr>
          </a:lstStyle>
          <a:p>
            <a:r>
              <a:rPr lang="en-US"/>
              <a:t>Click to edit Master title style</a:t>
            </a:r>
            <a:endParaRPr lang="en-US" dirty="0"/>
          </a:p>
        </p:txBody>
      </p:sp>
      <p:grpSp>
        <p:nvGrpSpPr>
          <p:cNvPr id="8196" name="Group 4"/>
          <p:cNvGrpSpPr>
            <a:grpSpLocks/>
          </p:cNvGrpSpPr>
          <p:nvPr/>
        </p:nvGrpSpPr>
        <p:grpSpPr bwMode="auto">
          <a:xfrm>
            <a:off x="0" y="6632575"/>
            <a:ext cx="9144000" cy="225425"/>
            <a:chOff x="36" y="4118"/>
            <a:chExt cx="5760" cy="142"/>
          </a:xfrm>
        </p:grpSpPr>
        <p:sp>
          <p:nvSpPr>
            <p:cNvPr id="5" name="Rectangle 5"/>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6" name="Rectangle 6"/>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sp>
        <p:nvSpPr>
          <p:cNvPr id="8202" name="Rectangle 10"/>
          <p:cNvSpPr>
            <a:spLocks noGrp="1" noChangeArrowheads="1"/>
          </p:cNvSpPr>
          <p:nvPr>
            <p:ph type="subTitle" sz="quarter" idx="1"/>
          </p:nvPr>
        </p:nvSpPr>
        <p:spPr>
          <a:xfrm>
            <a:off x="313370" y="4159250"/>
            <a:ext cx="6431918" cy="1752600"/>
          </a:xfrm>
        </p:spPr>
        <p:txBody>
          <a:bodyPr/>
          <a:lstStyle>
            <a:lvl1pPr marL="0" indent="0">
              <a:buFont typeface="Times" pitchFamily="1" charset="0"/>
              <a:buNone/>
              <a:defRPr>
                <a:solidFill>
                  <a:srgbClr val="53247F"/>
                </a:solidFill>
              </a:defRPr>
            </a:lvl1pPr>
          </a:lstStyle>
          <a:p>
            <a:r>
              <a:rPr lang="en-US"/>
              <a:t>Click to edit Master subtitle style</a:t>
            </a:r>
            <a:endParaRPr lang="en-US" dirty="0"/>
          </a:p>
        </p:txBody>
      </p:sp>
      <p:pic>
        <p:nvPicPr>
          <p:cNvPr id="14" name="Picture 9" descr="vertexlogoR_color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4">
            <a:extLst>
              <a:ext uri="{FF2B5EF4-FFF2-40B4-BE49-F238E27FC236}">
                <a16:creationId xmlns:a16="http://schemas.microsoft.com/office/drawing/2014/main" id="{13AD7C4C-8B97-4FD1-9876-083BEB1C794C}"/>
              </a:ext>
            </a:extLst>
          </p:cNvPr>
          <p:cNvSpPr>
            <a:spLocks noGrp="1"/>
          </p:cNvSpPr>
          <p:nvPr>
            <p:ph type="sldNum" sz="quarter" idx="4"/>
          </p:nvPr>
        </p:nvSpPr>
        <p:spPr>
          <a:xfrm>
            <a:off x="88900" y="6684264"/>
            <a:ext cx="327025" cy="173736"/>
          </a:xfrm>
          <a:prstGeom prst="rect">
            <a:avLst/>
          </a:prstGeom>
        </p:spPr>
        <p:txBody>
          <a:bodyPr anchor="ctr"/>
          <a:lstStyle>
            <a:lvl1pPr>
              <a:defRPr sz="800">
                <a:solidFill>
                  <a:schemeClr val="bg1"/>
                </a:solidFill>
              </a:defRPr>
            </a:lvl1pPr>
          </a:lstStyle>
          <a:p>
            <a:fld id="{27A9E5E4-AF7E-431D-B5BC-AC029E8A3641}" type="slidenum">
              <a:rPr lang="en-US" smtClean="0"/>
              <a:pPr/>
              <a:t>‹#›</a:t>
            </a:fld>
            <a:endParaRPr lang="en-US" dirty="0"/>
          </a:p>
        </p:txBody>
      </p:sp>
      <p:sp>
        <p:nvSpPr>
          <p:cNvPr id="13" name="Rectangle 29">
            <a:extLst>
              <a:ext uri="{FF2B5EF4-FFF2-40B4-BE49-F238E27FC236}">
                <a16:creationId xmlns:a16="http://schemas.microsoft.com/office/drawing/2014/main" id="{B26F79BE-60AA-41D7-98DF-607611F81B6C}"/>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 </a:t>
            </a:r>
            <a:r>
              <a:rPr lang="en-US" dirty="0"/>
              <a:t>2020 Vertex Pharmaceuticals (Canada) Incorporated | VXMA-</a:t>
            </a:r>
            <a:r>
              <a:rPr lang="en-US" sz="800" b="0" i="0" kern="1200" dirty="0">
                <a:solidFill>
                  <a:schemeClr val="bg1"/>
                </a:solidFill>
                <a:effectLst/>
                <a:latin typeface="+mn-lt"/>
                <a:ea typeface="+mn-ea"/>
                <a:cs typeface="Arial" charset="0"/>
              </a:rPr>
              <a:t>CA-20-2000061 </a:t>
            </a:r>
            <a:r>
              <a:rPr lang="en-US" dirty="0"/>
              <a:t>|  05/2020                               D</a:t>
            </a:r>
            <a:r>
              <a:rPr lang="en-US" dirty="0">
                <a:solidFill>
                  <a:srgbClr val="FFFFFF"/>
                </a:solidFill>
              </a:rPr>
              <a:t>OCUMENT CONÇU</a:t>
            </a:r>
            <a:r>
              <a:rPr lang="en-US" baseline="0" dirty="0">
                <a:solidFill>
                  <a:srgbClr val="FFFFFF"/>
                </a:solidFill>
              </a:rPr>
              <a:t> EXCLUSIVEMENT POUR LA FORMATION</a:t>
            </a:r>
            <a:endParaRPr lang="en-US" dirty="0">
              <a:solidFill>
                <a:srgbClr val="FFFFFF"/>
              </a:solidFill>
            </a:endParaRPr>
          </a:p>
          <a:p>
            <a:endParaRPr lang="en-US" dirty="0">
              <a:solidFill>
                <a:srgbClr val="FFFFFF"/>
              </a:solidFill>
            </a:endParaRPr>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96925"/>
          </a:xfrm>
        </p:spPr>
        <p:txBody>
          <a:bodyPr lIns="91440"/>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304799" y="1219200"/>
            <a:ext cx="8528017" cy="4525963"/>
          </a:xfrm>
        </p:spPr>
        <p:txBody>
          <a:bodyPr rIns="0"/>
          <a:lstStyle>
            <a:lvl1pPr>
              <a:defRPr>
                <a:solidFill>
                  <a:srgbClr val="000000"/>
                </a:solidFill>
              </a:defRPr>
            </a:lvl1pPr>
            <a:lvl2pPr marL="574675" indent="-228600">
              <a:defRPr>
                <a:solidFill>
                  <a:srgbClr val="000000"/>
                </a:solidFill>
              </a:defRPr>
            </a:lvl2pPr>
            <a:lvl3pPr marL="914400" indent="-173038">
              <a:defRPr>
                <a:solidFill>
                  <a:srgbClr val="000000"/>
                </a:solidFill>
              </a:defRPr>
            </a:lvl3pPr>
            <a:lvl4pPr marL="1201738" indent="-168275">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
          <p:cNvSpPr>
            <a:spLocks noGrp="1"/>
          </p:cNvSpPr>
          <p:nvPr>
            <p:ph type="sldNum" sz="quarter" idx="4"/>
          </p:nvPr>
        </p:nvSpPr>
        <p:spPr>
          <a:xfrm>
            <a:off x="88900" y="6684264"/>
            <a:ext cx="327025" cy="173736"/>
          </a:xfrm>
          <a:prstGeom prst="rect">
            <a:avLst/>
          </a:prstGeom>
        </p:spPr>
        <p:txBody>
          <a:bodyPr anchor="ctr"/>
          <a:lstStyle>
            <a:lvl1pPr>
              <a:defRPr sz="800">
                <a:solidFill>
                  <a:schemeClr val="bg1"/>
                </a:solidFill>
              </a:defRPr>
            </a:lvl1pPr>
          </a:lstStyle>
          <a:p>
            <a:fld id="{27A9E5E4-AF7E-431D-B5BC-AC029E8A3641}" type="slidenum">
              <a:rPr lang="en-US" smtClean="0"/>
              <a:pPr/>
              <a:t>‹#›</a:t>
            </a:fld>
            <a:endParaRPr lang="en-US" dirty="0"/>
          </a:p>
        </p:txBody>
      </p:sp>
      <p:grpSp>
        <p:nvGrpSpPr>
          <p:cNvPr id="5" name="Group 3">
            <a:extLst>
              <a:ext uri="{FF2B5EF4-FFF2-40B4-BE49-F238E27FC236}">
                <a16:creationId xmlns:a16="http://schemas.microsoft.com/office/drawing/2014/main" id="{FA27058C-0931-694D-B515-5063316716DC}"/>
              </a:ext>
            </a:extLst>
          </p:cNvPr>
          <p:cNvGrpSpPr>
            <a:grpSpLocks/>
          </p:cNvGrpSpPr>
          <p:nvPr userDrawn="1"/>
        </p:nvGrpSpPr>
        <p:grpSpPr bwMode="auto">
          <a:xfrm>
            <a:off x="0" y="6635750"/>
            <a:ext cx="9144000" cy="225425"/>
            <a:chOff x="36" y="4118"/>
            <a:chExt cx="5760" cy="142"/>
          </a:xfrm>
        </p:grpSpPr>
        <p:sp>
          <p:nvSpPr>
            <p:cNvPr id="6" name="Rectangle 5">
              <a:extLst>
                <a:ext uri="{FF2B5EF4-FFF2-40B4-BE49-F238E27FC236}">
                  <a16:creationId xmlns:a16="http://schemas.microsoft.com/office/drawing/2014/main" id="{83100BE8-1C9A-D942-98E4-B596FB8E03E0}"/>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7" name="Rectangle 6">
              <a:extLst>
                <a:ext uri="{FF2B5EF4-FFF2-40B4-BE49-F238E27FC236}">
                  <a16:creationId xmlns:a16="http://schemas.microsoft.com/office/drawing/2014/main" id="{67FD121B-2FD1-A94E-8E01-FF7B4BC6D4EC}"/>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8" name="Picture 7" descr="vertexlogoR_colorRGB.jpg">
            <a:extLst>
              <a:ext uri="{FF2B5EF4-FFF2-40B4-BE49-F238E27FC236}">
                <a16:creationId xmlns:a16="http://schemas.microsoft.com/office/drawing/2014/main" id="{4D05C8B5-BCC3-A44A-A889-916BEC767A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78079CDD-4E75-3A44-BF7C-30281A4AD158}"/>
              </a:ext>
            </a:extLst>
          </p:cNvPr>
          <p:cNvSpPr txBox="1">
            <a:spLocks/>
          </p:cNvSpPr>
          <p:nvPr userDrawn="1"/>
        </p:nvSpPr>
        <p:spPr>
          <a:xfrm>
            <a:off x="88900" y="6684264"/>
            <a:ext cx="327025" cy="173736"/>
          </a:xfrm>
          <a:prstGeom prst="rect">
            <a:avLst/>
          </a:prstGeom>
        </p:spPr>
        <p:txBody>
          <a:bodyPr anchor="ctr"/>
          <a:lstStyle>
            <a:defPPr>
              <a:defRPr lang="en-US"/>
            </a:defPPr>
            <a:lvl1pPr algn="l" rtl="0" fontAlgn="base">
              <a:spcBef>
                <a:spcPct val="0"/>
              </a:spcBef>
              <a:spcAft>
                <a:spcPct val="0"/>
              </a:spcAft>
              <a:defRPr sz="8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7A9E5E4-AF7E-431D-B5BC-AC029E8A3641}" type="slidenum">
              <a:rPr lang="en-US" smtClean="0"/>
              <a:pPr/>
              <a:t>‹#›</a:t>
            </a:fld>
            <a:endParaRPr lang="en-US" dirty="0"/>
          </a:p>
        </p:txBody>
      </p:sp>
      <p:sp>
        <p:nvSpPr>
          <p:cNvPr id="10" name="Rectangle 29">
            <a:extLst>
              <a:ext uri="{FF2B5EF4-FFF2-40B4-BE49-F238E27FC236}">
                <a16:creationId xmlns:a16="http://schemas.microsoft.com/office/drawing/2014/main" id="{29ECD9C5-F580-234D-9EC7-74B8B8F6500A}"/>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 </a:t>
            </a:r>
            <a:r>
              <a:rPr lang="en-US" dirty="0"/>
              <a:t>2020 Vertex Pharmaceuticals (Canada) Incorporated | VXMA-</a:t>
            </a:r>
            <a:r>
              <a:rPr lang="en-US" sz="800" b="0" i="0" kern="1200" dirty="0">
                <a:solidFill>
                  <a:schemeClr val="bg1"/>
                </a:solidFill>
                <a:effectLst/>
                <a:latin typeface="+mn-lt"/>
                <a:ea typeface="+mn-ea"/>
                <a:cs typeface="Arial" charset="0"/>
              </a:rPr>
              <a:t>CA-20-2000061 </a:t>
            </a:r>
            <a:r>
              <a:rPr lang="en-US" dirty="0"/>
              <a:t>|  05/2020                               D</a:t>
            </a:r>
            <a:r>
              <a:rPr lang="en-US" dirty="0">
                <a:solidFill>
                  <a:srgbClr val="FFFFFF"/>
                </a:solidFill>
              </a:rPr>
              <a:t>OCUMENT CONÇU</a:t>
            </a:r>
            <a:r>
              <a:rPr lang="en-US" baseline="0" dirty="0">
                <a:solidFill>
                  <a:srgbClr val="FFFFFF"/>
                </a:solidFill>
              </a:rPr>
              <a:t> EXCLUSIVEMENT POUR LA FORMATION</a:t>
            </a:r>
            <a:endParaRPr lang="en-US" dirty="0">
              <a:solidFill>
                <a:srgbClr val="FFFFFF"/>
              </a:solidFill>
            </a:endParaRPr>
          </a:p>
          <a:p>
            <a:endParaRPr lang="en-US"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2687003"/>
            <a:ext cx="7772400" cy="969264"/>
          </a:xfrm>
        </p:spPr>
        <p:txBody>
          <a:bodyPr anchor="ctr"/>
          <a:lstStyle>
            <a:lvl1pPr algn="l">
              <a:defRPr sz="2600" b="1" cap="none"/>
            </a:lvl1pPr>
          </a:lstStyle>
          <a:p>
            <a:r>
              <a:rPr lang="en-US"/>
              <a:t>Click to edit Master title style</a:t>
            </a:r>
            <a:endParaRPr lang="en-US" dirty="0"/>
          </a:p>
        </p:txBody>
      </p:sp>
      <p:sp>
        <p:nvSpPr>
          <p:cNvPr id="3" name="Text Placeholder 2"/>
          <p:cNvSpPr>
            <a:spLocks noGrp="1"/>
          </p:cNvSpPr>
          <p:nvPr>
            <p:ph type="body" idx="1"/>
          </p:nvPr>
        </p:nvSpPr>
        <p:spPr>
          <a:xfrm>
            <a:off x="304800" y="4206239"/>
            <a:ext cx="7776754" cy="1445623"/>
          </a:xfrm>
        </p:spPr>
        <p:txBody>
          <a:bodyPr anchor="t"/>
          <a:lstStyle>
            <a:lvl1pPr marL="0" indent="0">
              <a:buNone/>
              <a:defRPr sz="2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Slide Number Placeholder 4"/>
          <p:cNvSpPr>
            <a:spLocks noGrp="1"/>
          </p:cNvSpPr>
          <p:nvPr>
            <p:ph type="sldNum" sz="quarter" idx="4"/>
          </p:nvPr>
        </p:nvSpPr>
        <p:spPr>
          <a:xfrm>
            <a:off x="88900" y="6684264"/>
            <a:ext cx="327025" cy="173736"/>
          </a:xfrm>
          <a:prstGeom prst="rect">
            <a:avLst/>
          </a:prstGeom>
        </p:spPr>
        <p:txBody>
          <a:bodyPr anchor="ctr"/>
          <a:lstStyle>
            <a:lvl1pPr>
              <a:defRPr sz="800">
                <a:solidFill>
                  <a:schemeClr val="bg1"/>
                </a:solidFill>
              </a:defRPr>
            </a:lvl1pPr>
          </a:lstStyle>
          <a:p>
            <a:fld id="{27A9E5E4-AF7E-431D-B5BC-AC029E8A3641}" type="slidenum">
              <a:rPr lang="en-US" smtClean="0"/>
              <a:pPr/>
              <a:t>‹#›</a:t>
            </a:fld>
            <a:endParaRPr lang="en-US" dirty="0"/>
          </a:p>
        </p:txBody>
      </p:sp>
      <p:grpSp>
        <p:nvGrpSpPr>
          <p:cNvPr id="5" name="Group 3">
            <a:extLst>
              <a:ext uri="{FF2B5EF4-FFF2-40B4-BE49-F238E27FC236}">
                <a16:creationId xmlns:a16="http://schemas.microsoft.com/office/drawing/2014/main" id="{5747CE50-DC7C-CA43-8CFE-FF9BABA600C2}"/>
              </a:ext>
            </a:extLst>
          </p:cNvPr>
          <p:cNvGrpSpPr>
            <a:grpSpLocks/>
          </p:cNvGrpSpPr>
          <p:nvPr userDrawn="1"/>
        </p:nvGrpSpPr>
        <p:grpSpPr bwMode="auto">
          <a:xfrm>
            <a:off x="0" y="6635750"/>
            <a:ext cx="9144000" cy="225425"/>
            <a:chOff x="36" y="4118"/>
            <a:chExt cx="5760" cy="142"/>
          </a:xfrm>
        </p:grpSpPr>
        <p:sp>
          <p:nvSpPr>
            <p:cNvPr id="6" name="Rectangle 5">
              <a:extLst>
                <a:ext uri="{FF2B5EF4-FFF2-40B4-BE49-F238E27FC236}">
                  <a16:creationId xmlns:a16="http://schemas.microsoft.com/office/drawing/2014/main" id="{22152947-9BB7-D54D-9DB1-6D1C006B8806}"/>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7" name="Rectangle 6">
              <a:extLst>
                <a:ext uri="{FF2B5EF4-FFF2-40B4-BE49-F238E27FC236}">
                  <a16:creationId xmlns:a16="http://schemas.microsoft.com/office/drawing/2014/main" id="{36CD3BB4-68B2-A948-90D2-A3032F7D28E0}"/>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8" name="Picture 7" descr="vertexlogoR_colorRGB.jpg">
            <a:extLst>
              <a:ext uri="{FF2B5EF4-FFF2-40B4-BE49-F238E27FC236}">
                <a16:creationId xmlns:a16="http://schemas.microsoft.com/office/drawing/2014/main" id="{1DFA3247-2E70-7448-9F82-2AACB54062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49900523-3FF4-FB41-A796-9272075CDBE6}"/>
              </a:ext>
            </a:extLst>
          </p:cNvPr>
          <p:cNvSpPr txBox="1">
            <a:spLocks/>
          </p:cNvSpPr>
          <p:nvPr userDrawn="1"/>
        </p:nvSpPr>
        <p:spPr>
          <a:xfrm>
            <a:off x="88900" y="6684264"/>
            <a:ext cx="327025" cy="173736"/>
          </a:xfrm>
          <a:prstGeom prst="rect">
            <a:avLst/>
          </a:prstGeom>
        </p:spPr>
        <p:txBody>
          <a:bodyPr anchor="ctr"/>
          <a:lstStyle>
            <a:defPPr>
              <a:defRPr lang="en-US"/>
            </a:defPPr>
            <a:lvl1pPr algn="l" rtl="0" fontAlgn="base">
              <a:spcBef>
                <a:spcPct val="0"/>
              </a:spcBef>
              <a:spcAft>
                <a:spcPct val="0"/>
              </a:spcAft>
              <a:defRPr sz="8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7A9E5E4-AF7E-431D-B5BC-AC029E8A3641}" type="slidenum">
              <a:rPr lang="en-US" smtClean="0"/>
              <a:pPr/>
              <a:t>‹#›</a:t>
            </a:fld>
            <a:endParaRPr lang="en-US" dirty="0"/>
          </a:p>
        </p:txBody>
      </p:sp>
      <p:sp>
        <p:nvSpPr>
          <p:cNvPr id="10" name="Rectangle 29">
            <a:extLst>
              <a:ext uri="{FF2B5EF4-FFF2-40B4-BE49-F238E27FC236}">
                <a16:creationId xmlns:a16="http://schemas.microsoft.com/office/drawing/2014/main" id="{11BC77C8-26DA-764C-AE26-F2A367166831}"/>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 </a:t>
            </a:r>
            <a:r>
              <a:rPr lang="en-US" dirty="0"/>
              <a:t>2020 Vertex Pharmaceuticals (Canada) Incorporated | VXMA-</a:t>
            </a:r>
            <a:r>
              <a:rPr lang="en-US" sz="800" b="0" i="0" kern="1200" dirty="0">
                <a:solidFill>
                  <a:schemeClr val="bg1"/>
                </a:solidFill>
                <a:effectLst/>
                <a:latin typeface="+mn-lt"/>
                <a:ea typeface="+mn-ea"/>
                <a:cs typeface="Arial" charset="0"/>
              </a:rPr>
              <a:t>CA-20-2000061 </a:t>
            </a:r>
            <a:r>
              <a:rPr lang="en-US" dirty="0"/>
              <a:t>|  05/2020                               D</a:t>
            </a:r>
            <a:r>
              <a:rPr lang="en-US" dirty="0">
                <a:solidFill>
                  <a:srgbClr val="FFFFFF"/>
                </a:solidFill>
              </a:rPr>
              <a:t>OCUMENT CONÇU</a:t>
            </a:r>
            <a:r>
              <a:rPr lang="en-US" baseline="0" dirty="0">
                <a:solidFill>
                  <a:srgbClr val="FFFFFF"/>
                </a:solidFill>
              </a:rPr>
              <a:t> EXCLUSIVEMENT POUR LA FORMATION</a:t>
            </a:r>
            <a:endParaRPr lang="en-US" dirty="0">
              <a:solidFill>
                <a:srgbClr val="FFFFFF"/>
              </a:solidFill>
            </a:endParaRPr>
          </a:p>
          <a:p>
            <a:endParaRPr lang="en-US"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2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4"/>
          </p:nvPr>
        </p:nvSpPr>
        <p:spPr>
          <a:xfrm>
            <a:off x="88900" y="6684264"/>
            <a:ext cx="327025" cy="173736"/>
          </a:xfrm>
          <a:prstGeom prst="rect">
            <a:avLst/>
          </a:prstGeom>
        </p:spPr>
        <p:txBody>
          <a:bodyPr anchor="ctr"/>
          <a:lstStyle>
            <a:lvl1pPr>
              <a:defRPr sz="800">
                <a:solidFill>
                  <a:schemeClr val="bg1"/>
                </a:solidFill>
              </a:defRPr>
            </a:lvl1pPr>
          </a:lstStyle>
          <a:p>
            <a:fld id="{27A9E5E4-AF7E-431D-B5BC-AC029E8A3641}" type="slidenum">
              <a:rPr lang="en-US" smtClean="0"/>
              <a:pPr/>
              <a:t>‹#›</a:t>
            </a:fld>
            <a:endParaRPr lang="en-US" dirty="0"/>
          </a:p>
        </p:txBody>
      </p:sp>
      <p:grpSp>
        <p:nvGrpSpPr>
          <p:cNvPr id="7" name="Group 3">
            <a:extLst>
              <a:ext uri="{FF2B5EF4-FFF2-40B4-BE49-F238E27FC236}">
                <a16:creationId xmlns:a16="http://schemas.microsoft.com/office/drawing/2014/main" id="{62D314F1-18BD-1042-87B7-E78C54C3A2BF}"/>
              </a:ext>
            </a:extLst>
          </p:cNvPr>
          <p:cNvGrpSpPr>
            <a:grpSpLocks/>
          </p:cNvGrpSpPr>
          <p:nvPr userDrawn="1"/>
        </p:nvGrpSpPr>
        <p:grpSpPr bwMode="auto">
          <a:xfrm>
            <a:off x="0" y="6635750"/>
            <a:ext cx="9144000" cy="225425"/>
            <a:chOff x="36" y="4118"/>
            <a:chExt cx="5760" cy="142"/>
          </a:xfrm>
        </p:grpSpPr>
        <p:sp>
          <p:nvSpPr>
            <p:cNvPr id="8" name="Rectangle 5">
              <a:extLst>
                <a:ext uri="{FF2B5EF4-FFF2-40B4-BE49-F238E27FC236}">
                  <a16:creationId xmlns:a16="http://schemas.microsoft.com/office/drawing/2014/main" id="{17D4F045-92F9-7741-8EF7-C7527087CB78}"/>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9" name="Rectangle 6">
              <a:extLst>
                <a:ext uri="{FF2B5EF4-FFF2-40B4-BE49-F238E27FC236}">
                  <a16:creationId xmlns:a16="http://schemas.microsoft.com/office/drawing/2014/main" id="{5D201EED-0DF6-F84D-A54D-E1CE853AC2EF}"/>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10" name="Picture 9" descr="vertexlogoR_colorRGB.jpg">
            <a:extLst>
              <a:ext uri="{FF2B5EF4-FFF2-40B4-BE49-F238E27FC236}">
                <a16:creationId xmlns:a16="http://schemas.microsoft.com/office/drawing/2014/main" id="{5DBC596A-238D-514E-B58D-3E931AFA20B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4">
            <a:extLst>
              <a:ext uri="{FF2B5EF4-FFF2-40B4-BE49-F238E27FC236}">
                <a16:creationId xmlns:a16="http://schemas.microsoft.com/office/drawing/2014/main" id="{E8D130DA-2F9D-2044-AB9A-1B30F3135CB9}"/>
              </a:ext>
            </a:extLst>
          </p:cNvPr>
          <p:cNvSpPr txBox="1">
            <a:spLocks/>
          </p:cNvSpPr>
          <p:nvPr userDrawn="1"/>
        </p:nvSpPr>
        <p:spPr>
          <a:xfrm>
            <a:off x="88900" y="6684264"/>
            <a:ext cx="327025" cy="173736"/>
          </a:xfrm>
          <a:prstGeom prst="rect">
            <a:avLst/>
          </a:prstGeom>
        </p:spPr>
        <p:txBody>
          <a:bodyPr anchor="ctr"/>
          <a:lstStyle>
            <a:defPPr>
              <a:defRPr lang="en-US"/>
            </a:defPPr>
            <a:lvl1pPr algn="l" rtl="0" fontAlgn="base">
              <a:spcBef>
                <a:spcPct val="0"/>
              </a:spcBef>
              <a:spcAft>
                <a:spcPct val="0"/>
              </a:spcAft>
              <a:defRPr sz="8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7A9E5E4-AF7E-431D-B5BC-AC029E8A3641}" type="slidenum">
              <a:rPr lang="en-US" smtClean="0"/>
              <a:pPr/>
              <a:t>‹#›</a:t>
            </a:fld>
            <a:endParaRPr lang="en-US" dirty="0"/>
          </a:p>
        </p:txBody>
      </p:sp>
      <p:sp>
        <p:nvSpPr>
          <p:cNvPr id="12" name="Rectangle 29">
            <a:extLst>
              <a:ext uri="{FF2B5EF4-FFF2-40B4-BE49-F238E27FC236}">
                <a16:creationId xmlns:a16="http://schemas.microsoft.com/office/drawing/2014/main" id="{46792581-C1E4-DE4E-BF89-A05DEB2F12F4}"/>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 </a:t>
            </a:r>
            <a:r>
              <a:rPr lang="en-US" dirty="0"/>
              <a:t>2020 Vertex Pharmaceuticals (Canada) Incorporated | VXMA-</a:t>
            </a:r>
            <a:r>
              <a:rPr lang="en-US" sz="800" b="0" i="0" kern="1200" dirty="0">
                <a:solidFill>
                  <a:schemeClr val="bg1"/>
                </a:solidFill>
                <a:effectLst/>
                <a:latin typeface="+mn-lt"/>
                <a:ea typeface="+mn-ea"/>
                <a:cs typeface="Arial" charset="0"/>
              </a:rPr>
              <a:t>CA-20-2000061 </a:t>
            </a:r>
            <a:r>
              <a:rPr lang="en-US" dirty="0"/>
              <a:t>|  05/2020                               D</a:t>
            </a:r>
            <a:r>
              <a:rPr lang="en-US" dirty="0">
                <a:solidFill>
                  <a:srgbClr val="FFFFFF"/>
                </a:solidFill>
              </a:rPr>
              <a:t>OCUMENT CONÇU</a:t>
            </a:r>
            <a:r>
              <a:rPr lang="en-US" baseline="0" dirty="0">
                <a:solidFill>
                  <a:srgbClr val="FFFFFF"/>
                </a:solidFill>
              </a:rPr>
              <a:t> EXCLUSIVEMENT POUR LA FORMATION</a:t>
            </a:r>
            <a:endParaRPr lang="en-US" dirty="0">
              <a:solidFill>
                <a:srgbClr val="FFFFFF"/>
              </a:solidFill>
            </a:endParaRPr>
          </a:p>
          <a:p>
            <a:endParaRPr lang="en-US"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4"/>
          <p:cNvSpPr>
            <a:spLocks noGrp="1"/>
          </p:cNvSpPr>
          <p:nvPr>
            <p:ph type="sldNum" sz="quarter" idx="4"/>
          </p:nvPr>
        </p:nvSpPr>
        <p:spPr>
          <a:xfrm>
            <a:off x="88900" y="6684264"/>
            <a:ext cx="327025" cy="173736"/>
          </a:xfrm>
          <a:prstGeom prst="rect">
            <a:avLst/>
          </a:prstGeom>
        </p:spPr>
        <p:txBody>
          <a:bodyPr anchor="ctr"/>
          <a:lstStyle>
            <a:lvl1pPr>
              <a:defRPr sz="800">
                <a:solidFill>
                  <a:schemeClr val="bg1"/>
                </a:solidFill>
              </a:defRPr>
            </a:lvl1pPr>
          </a:lstStyle>
          <a:p>
            <a:fld id="{27A9E5E4-AF7E-431D-B5BC-AC029E8A3641}" type="slidenum">
              <a:rPr lang="en-US" smtClean="0"/>
              <a:pPr/>
              <a:t>‹#›</a:t>
            </a:fld>
            <a:endParaRPr lang="en-US" dirty="0"/>
          </a:p>
        </p:txBody>
      </p:sp>
      <p:grpSp>
        <p:nvGrpSpPr>
          <p:cNvPr id="5" name="Group 3">
            <a:extLst>
              <a:ext uri="{FF2B5EF4-FFF2-40B4-BE49-F238E27FC236}">
                <a16:creationId xmlns:a16="http://schemas.microsoft.com/office/drawing/2014/main" id="{76594226-0DD6-7045-9EAD-5E5FC7169910}"/>
              </a:ext>
            </a:extLst>
          </p:cNvPr>
          <p:cNvGrpSpPr>
            <a:grpSpLocks/>
          </p:cNvGrpSpPr>
          <p:nvPr userDrawn="1"/>
        </p:nvGrpSpPr>
        <p:grpSpPr bwMode="auto">
          <a:xfrm>
            <a:off x="0" y="6635750"/>
            <a:ext cx="9144000" cy="225425"/>
            <a:chOff x="36" y="4118"/>
            <a:chExt cx="5760" cy="142"/>
          </a:xfrm>
        </p:grpSpPr>
        <p:sp>
          <p:nvSpPr>
            <p:cNvPr id="6" name="Rectangle 5">
              <a:extLst>
                <a:ext uri="{FF2B5EF4-FFF2-40B4-BE49-F238E27FC236}">
                  <a16:creationId xmlns:a16="http://schemas.microsoft.com/office/drawing/2014/main" id="{4B3DCF80-AB41-4F45-82A3-62956E282E7C}"/>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7" name="Rectangle 6">
              <a:extLst>
                <a:ext uri="{FF2B5EF4-FFF2-40B4-BE49-F238E27FC236}">
                  <a16:creationId xmlns:a16="http://schemas.microsoft.com/office/drawing/2014/main" id="{99CDEB52-D2F2-8D45-96B5-4A6AE4E050DE}"/>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8" name="Picture 7" descr="vertexlogoR_colorRGB.jpg">
            <a:extLst>
              <a:ext uri="{FF2B5EF4-FFF2-40B4-BE49-F238E27FC236}">
                <a16:creationId xmlns:a16="http://schemas.microsoft.com/office/drawing/2014/main" id="{CEAF93C3-3A62-9B43-BB34-C1325D190DC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696A1E08-3E32-2B4A-A215-E94EFADF9CAA}"/>
              </a:ext>
            </a:extLst>
          </p:cNvPr>
          <p:cNvSpPr txBox="1">
            <a:spLocks/>
          </p:cNvSpPr>
          <p:nvPr userDrawn="1"/>
        </p:nvSpPr>
        <p:spPr>
          <a:xfrm>
            <a:off x="88900" y="6684264"/>
            <a:ext cx="327025" cy="173736"/>
          </a:xfrm>
          <a:prstGeom prst="rect">
            <a:avLst/>
          </a:prstGeom>
        </p:spPr>
        <p:txBody>
          <a:bodyPr anchor="ctr"/>
          <a:lstStyle>
            <a:defPPr>
              <a:defRPr lang="en-US"/>
            </a:defPPr>
            <a:lvl1pPr algn="l" rtl="0" fontAlgn="base">
              <a:spcBef>
                <a:spcPct val="0"/>
              </a:spcBef>
              <a:spcAft>
                <a:spcPct val="0"/>
              </a:spcAft>
              <a:defRPr sz="8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7A9E5E4-AF7E-431D-B5BC-AC029E8A3641}" type="slidenum">
              <a:rPr lang="en-US" smtClean="0"/>
              <a:pPr/>
              <a:t>‹#›</a:t>
            </a:fld>
            <a:endParaRPr lang="en-US" dirty="0"/>
          </a:p>
        </p:txBody>
      </p:sp>
      <p:sp>
        <p:nvSpPr>
          <p:cNvPr id="10" name="Rectangle 29">
            <a:extLst>
              <a:ext uri="{FF2B5EF4-FFF2-40B4-BE49-F238E27FC236}">
                <a16:creationId xmlns:a16="http://schemas.microsoft.com/office/drawing/2014/main" id="{E6C695DE-00FF-B448-92BE-DCA66924FC01}"/>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 </a:t>
            </a:r>
            <a:r>
              <a:rPr lang="en-US" dirty="0"/>
              <a:t>2020 Vertex Pharmaceuticals (Canada) Incorporated | VXMA-</a:t>
            </a:r>
            <a:r>
              <a:rPr lang="en-US" sz="800" b="0" i="0" kern="1200" dirty="0">
                <a:solidFill>
                  <a:schemeClr val="bg1"/>
                </a:solidFill>
                <a:effectLst/>
                <a:latin typeface="+mn-lt"/>
                <a:ea typeface="+mn-ea"/>
                <a:cs typeface="Arial" charset="0"/>
              </a:rPr>
              <a:t>CA-20-2000061 </a:t>
            </a:r>
            <a:r>
              <a:rPr lang="en-US" dirty="0"/>
              <a:t>|  05/2020                               D</a:t>
            </a:r>
            <a:r>
              <a:rPr lang="en-US" dirty="0">
                <a:solidFill>
                  <a:srgbClr val="FFFFFF"/>
                </a:solidFill>
              </a:rPr>
              <a:t>OCUMENT CONÇU</a:t>
            </a:r>
            <a:r>
              <a:rPr lang="en-US" baseline="0" dirty="0">
                <a:solidFill>
                  <a:srgbClr val="FFFFFF"/>
                </a:solidFill>
              </a:rPr>
              <a:t> EXCLUSIVEMENT POUR LA FORMATION</a:t>
            </a:r>
            <a:endParaRPr lang="en-US" dirty="0">
              <a:solidFill>
                <a:srgbClr val="FFFFFF"/>
              </a:solidFill>
            </a:endParaRPr>
          </a:p>
          <a:p>
            <a:endParaRPr lang="en-US"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4"/>
          </p:nvPr>
        </p:nvSpPr>
        <p:spPr>
          <a:xfrm>
            <a:off x="88900" y="6684264"/>
            <a:ext cx="327025" cy="173736"/>
          </a:xfrm>
          <a:prstGeom prst="rect">
            <a:avLst/>
          </a:prstGeom>
        </p:spPr>
        <p:txBody>
          <a:bodyPr anchor="ctr"/>
          <a:lstStyle>
            <a:lvl1pPr>
              <a:defRPr sz="800">
                <a:solidFill>
                  <a:schemeClr val="bg1"/>
                </a:solidFill>
              </a:defRPr>
            </a:lvl1pPr>
          </a:lstStyle>
          <a:p>
            <a:fld id="{27A9E5E4-AF7E-431D-B5BC-AC029E8A364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1"/>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buClr>
                <a:schemeClr val="tx1"/>
              </a:buClr>
              <a:defRPr sz="2000"/>
            </a:lvl1pPr>
            <a:lvl2pPr>
              <a:buClr>
                <a:schemeClr val="tx1"/>
              </a:buClr>
              <a:defRPr sz="1800"/>
            </a:lvl2pPr>
            <a:lvl3pPr>
              <a:buClr>
                <a:schemeClr val="tx1"/>
              </a:buClr>
              <a:defRPr sz="1600"/>
            </a:lvl3pPr>
            <a:lvl4pPr>
              <a:buClr>
                <a:schemeClr val="tx1"/>
              </a:buClr>
              <a:defRPr sz="1400"/>
            </a:lvl4pPr>
            <a:lvl5pPr>
              <a:buClr>
                <a:schemeClr val="tx1"/>
              </a:buCl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1"/>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Verdana"/>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buClr>
                <a:schemeClr val="tx1"/>
              </a:buClr>
              <a:defRPr sz="2000"/>
            </a:lvl1pPr>
            <a:lvl2pPr>
              <a:buClr>
                <a:schemeClr val="tx1"/>
              </a:buClr>
              <a:defRPr sz="1800"/>
            </a:lvl2pPr>
            <a:lvl3pPr>
              <a:buClr>
                <a:schemeClr val="tx1"/>
              </a:buClr>
              <a:defRPr sz="1600"/>
            </a:lvl3pPr>
            <a:lvl4pPr>
              <a:buClr>
                <a:schemeClr val="tx1"/>
              </a:buClr>
              <a:defRPr sz="1400"/>
            </a:lvl4pPr>
            <a:lvl5pPr>
              <a:buClr>
                <a:schemeClr val="tx1"/>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a:extLst>
              <a:ext uri="{FF2B5EF4-FFF2-40B4-BE49-F238E27FC236}">
                <a16:creationId xmlns:a16="http://schemas.microsoft.com/office/drawing/2014/main" id="{9415E0BF-201C-4D60-BFEC-052126D8528A}"/>
              </a:ext>
            </a:extLst>
          </p:cNvPr>
          <p:cNvSpPr>
            <a:spLocks noGrp="1"/>
          </p:cNvSpPr>
          <p:nvPr>
            <p:ph type="sldNum" sz="quarter" idx="10"/>
          </p:nvPr>
        </p:nvSpPr>
        <p:spPr>
          <a:xfrm>
            <a:off x="88900" y="6684264"/>
            <a:ext cx="327025" cy="173736"/>
          </a:xfrm>
          <a:prstGeom prst="rect">
            <a:avLst/>
          </a:prstGeom>
        </p:spPr>
        <p:txBody>
          <a:bodyPr anchor="ctr"/>
          <a:lstStyle>
            <a:lvl1pPr>
              <a:defRPr sz="800">
                <a:solidFill>
                  <a:schemeClr val="bg1"/>
                </a:solidFill>
              </a:defRPr>
            </a:lvl1pPr>
          </a:lstStyle>
          <a:p>
            <a:fld id="{27A9E5E4-AF7E-431D-B5BC-AC029E8A3641}" type="slidenum">
              <a:rPr lang="en-US" smtClean="0"/>
              <a:pPr/>
              <a:t>‹#›</a:t>
            </a:fld>
            <a:endParaRPr lang="en-US" dirty="0"/>
          </a:p>
        </p:txBody>
      </p:sp>
      <p:grpSp>
        <p:nvGrpSpPr>
          <p:cNvPr id="9" name="Group 3">
            <a:extLst>
              <a:ext uri="{FF2B5EF4-FFF2-40B4-BE49-F238E27FC236}">
                <a16:creationId xmlns:a16="http://schemas.microsoft.com/office/drawing/2014/main" id="{F56E97A4-5EDA-5544-8DA2-F27FE49F1B43}"/>
              </a:ext>
            </a:extLst>
          </p:cNvPr>
          <p:cNvGrpSpPr>
            <a:grpSpLocks/>
          </p:cNvGrpSpPr>
          <p:nvPr userDrawn="1"/>
        </p:nvGrpSpPr>
        <p:grpSpPr bwMode="auto">
          <a:xfrm>
            <a:off x="0" y="6635750"/>
            <a:ext cx="9144000" cy="225425"/>
            <a:chOff x="36" y="4118"/>
            <a:chExt cx="5760" cy="142"/>
          </a:xfrm>
        </p:grpSpPr>
        <p:sp>
          <p:nvSpPr>
            <p:cNvPr id="10" name="Rectangle 5">
              <a:extLst>
                <a:ext uri="{FF2B5EF4-FFF2-40B4-BE49-F238E27FC236}">
                  <a16:creationId xmlns:a16="http://schemas.microsoft.com/office/drawing/2014/main" id="{290731F1-2D4B-AD4B-8DF2-EBD63E344B17}"/>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11" name="Rectangle 6">
              <a:extLst>
                <a:ext uri="{FF2B5EF4-FFF2-40B4-BE49-F238E27FC236}">
                  <a16:creationId xmlns:a16="http://schemas.microsoft.com/office/drawing/2014/main" id="{CC373A3F-6569-9347-9BD8-7D15B1C45006}"/>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pic>
        <p:nvPicPr>
          <p:cNvPr id="12" name="Picture 11" descr="vertexlogoR_colorRGB.jpg">
            <a:extLst>
              <a:ext uri="{FF2B5EF4-FFF2-40B4-BE49-F238E27FC236}">
                <a16:creationId xmlns:a16="http://schemas.microsoft.com/office/drawing/2014/main" id="{B71E055F-AB67-6A4C-A183-18DDC723B5D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4">
            <a:extLst>
              <a:ext uri="{FF2B5EF4-FFF2-40B4-BE49-F238E27FC236}">
                <a16:creationId xmlns:a16="http://schemas.microsoft.com/office/drawing/2014/main" id="{D2A189E6-F645-3E43-B942-2CEF9EA3FFC5}"/>
              </a:ext>
            </a:extLst>
          </p:cNvPr>
          <p:cNvSpPr txBox="1">
            <a:spLocks/>
          </p:cNvSpPr>
          <p:nvPr userDrawn="1"/>
        </p:nvSpPr>
        <p:spPr>
          <a:xfrm>
            <a:off x="88900" y="6684264"/>
            <a:ext cx="327025" cy="173736"/>
          </a:xfrm>
          <a:prstGeom prst="rect">
            <a:avLst/>
          </a:prstGeom>
        </p:spPr>
        <p:txBody>
          <a:bodyPr anchor="ctr"/>
          <a:lstStyle>
            <a:defPPr>
              <a:defRPr lang="en-US"/>
            </a:defPPr>
            <a:lvl1pPr algn="l" rtl="0" fontAlgn="base">
              <a:spcBef>
                <a:spcPct val="0"/>
              </a:spcBef>
              <a:spcAft>
                <a:spcPct val="0"/>
              </a:spcAft>
              <a:defRPr sz="8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7A9E5E4-AF7E-431D-B5BC-AC029E8A3641}" type="slidenum">
              <a:rPr lang="en-US" smtClean="0"/>
              <a:pPr/>
              <a:t>‹#›</a:t>
            </a:fld>
            <a:endParaRPr lang="en-US" dirty="0"/>
          </a:p>
        </p:txBody>
      </p:sp>
      <p:sp>
        <p:nvSpPr>
          <p:cNvPr id="14" name="Rectangle 29">
            <a:extLst>
              <a:ext uri="{FF2B5EF4-FFF2-40B4-BE49-F238E27FC236}">
                <a16:creationId xmlns:a16="http://schemas.microsoft.com/office/drawing/2014/main" id="{673FF5F8-A7C7-1443-A1B9-B560F24D860C}"/>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 </a:t>
            </a:r>
            <a:r>
              <a:rPr lang="en-US" dirty="0"/>
              <a:t>2020 Vertex Pharmaceuticals (Canada) Incorporated | VXMA-</a:t>
            </a:r>
            <a:r>
              <a:rPr lang="en-US" sz="800" b="0" i="0" kern="1200" dirty="0">
                <a:solidFill>
                  <a:schemeClr val="bg1"/>
                </a:solidFill>
                <a:effectLst/>
                <a:latin typeface="+mn-lt"/>
                <a:ea typeface="+mn-ea"/>
                <a:cs typeface="Arial" charset="0"/>
              </a:rPr>
              <a:t>CA-20-2000061 </a:t>
            </a:r>
            <a:r>
              <a:rPr lang="en-US" dirty="0"/>
              <a:t>|  05/2020                               D</a:t>
            </a:r>
            <a:r>
              <a:rPr lang="en-US" dirty="0">
                <a:solidFill>
                  <a:srgbClr val="FFFFFF"/>
                </a:solidFill>
              </a:rPr>
              <a:t>OCUMENT CONÇU</a:t>
            </a:r>
            <a:r>
              <a:rPr lang="en-US" baseline="0" dirty="0">
                <a:solidFill>
                  <a:srgbClr val="FFFFFF"/>
                </a:solidFill>
              </a:rPr>
              <a:t> EXCLUSIVEMENT POUR LA FORMATION</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01726132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xmlns:mv="urn:schemas-microsoft-com:mac:vml">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04800" y="304800"/>
            <a:ext cx="8534400" cy="796925"/>
          </a:xfrm>
          <a:prstGeom prst="rect">
            <a:avLst/>
          </a:prstGeom>
          <a:noFill/>
          <a:ln w="9525">
            <a:noFill/>
            <a:miter lim="800000"/>
            <a:headEnd/>
            <a:tailEnd/>
          </a:ln>
        </p:spPr>
        <p:txBody>
          <a:bodyPr vert="horz" wrap="square" lIns="91440" tIns="45720" rIns="0" bIns="45720" numCol="1" anchor="ctr" anchorCtr="0" compatLnSpc="1">
            <a:prstTxWarp prst="textNoShape">
              <a:avLst/>
            </a:prstTxWarp>
          </a:bodyPr>
          <a:lstStyle/>
          <a:p>
            <a:pPr lvl="0"/>
            <a:r>
              <a:rPr lang="en-US"/>
              <a:t>Click to edit Master title style</a:t>
            </a:r>
            <a:endParaRPr lang="en-US" dirty="0"/>
          </a:p>
        </p:txBody>
      </p:sp>
      <p:sp>
        <p:nvSpPr>
          <p:cNvPr id="7174" name="Rectangle 6"/>
          <p:cNvSpPr>
            <a:spLocks noGrp="1" noChangeArrowheads="1"/>
          </p:cNvSpPr>
          <p:nvPr>
            <p:ph type="body" idx="1"/>
          </p:nvPr>
        </p:nvSpPr>
        <p:spPr bwMode="auto">
          <a:xfrm>
            <a:off x="304799" y="1219200"/>
            <a:ext cx="852801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Lst>
  <p:hf hdr="0" ftr="0" dt="0"/>
  <p:txStyles>
    <p:titleStyle>
      <a:lvl1pPr algn="l" rtl="0" eaLnBrk="1" fontAlgn="base" hangingPunct="1">
        <a:lnSpc>
          <a:spcPct val="90000"/>
        </a:lnSpc>
        <a:spcBef>
          <a:spcPct val="0"/>
        </a:spcBef>
        <a:spcAft>
          <a:spcPct val="0"/>
        </a:spcAft>
        <a:defRPr sz="2600" b="1">
          <a:solidFill>
            <a:srgbClr val="53247F"/>
          </a:solidFill>
          <a:latin typeface="+mj-lt"/>
          <a:ea typeface="+mj-ea"/>
          <a:cs typeface="+mj-cs"/>
        </a:defRPr>
      </a:lvl1pPr>
      <a:lvl2pPr algn="l" rtl="0" eaLnBrk="1" fontAlgn="base" hangingPunct="1">
        <a:spcBef>
          <a:spcPct val="0"/>
        </a:spcBef>
        <a:spcAft>
          <a:spcPct val="0"/>
        </a:spcAft>
        <a:defRPr sz="2600">
          <a:solidFill>
            <a:srgbClr val="53247F"/>
          </a:solidFill>
          <a:latin typeface="Arial" charset="0"/>
          <a:ea typeface="MS PGothic" pitchFamily="34" charset="-128"/>
        </a:defRPr>
      </a:lvl2pPr>
      <a:lvl3pPr algn="l" rtl="0" eaLnBrk="1" fontAlgn="base" hangingPunct="1">
        <a:spcBef>
          <a:spcPct val="0"/>
        </a:spcBef>
        <a:spcAft>
          <a:spcPct val="0"/>
        </a:spcAft>
        <a:defRPr sz="2600">
          <a:solidFill>
            <a:srgbClr val="53247F"/>
          </a:solidFill>
          <a:latin typeface="Arial" charset="0"/>
          <a:ea typeface="MS PGothic" pitchFamily="34" charset="-128"/>
        </a:defRPr>
      </a:lvl3pPr>
      <a:lvl4pPr algn="l" rtl="0" eaLnBrk="1" fontAlgn="base" hangingPunct="1">
        <a:spcBef>
          <a:spcPct val="0"/>
        </a:spcBef>
        <a:spcAft>
          <a:spcPct val="0"/>
        </a:spcAft>
        <a:defRPr sz="2600">
          <a:solidFill>
            <a:srgbClr val="53247F"/>
          </a:solidFill>
          <a:latin typeface="Arial" charset="0"/>
          <a:ea typeface="MS PGothic" pitchFamily="34" charset="-128"/>
        </a:defRPr>
      </a:lvl4pPr>
      <a:lvl5pPr algn="l" rtl="0" eaLnBrk="1" fontAlgn="base" hangingPunct="1">
        <a:spcBef>
          <a:spcPct val="0"/>
        </a:spcBef>
        <a:spcAft>
          <a:spcPct val="0"/>
        </a:spcAft>
        <a:defRPr sz="2600">
          <a:solidFill>
            <a:srgbClr val="53247F"/>
          </a:solidFill>
          <a:latin typeface="Arial" charset="0"/>
          <a:ea typeface="MS PGothic" pitchFamily="34" charset="-128"/>
        </a:defRPr>
      </a:lvl5pPr>
      <a:lvl6pPr marL="457200" algn="l" rtl="0" eaLnBrk="1" fontAlgn="base" hangingPunct="1">
        <a:spcBef>
          <a:spcPct val="0"/>
        </a:spcBef>
        <a:spcAft>
          <a:spcPct val="0"/>
        </a:spcAft>
        <a:defRPr sz="2600">
          <a:solidFill>
            <a:srgbClr val="53247F"/>
          </a:solidFill>
          <a:latin typeface="Arial" charset="0"/>
          <a:ea typeface="MS PGothic" pitchFamily="34" charset="-128"/>
        </a:defRPr>
      </a:lvl6pPr>
      <a:lvl7pPr marL="914400" algn="l" rtl="0" eaLnBrk="1" fontAlgn="base" hangingPunct="1">
        <a:spcBef>
          <a:spcPct val="0"/>
        </a:spcBef>
        <a:spcAft>
          <a:spcPct val="0"/>
        </a:spcAft>
        <a:defRPr sz="2600">
          <a:solidFill>
            <a:srgbClr val="53247F"/>
          </a:solidFill>
          <a:latin typeface="Arial" charset="0"/>
          <a:ea typeface="MS PGothic" pitchFamily="34" charset="-128"/>
        </a:defRPr>
      </a:lvl7pPr>
      <a:lvl8pPr marL="1371600" algn="l" rtl="0" eaLnBrk="1" fontAlgn="base" hangingPunct="1">
        <a:spcBef>
          <a:spcPct val="0"/>
        </a:spcBef>
        <a:spcAft>
          <a:spcPct val="0"/>
        </a:spcAft>
        <a:defRPr sz="2600">
          <a:solidFill>
            <a:srgbClr val="53247F"/>
          </a:solidFill>
          <a:latin typeface="Arial" charset="0"/>
          <a:ea typeface="MS PGothic" pitchFamily="34" charset="-128"/>
        </a:defRPr>
      </a:lvl8pPr>
      <a:lvl9pPr marL="1828800" algn="l" rtl="0" eaLnBrk="1" fontAlgn="base" hangingPunct="1">
        <a:spcBef>
          <a:spcPct val="0"/>
        </a:spcBef>
        <a:spcAft>
          <a:spcPct val="0"/>
        </a:spcAft>
        <a:defRPr sz="2600">
          <a:solidFill>
            <a:srgbClr val="53247F"/>
          </a:solidFill>
          <a:latin typeface="Arial" charset="0"/>
          <a:ea typeface="MS PGothic" pitchFamily="34" charset="-128"/>
        </a:defRPr>
      </a:lvl9pPr>
    </p:titleStyle>
    <p:bodyStyle>
      <a:lvl1pPr marL="227013" indent="-227013" algn="l" rtl="0" eaLnBrk="1" fontAlgn="base" hangingPunct="1">
        <a:spcBef>
          <a:spcPct val="20000"/>
        </a:spcBef>
        <a:spcAft>
          <a:spcPct val="0"/>
        </a:spcAft>
        <a:buClr>
          <a:srgbClr val="53247F"/>
        </a:buClr>
        <a:buFont typeface="Times" pitchFamily="1" charset="0"/>
        <a:buChar char="•"/>
        <a:defRPr sz="2200">
          <a:solidFill>
            <a:srgbClr val="000000"/>
          </a:solidFill>
          <a:latin typeface="+mn-lt"/>
          <a:ea typeface="+mn-ea"/>
          <a:cs typeface="+mn-cs"/>
        </a:defRPr>
      </a:lvl1pPr>
      <a:lvl2pPr marL="685800" indent="-228600" algn="l" rtl="0" eaLnBrk="1" fontAlgn="base" hangingPunct="1">
        <a:spcBef>
          <a:spcPct val="20000"/>
        </a:spcBef>
        <a:spcAft>
          <a:spcPct val="0"/>
        </a:spcAft>
        <a:buChar char="–"/>
        <a:defRPr sz="2000">
          <a:solidFill>
            <a:srgbClr val="000000"/>
          </a:solidFill>
          <a:latin typeface="+mn-lt"/>
          <a:ea typeface="+mn-ea"/>
        </a:defRPr>
      </a:lvl2pPr>
      <a:lvl3pPr marL="1087438" indent="-173038" algn="l" rtl="0" eaLnBrk="1" fontAlgn="base" hangingPunct="1">
        <a:spcBef>
          <a:spcPct val="20000"/>
        </a:spcBef>
        <a:spcAft>
          <a:spcPct val="0"/>
        </a:spcAft>
        <a:buChar char="•"/>
        <a:defRPr sz="1600">
          <a:solidFill>
            <a:srgbClr val="000000"/>
          </a:solidFill>
          <a:latin typeface="+mn-lt"/>
          <a:ea typeface="+mn-ea"/>
        </a:defRPr>
      </a:lvl3pPr>
      <a:lvl4pPr marL="1539875" indent="-168275" algn="l" rtl="0" eaLnBrk="1" fontAlgn="base" hangingPunct="1">
        <a:spcBef>
          <a:spcPct val="20000"/>
        </a:spcBef>
        <a:spcAft>
          <a:spcPct val="0"/>
        </a:spcAft>
        <a:buChar char="–"/>
        <a:defRPr sz="1400">
          <a:solidFill>
            <a:srgbClr val="000000"/>
          </a:solidFill>
          <a:latin typeface="+mn-lt"/>
          <a:ea typeface="+mn-ea"/>
        </a:defRPr>
      </a:lvl4pPr>
      <a:lvl5pPr marL="2000250" indent="-171450" algn="l" rtl="0" eaLnBrk="1" fontAlgn="base" hangingPunct="1">
        <a:spcBef>
          <a:spcPct val="20000"/>
        </a:spcBef>
        <a:spcAft>
          <a:spcPct val="0"/>
        </a:spcAft>
        <a:buChar char="»"/>
        <a:defRPr sz="1400">
          <a:solidFill>
            <a:srgbClr val="000000"/>
          </a:solidFill>
          <a:latin typeface="+mn-lt"/>
          <a:ea typeface="+mn-ea"/>
        </a:defRPr>
      </a:lvl5pPr>
      <a:lvl6pPr marL="2457450" indent="-171450" algn="l" rtl="0" eaLnBrk="1" fontAlgn="base" hangingPunct="1">
        <a:spcBef>
          <a:spcPct val="20000"/>
        </a:spcBef>
        <a:spcAft>
          <a:spcPct val="0"/>
        </a:spcAft>
        <a:buChar char="»"/>
        <a:defRPr sz="1400">
          <a:solidFill>
            <a:srgbClr val="666666"/>
          </a:solidFill>
          <a:latin typeface="+mn-lt"/>
          <a:ea typeface="+mn-ea"/>
        </a:defRPr>
      </a:lvl6pPr>
      <a:lvl7pPr marL="2914650" indent="-171450" algn="l" rtl="0" eaLnBrk="1" fontAlgn="base" hangingPunct="1">
        <a:spcBef>
          <a:spcPct val="20000"/>
        </a:spcBef>
        <a:spcAft>
          <a:spcPct val="0"/>
        </a:spcAft>
        <a:buChar char="»"/>
        <a:defRPr sz="1400">
          <a:solidFill>
            <a:srgbClr val="666666"/>
          </a:solidFill>
          <a:latin typeface="+mn-lt"/>
          <a:ea typeface="+mn-ea"/>
        </a:defRPr>
      </a:lvl7pPr>
      <a:lvl8pPr marL="3371850" indent="-171450" algn="l" rtl="0" eaLnBrk="1" fontAlgn="base" hangingPunct="1">
        <a:spcBef>
          <a:spcPct val="20000"/>
        </a:spcBef>
        <a:spcAft>
          <a:spcPct val="0"/>
        </a:spcAft>
        <a:buChar char="»"/>
        <a:defRPr sz="1400">
          <a:solidFill>
            <a:srgbClr val="666666"/>
          </a:solidFill>
          <a:latin typeface="+mn-lt"/>
          <a:ea typeface="+mn-ea"/>
        </a:defRPr>
      </a:lvl8pPr>
      <a:lvl9pPr marL="3829050" indent="-171450" algn="l" rtl="0" eaLnBrk="1" fontAlgn="base" hangingPunct="1">
        <a:spcBef>
          <a:spcPct val="20000"/>
        </a:spcBef>
        <a:spcAft>
          <a:spcPct val="0"/>
        </a:spcAft>
        <a:buChar char="»"/>
        <a:defRPr sz="1400">
          <a:solidFill>
            <a:srgbClr val="6666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orient="horz" pos="768" userDrawn="1">
          <p15:clr>
            <a:srgbClr val="F26B43"/>
          </p15:clr>
        </p15:guide>
        <p15:guide id="3" pos="55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365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8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12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96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665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212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817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7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86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28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599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44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802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010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84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519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964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702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99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940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23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40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444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98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65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00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911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152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625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50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060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58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20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409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42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484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556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159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394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042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0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21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6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13907"/>
      </p:ext>
    </p:extLst>
  </p:cSld>
  <p:clrMapOvr>
    <a:masterClrMapping/>
  </p:clrMapOvr>
</p:sld>
</file>

<file path=ppt/theme/theme1.xml><?xml version="1.0" encoding="utf-8"?>
<a:theme xmlns:a="http://schemas.openxmlformats.org/drawingml/2006/main" name="blank">
  <a:themeElements>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fontScheme name="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gray">
        <a:solidFill>
          <a:srgbClr val="FFFF00"/>
        </a:solidFill>
        <a:ln>
          <a:solidFill>
            <a:srgbClr val="FF0000"/>
          </a:solidFill>
        </a:ln>
      </a:spPr>
      <a:bodyPr wrap="none" rtlCol="0">
        <a:spAutoFit/>
      </a:bodyPr>
      <a:lstStyle>
        <a:defPPr>
          <a:lnSpc>
            <a:spcPct val="90000"/>
          </a:lnSpc>
          <a:defRPr sz="1600" b="1" dirty="0" smtClean="0">
            <a:solidFill>
              <a:srgbClr val="FF0000"/>
            </a:solidFill>
            <a:cs typeface="Arial"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S Clinical Overview Slide Deck_Draft1_041415 JS.pptx" id="{13B16B01-84EE-445C-9FAD-F9ED100A0457}" vid="{D648DD14-5CAB-4950-972E-BB499D8A4BE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F332AEEDB3FE4081E9023FA4B551BA" ma:contentTypeVersion="7" ma:contentTypeDescription="Create a new document." ma:contentTypeScope="" ma:versionID="db5cca7b62468f5b8aa0138f80686827">
  <xsd:schema xmlns:xsd="http://www.w3.org/2001/XMLSchema" xmlns:xs="http://www.w3.org/2001/XMLSchema" xmlns:p="http://schemas.microsoft.com/office/2006/metadata/properties" xmlns:ns2="c748f391-9100-4951-b377-98e1b6f5d765" xmlns:ns3="df877be4-9b80-4671-baa8-ecef72db2cf2" targetNamespace="http://schemas.microsoft.com/office/2006/metadata/properties" ma:root="true" ma:fieldsID="fccb321c94709b71b3afa568b71fda6f" ns2:_="" ns3:_="">
    <xsd:import namespace="c748f391-9100-4951-b377-98e1b6f5d765"/>
    <xsd:import namespace="df877be4-9b80-4671-baa8-ecef72db2c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48f391-9100-4951-b377-98e1b6f5d7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877be4-9b80-4671-baa8-ecef72db2cf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989C2D-BB08-4233-9A2B-E3D119E55D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48f391-9100-4951-b377-98e1b6f5d765"/>
    <ds:schemaRef ds:uri="df877be4-9b80-4671-baa8-ecef72db2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1716FF-FB5F-41FD-9FD5-DD5A8AFAD910}">
  <ds:schemaRefs>
    <ds:schemaRef ds:uri="http://schemas.microsoft.com/sharepoint/v3/contenttype/forms"/>
  </ds:schemaRefs>
</ds:datastoreItem>
</file>

<file path=customXml/itemProps3.xml><?xml version="1.0" encoding="utf-8"?>
<ds:datastoreItem xmlns:ds="http://schemas.openxmlformats.org/officeDocument/2006/customXml" ds:itemID="{8E1DA80F-2A60-445C-9E5C-B00760E623C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Vertex</Template>
  <TotalTime>0</TotalTime>
  <Words>8837</Words>
  <Application>Microsoft Macintosh PowerPoint</Application>
  <PresentationFormat>On-screen Show (4:3)</PresentationFormat>
  <Paragraphs>367</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Times</vt:lpstr>
      <vt:lpstr>Verdana</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2016-06-24T18:39:35Z</dcterms:created>
  <dcterms:modified xsi:type="dcterms:W3CDTF">2020-09-30T18:22:19Z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0x0101008EF332AEEDB3FE4081E9023FA4B551BA</vt:lpwstr>
  </property>
</Properties>
</file>