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9" r:id="rId4"/>
  </p:sldMasterIdLst>
  <p:notesMasterIdLst>
    <p:notesMasterId r:id="rId53"/>
  </p:notesMasterIdLst>
  <p:handoutMasterIdLst>
    <p:handoutMasterId r:id="rId54"/>
  </p:handoutMasterIdLst>
  <p:sldIdLst>
    <p:sldId id="256" r:id="rId5"/>
    <p:sldId id="339" r:id="rId6"/>
    <p:sldId id="346" r:id="rId7"/>
    <p:sldId id="409" r:id="rId8"/>
    <p:sldId id="341" r:id="rId9"/>
    <p:sldId id="424" r:id="rId10"/>
    <p:sldId id="425" r:id="rId11"/>
    <p:sldId id="347" r:id="rId12"/>
    <p:sldId id="260" r:id="rId13"/>
    <p:sldId id="412" r:id="rId14"/>
    <p:sldId id="423" r:id="rId15"/>
    <p:sldId id="417" r:id="rId16"/>
    <p:sldId id="350" r:id="rId17"/>
    <p:sldId id="392" r:id="rId18"/>
    <p:sldId id="419" r:id="rId19"/>
    <p:sldId id="338" r:id="rId20"/>
    <p:sldId id="420" r:id="rId21"/>
    <p:sldId id="265" r:id="rId22"/>
    <p:sldId id="413" r:id="rId23"/>
    <p:sldId id="264" r:id="rId24"/>
    <p:sldId id="394" r:id="rId25"/>
    <p:sldId id="285" r:id="rId26"/>
    <p:sldId id="393" r:id="rId27"/>
    <p:sldId id="318" r:id="rId28"/>
    <p:sldId id="365" r:id="rId29"/>
    <p:sldId id="366" r:id="rId30"/>
    <p:sldId id="369" r:id="rId31"/>
    <p:sldId id="370" r:id="rId32"/>
    <p:sldId id="395" r:id="rId33"/>
    <p:sldId id="373" r:id="rId34"/>
    <p:sldId id="374" r:id="rId35"/>
    <p:sldId id="416" r:id="rId36"/>
    <p:sldId id="407" r:id="rId37"/>
    <p:sldId id="408" r:id="rId38"/>
    <p:sldId id="396" r:id="rId39"/>
    <p:sldId id="332" r:id="rId40"/>
    <p:sldId id="421" r:id="rId41"/>
    <p:sldId id="382" r:id="rId42"/>
    <p:sldId id="405" r:id="rId43"/>
    <p:sldId id="376" r:id="rId44"/>
    <p:sldId id="289" r:id="rId45"/>
    <p:sldId id="397" r:id="rId46"/>
    <p:sldId id="398" r:id="rId47"/>
    <p:sldId id="418" r:id="rId48"/>
    <p:sldId id="414" r:id="rId49"/>
    <p:sldId id="401" r:id="rId50"/>
    <p:sldId id="415" r:id="rId51"/>
    <p:sldId id="403" r:id="rId5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168" userDrawn="1">
          <p15:clr>
            <a:srgbClr val="A4A3A4"/>
          </p15:clr>
        </p15:guide>
        <p15:guide id="3" orient="horz" pos="264" userDrawn="1">
          <p15:clr>
            <a:srgbClr val="A4A3A4"/>
          </p15:clr>
        </p15:guide>
        <p15:guide id="6" pos="2880" userDrawn="1">
          <p15:clr>
            <a:srgbClr val="A4A3A4"/>
          </p15:clr>
        </p15:guide>
      </p15:sldGuideLst>
    </p:ext>
    <p:ext uri="{2D200454-40CA-4A62-9FC3-DE9A4176ACB9}">
      <p15:notesGuideLst xmlns:p15="http://schemas.microsoft.com/office/powerpoint/2012/main">
        <p15:guide id="1" orient="horz" pos="432" userDrawn="1">
          <p15:clr>
            <a:srgbClr val="A4A3A4"/>
          </p15:clr>
        </p15:guide>
        <p15:guide id="2" pos="4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4A98"/>
    <a:srgbClr val="CE710C"/>
    <a:srgbClr val="E1E6B3"/>
    <a:srgbClr val="A641A6"/>
    <a:srgbClr val="6B5AAF"/>
    <a:srgbClr val="712D71"/>
    <a:srgbClr val="3B3BFF"/>
    <a:srgbClr val="6666FF"/>
    <a:srgbClr val="DBA5DB"/>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940" autoAdjust="0"/>
    <p:restoredTop sz="89047" autoAdjust="0"/>
  </p:normalViewPr>
  <p:slideViewPr>
    <p:cSldViewPr snapToGrid="0">
      <p:cViewPr varScale="1">
        <p:scale>
          <a:sx n="133" d="100"/>
          <a:sy n="133" d="100"/>
        </p:scale>
        <p:origin x="2136" y="192"/>
      </p:cViewPr>
      <p:guideLst>
        <p:guide orient="horz" pos="4168"/>
        <p:guide orient="horz" pos="264"/>
        <p:guide pos="2880"/>
      </p:guideLst>
    </p:cSldViewPr>
  </p:slideViewPr>
  <p:outlineViewPr>
    <p:cViewPr>
      <p:scale>
        <a:sx n="33" d="100"/>
        <a:sy n="33" d="100"/>
      </p:scale>
      <p:origin x="0" y="-1818"/>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p:scale>
          <a:sx n="89" d="100"/>
          <a:sy n="89" d="100"/>
        </p:scale>
        <p:origin x="-1950" y="1794"/>
      </p:cViewPr>
      <p:guideLst>
        <p:guide orient="horz" pos="432"/>
        <p:guide pos="4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defRPr sz="1200"/>
            </a:lvl1pPr>
          </a:lstStyle>
          <a:p>
            <a:endParaRPr lang="en-US" dirty="0"/>
          </a:p>
        </p:txBody>
      </p:sp>
      <p:sp>
        <p:nvSpPr>
          <p:cNvPr id="15363" name="Rectangle 3"/>
          <p:cNvSpPr>
            <a:spLocks noGrp="1" noChangeArrowheads="1"/>
          </p:cNvSpPr>
          <p:nvPr>
            <p:ph type="dt" sz="quarter" idx="1"/>
          </p:nvPr>
        </p:nvSpPr>
        <p:spPr bwMode="auto">
          <a:xfrm>
            <a:off x="3970341"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lgn="r">
              <a:defRPr sz="1200"/>
            </a:lvl1pPr>
          </a:lstStyle>
          <a:p>
            <a:endParaRPr lang="en-US" dirty="0"/>
          </a:p>
        </p:txBody>
      </p:sp>
      <p:sp>
        <p:nvSpPr>
          <p:cNvPr id="15364" name="Rectangle 4"/>
          <p:cNvSpPr>
            <a:spLocks noGrp="1" noChangeArrowheads="1"/>
          </p:cNvSpPr>
          <p:nvPr>
            <p:ph type="ftr" sz="quarter" idx="2"/>
          </p:nvPr>
        </p:nvSpPr>
        <p:spPr bwMode="auto">
          <a:xfrm>
            <a:off x="0"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defRPr sz="1200"/>
            </a:lvl1pPr>
          </a:lstStyle>
          <a:p>
            <a:endParaRPr lang="en-US" dirty="0"/>
          </a:p>
        </p:txBody>
      </p:sp>
      <p:sp>
        <p:nvSpPr>
          <p:cNvPr id="15365" name="Rectangle 5"/>
          <p:cNvSpPr>
            <a:spLocks noGrp="1" noChangeArrowheads="1"/>
          </p:cNvSpPr>
          <p:nvPr>
            <p:ph type="sldNum" sz="quarter" idx="3"/>
          </p:nvPr>
        </p:nvSpPr>
        <p:spPr bwMode="auto">
          <a:xfrm>
            <a:off x="3970341"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lgn="r">
              <a:defRPr sz="1200"/>
            </a:lvl1pPr>
          </a:lstStyle>
          <a:p>
            <a:fld id="{363B72EB-796A-4402-A80E-159998447A64}" type="slidenum">
              <a:rPr lang="en-US"/>
              <a:pPr/>
              <a:t>‹#›</a:t>
            </a:fld>
            <a:endParaRPr lang="fr-CA" dirty="0"/>
          </a:p>
        </p:txBody>
      </p:sp>
    </p:spTree>
    <p:extLst>
      <p:ext uri="{BB962C8B-B14F-4D97-AF65-F5344CB8AC3E}">
        <p14:creationId xmlns:p14="http://schemas.microsoft.com/office/powerpoint/2010/main" val="42194353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defRPr sz="1200"/>
            </a:lvl1pPr>
          </a:lstStyle>
          <a:p>
            <a:endParaRPr lang="en-US" dirty="0"/>
          </a:p>
        </p:txBody>
      </p:sp>
      <p:sp>
        <p:nvSpPr>
          <p:cNvPr id="25603" name="Rectangle 3"/>
          <p:cNvSpPr>
            <a:spLocks noGrp="1" noChangeArrowheads="1"/>
          </p:cNvSpPr>
          <p:nvPr>
            <p:ph type="dt" idx="1"/>
          </p:nvPr>
        </p:nvSpPr>
        <p:spPr bwMode="auto">
          <a:xfrm>
            <a:off x="3970341" y="0"/>
            <a:ext cx="3038476" cy="465138"/>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lvl1pPr algn="r">
              <a:defRPr sz="1200"/>
            </a:lvl1pPr>
          </a:lstStyle>
          <a:p>
            <a:endParaRPr lang="en-US" dirty="0"/>
          </a:p>
        </p:txBody>
      </p:sp>
      <p:sp>
        <p:nvSpPr>
          <p:cNvPr id="2560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25605" name="Rectangle 5"/>
          <p:cNvSpPr>
            <a:spLocks noGrp="1" noChangeArrowheads="1"/>
          </p:cNvSpPr>
          <p:nvPr>
            <p:ph type="body" sz="quarter" idx="3"/>
          </p:nvPr>
        </p:nvSpPr>
        <p:spPr bwMode="auto">
          <a:xfrm>
            <a:off x="701676" y="4416427"/>
            <a:ext cx="5607050" cy="4183063"/>
          </a:xfrm>
          <a:prstGeom prst="rect">
            <a:avLst/>
          </a:prstGeom>
          <a:noFill/>
          <a:ln w="9525">
            <a:noFill/>
            <a:miter lim="800000"/>
            <a:headEnd/>
            <a:tailEnd/>
          </a:ln>
          <a:effectLst/>
        </p:spPr>
        <p:txBody>
          <a:bodyPr vert="horz" wrap="square" lIns="90640" tIns="45321" rIns="90640" bIns="4532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6" name="Rectangle 6"/>
          <p:cNvSpPr>
            <a:spLocks noGrp="1" noChangeArrowheads="1"/>
          </p:cNvSpPr>
          <p:nvPr>
            <p:ph type="ftr" sz="quarter" idx="4"/>
          </p:nvPr>
        </p:nvSpPr>
        <p:spPr bwMode="auto">
          <a:xfrm>
            <a:off x="0"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defRPr sz="1200"/>
            </a:lvl1pPr>
          </a:lstStyle>
          <a:p>
            <a:endParaRPr lang="en-US" dirty="0"/>
          </a:p>
        </p:txBody>
      </p:sp>
      <p:sp>
        <p:nvSpPr>
          <p:cNvPr id="25607" name="Rectangle 7"/>
          <p:cNvSpPr>
            <a:spLocks noGrp="1" noChangeArrowheads="1"/>
          </p:cNvSpPr>
          <p:nvPr>
            <p:ph type="sldNum" sz="quarter" idx="5"/>
          </p:nvPr>
        </p:nvSpPr>
        <p:spPr bwMode="auto">
          <a:xfrm>
            <a:off x="3970341" y="8829678"/>
            <a:ext cx="3038476" cy="465138"/>
          </a:xfrm>
          <a:prstGeom prst="rect">
            <a:avLst/>
          </a:prstGeom>
          <a:noFill/>
          <a:ln w="9525">
            <a:noFill/>
            <a:miter lim="800000"/>
            <a:headEnd/>
            <a:tailEnd/>
          </a:ln>
          <a:effectLst/>
        </p:spPr>
        <p:txBody>
          <a:bodyPr vert="horz" wrap="square" lIns="90640" tIns="45321" rIns="90640" bIns="45321" numCol="1" anchor="b" anchorCtr="0" compatLnSpc="1">
            <a:prstTxWarp prst="textNoShape">
              <a:avLst/>
            </a:prstTxWarp>
          </a:bodyPr>
          <a:lstStyle>
            <a:lvl1pPr algn="r">
              <a:defRPr sz="1200"/>
            </a:lvl1pPr>
          </a:lstStyle>
          <a:p>
            <a:fld id="{DC7500B8-A297-4732-A44E-95EA488101D2}" type="slidenum">
              <a:rPr lang="en-US"/>
              <a:pPr/>
              <a:t>‹#›</a:t>
            </a:fld>
            <a:endParaRPr lang="fr-CA" dirty="0"/>
          </a:p>
        </p:txBody>
      </p:sp>
    </p:spTree>
    <p:extLst>
      <p:ext uri="{BB962C8B-B14F-4D97-AF65-F5344CB8AC3E}">
        <p14:creationId xmlns:p14="http://schemas.microsoft.com/office/powerpoint/2010/main" val="4081120440"/>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1</a:t>
            </a:fld>
            <a:endParaRPr lang="fr-CA" dirty="0"/>
          </a:p>
        </p:txBody>
      </p:sp>
    </p:spTree>
    <p:extLst>
      <p:ext uri="{BB962C8B-B14F-4D97-AF65-F5344CB8AC3E}">
        <p14:creationId xmlns:p14="http://schemas.microsoft.com/office/powerpoint/2010/main" val="316901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600"/>
              </a:spcAft>
            </a:pPr>
            <a:r>
              <a:rPr lang="fr-CA" sz="1100" b="1" dirty="0"/>
              <a:t>Points clés</a:t>
            </a:r>
          </a:p>
          <a:p>
            <a:pPr marL="171450" indent="-171450" fontAlgn="auto">
              <a:spcBef>
                <a:spcPts val="0"/>
              </a:spcBef>
              <a:spcAft>
                <a:spcPts val="600"/>
              </a:spcAft>
              <a:buFont typeface="Arial" panose="020B0604020202020204" pitchFamily="34" charset="0"/>
              <a:buChar char="•"/>
              <a:defRPr/>
            </a:pPr>
            <a:r>
              <a:rPr lang="fr-CA" sz="1100" dirty="0"/>
              <a:t>Une maladie pulmonaire précoce se caractérise par des dommages aux petites voies respiratoires périphériques</a:t>
            </a:r>
            <a:r>
              <a:rPr lang="fr-CA" sz="1100" baseline="30000" dirty="0"/>
              <a:t>1</a:t>
            </a:r>
            <a:r>
              <a:rPr lang="fr-CA" sz="1100" dirty="0"/>
              <a:t>.</a:t>
            </a:r>
          </a:p>
          <a:p>
            <a:pPr marL="171450" indent="-171450" fontAlgn="auto">
              <a:spcBef>
                <a:spcPts val="0"/>
              </a:spcBef>
              <a:spcAft>
                <a:spcPts val="600"/>
              </a:spcAft>
              <a:buFont typeface="Arial" panose="020B0604020202020204" pitchFamily="34" charset="0"/>
              <a:buChar char="•"/>
              <a:defRPr/>
            </a:pPr>
            <a:r>
              <a:rPr lang="fr-CA" sz="1100" dirty="0"/>
              <a:t>L’ICP est sensible aux dommages survenus aux grosses et aux petites voies respiratoires</a:t>
            </a:r>
            <a:r>
              <a:rPr lang="fr-CA" sz="1100" baseline="30000" dirty="0"/>
              <a:t>2</a:t>
            </a:r>
            <a:r>
              <a:rPr lang="fr-CA" sz="1100" dirty="0"/>
              <a:t>. </a:t>
            </a:r>
          </a:p>
          <a:p>
            <a:pPr marL="171450" indent="-171450" fontAlgn="auto">
              <a:spcBef>
                <a:spcPts val="0"/>
              </a:spcBef>
              <a:spcAft>
                <a:spcPts val="600"/>
              </a:spcAft>
              <a:buFont typeface="Arial" panose="020B0604020202020204" pitchFamily="34" charset="0"/>
              <a:buChar char="•"/>
              <a:defRPr/>
            </a:pPr>
            <a:r>
              <a:rPr lang="fr-CA" sz="1100" dirty="0"/>
              <a:t>L’ICP permet donc de détecter une maladie précoce des voies respiratoires chez les patients atteints de FK</a:t>
            </a:r>
            <a:r>
              <a:rPr lang="fr-CA" sz="1100" baseline="30000" dirty="0"/>
              <a:t>1</a:t>
            </a:r>
            <a:r>
              <a:rPr lang="fr-CA" sz="1100" dirty="0"/>
              <a:t>.</a:t>
            </a:r>
          </a:p>
          <a:p>
            <a:pPr marL="628650" lvl="1" indent="-171450" fontAlgn="auto">
              <a:spcBef>
                <a:spcPts val="0"/>
              </a:spcBef>
              <a:spcAft>
                <a:spcPts val="600"/>
              </a:spcAft>
              <a:buFont typeface="Arial" panose="020B0604020202020204" pitchFamily="34" charset="0"/>
              <a:buChar char="•"/>
              <a:defRPr/>
            </a:pPr>
            <a:r>
              <a:rPr lang="fr-CA" sz="1100" dirty="0"/>
              <a:t>Cependant, le VEMS représente la méthode privilégiée pour surveiller les stades avancés de FK accompagnés d’une maladie pulmonaire grave. Les adultes atteints d’une maladie pulmonaire de stade avancé présentent une grande hétérogénéité de ventilation, et la détermination de l’ICP demande davantage de temps.</a:t>
            </a:r>
          </a:p>
          <a:p>
            <a:pPr marR="0" algn="l" defTabSz="914400" rtl="0" eaLnBrk="1" fontAlgn="auto" latinLnBrk="0" hangingPunct="1">
              <a:spcBef>
                <a:spcPts val="0"/>
              </a:spcBef>
              <a:spcAft>
                <a:spcPts val="600"/>
              </a:spcAft>
              <a:buClrTx/>
              <a:buSzTx/>
              <a:tabLst/>
              <a:defRPr/>
            </a:pPr>
            <a:endParaRPr lang="fr-CA" sz="1100" b="1" baseline="0" dirty="0"/>
          </a:p>
          <a:p>
            <a:pPr>
              <a:spcBef>
                <a:spcPts val="0"/>
              </a:spcBef>
              <a:spcAft>
                <a:spcPts val="600"/>
              </a:spcAft>
            </a:pPr>
            <a:r>
              <a:rPr lang="fr-CA" sz="1100" b="1" baseline="0" dirty="0"/>
              <a:t>Références</a:t>
            </a:r>
          </a:p>
          <a:p>
            <a:pPr marL="228600" indent="-228600">
              <a:spcBef>
                <a:spcPts val="0"/>
              </a:spcBef>
              <a:spcAft>
                <a:spcPts val="600"/>
              </a:spcAft>
              <a:buFontTx/>
              <a:buAutoNum type="arabicPeriod"/>
              <a:defRPr/>
            </a:pPr>
            <a:r>
              <a:rPr lang="fr-CA" sz="1100" dirty="0">
                <a:solidFill>
                  <a:srgbClr val="000000"/>
                </a:solidFill>
              </a:rPr>
              <a:t>HORSLEY, A. « Lung clearance index in the assessment of airways disease ». </a:t>
            </a:r>
            <a:r>
              <a:rPr lang="fr-CA" sz="1100" i="1" dirty="0">
                <a:solidFill>
                  <a:srgbClr val="000000"/>
                </a:solidFill>
              </a:rPr>
              <a:t>Respir Med</a:t>
            </a:r>
            <a:r>
              <a:rPr lang="fr-CA" sz="1100" dirty="0">
                <a:solidFill>
                  <a:srgbClr val="000000"/>
                </a:solidFill>
              </a:rPr>
              <a:t>. 2009;103(6):793-799.</a:t>
            </a:r>
          </a:p>
          <a:p>
            <a:pPr marL="228600" indent="-228600">
              <a:spcBef>
                <a:spcPts val="0"/>
              </a:spcBef>
              <a:spcAft>
                <a:spcPts val="600"/>
              </a:spcAft>
              <a:buFontTx/>
              <a:buAutoNum type="arabicPeriod"/>
              <a:defRPr/>
            </a:pPr>
            <a:r>
              <a:rPr lang="fr-CA" sz="1100" dirty="0">
                <a:solidFill>
                  <a:srgbClr val="000000"/>
                </a:solidFill>
              </a:rPr>
              <a:t>VERBANCK, S., Paiva, M., Schuermans, D. et coll. « Relationships between the lung clearance index and conductive and acinar ventilation heterogeneity ». </a:t>
            </a:r>
            <a:r>
              <a:rPr lang="fr-CA" sz="1100" i="1" dirty="0"/>
              <a:t>J Appl Physiol. </a:t>
            </a:r>
            <a:r>
              <a:rPr lang="fr-CA" sz="1100" dirty="0">
                <a:solidFill>
                  <a:srgbClr val="000000"/>
                </a:solidFill>
              </a:rPr>
              <a:t>2012;</a:t>
            </a:r>
            <a:r>
              <a:rPr lang="fr-CA" sz="1100" dirty="0"/>
              <a:t>112(5):782-790</a:t>
            </a:r>
            <a:r>
              <a:rPr lang="fr-CA" sz="1100" dirty="0">
                <a:solidFill>
                  <a:srgbClr val="000000"/>
                </a:solidFill>
              </a:rPr>
              <a:t>. </a:t>
            </a:r>
          </a:p>
          <a:p>
            <a:pPr>
              <a:spcBef>
                <a:spcPts val="0"/>
              </a:spcBef>
              <a:spcAft>
                <a:spcPts val="600"/>
              </a:spcAft>
            </a:pPr>
            <a:endParaRPr lang="fr-CA" sz="1100" b="1" dirty="0"/>
          </a:p>
          <a:p>
            <a:pPr>
              <a:spcBef>
                <a:spcPts val="0"/>
              </a:spcBef>
              <a:spcAft>
                <a:spcPts val="600"/>
              </a:spcAft>
            </a:pPr>
            <a:endParaRPr lang="fr-CA" sz="1100" dirty="0"/>
          </a:p>
        </p:txBody>
      </p:sp>
      <p:sp>
        <p:nvSpPr>
          <p:cNvPr id="4" name="Slide Number Placeholder 3"/>
          <p:cNvSpPr>
            <a:spLocks noGrp="1"/>
          </p:cNvSpPr>
          <p:nvPr>
            <p:ph type="sldNum" sz="quarter" idx="10"/>
          </p:nvPr>
        </p:nvSpPr>
        <p:spPr/>
        <p:txBody>
          <a:bodyPr/>
          <a:lstStyle/>
          <a:p>
            <a:fld id="{26853823-EC21-4DF2-A4F8-FAC8AB6A11D6}" type="slidenum">
              <a:rPr lang="en-US" smtClean="0"/>
              <a:pPr/>
              <a:t>10</a:t>
            </a:fld>
            <a:endParaRPr lang="fr-CA" dirty="0"/>
          </a:p>
        </p:txBody>
      </p:sp>
    </p:spTree>
    <p:extLst>
      <p:ext uri="{BB962C8B-B14F-4D97-AF65-F5344CB8AC3E}">
        <p14:creationId xmlns:p14="http://schemas.microsoft.com/office/powerpoint/2010/main" val="4258105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7"/>
            <a:ext cx="5607050" cy="4594223"/>
          </a:xfrm>
        </p:spPr>
        <p:txBody>
          <a:bodyPr/>
          <a:lstStyle/>
          <a:p>
            <a:pPr>
              <a:spcBef>
                <a:spcPts val="0"/>
              </a:spcBef>
              <a:spcAft>
                <a:spcPts val="600"/>
              </a:spcAft>
            </a:pPr>
            <a:r>
              <a:rPr lang="fr-CA" sz="1100" b="1" dirty="0">
                <a:latin typeface="Arial" panose="020B0604020202020204" pitchFamily="34" charset="0"/>
              </a:rPr>
              <a:t>Points clés</a:t>
            </a:r>
          </a:p>
          <a:p>
            <a:pPr marL="171450" indent="-171450">
              <a:spcBef>
                <a:spcPts val="0"/>
              </a:spcBef>
              <a:spcAft>
                <a:spcPts val="600"/>
              </a:spcAft>
              <a:buFont typeface="Arial" panose="020B0604020202020204" pitchFamily="34" charset="0"/>
              <a:buChar char="•"/>
            </a:pPr>
            <a:r>
              <a:rPr lang="fr-CA" sz="1000" kern="1200" dirty="0">
                <a:solidFill>
                  <a:schemeClr val="tx1"/>
                </a:solidFill>
                <a:effectLst/>
                <a:latin typeface="Arial" panose="020B0604020202020204" pitchFamily="34" charset="0"/>
              </a:rPr>
              <a:t>Au début du rinçage de l’azote en cycles multiples, le sujet inspire de l’air contenant un gaz traceur inerte (un gaz qui ne pénètre pas dans le sang lorsqu’il se trouve dans les poumons) en</a:t>
            </a:r>
            <a:r>
              <a:rPr lang="fr-CA" sz="1000" dirty="0"/>
              <a:t> </a:t>
            </a:r>
            <a:r>
              <a:rPr lang="fr-CA" sz="1000" kern="1200" dirty="0">
                <a:solidFill>
                  <a:schemeClr val="tx1"/>
                </a:solidFill>
                <a:effectLst/>
                <a:latin typeface="Arial" panose="020B0604020202020204" pitchFamily="34" charset="0"/>
              </a:rPr>
              <a:t>respirant normalement jusqu’à ce que la concentration du gaz traceur expiré corresponde à celle du gaz traceur inspiré. </a:t>
            </a:r>
            <a:r>
              <a:rPr lang="fr-CA" sz="1000" dirty="0">
                <a:latin typeface="Arial" panose="020B0604020202020204" pitchFamily="34" charset="0"/>
              </a:rPr>
              <a:t>Lorsque de l’azote (N</a:t>
            </a:r>
            <a:r>
              <a:rPr lang="fr-CA" sz="1000" baseline="-25000" dirty="0">
                <a:latin typeface="Arial" panose="020B0604020202020204" pitchFamily="34" charset="0"/>
              </a:rPr>
              <a:t>2</a:t>
            </a:r>
            <a:r>
              <a:rPr lang="fr-CA" sz="1000" dirty="0">
                <a:latin typeface="Arial" panose="020B0604020202020204" pitchFamily="34" charset="0"/>
              </a:rPr>
              <a:t>) est utilisé comme gaz traceur, aucune dilution (</a:t>
            </a:r>
            <a:r>
              <a:rPr lang="fr-CA" sz="1000" i="1" dirty="0">
                <a:latin typeface="Arial" panose="020B0604020202020204" pitchFamily="34" charset="0"/>
              </a:rPr>
              <a:t>wash in</a:t>
            </a:r>
            <a:r>
              <a:rPr lang="fr-CA" sz="1000" dirty="0">
                <a:latin typeface="Arial" panose="020B0604020202020204" pitchFamily="34" charset="0"/>
              </a:rPr>
              <a:t>) n’est nécessaire</a:t>
            </a:r>
            <a:r>
              <a:rPr lang="fr-CA" sz="1000" kern="1200" baseline="30000" dirty="0">
                <a:solidFill>
                  <a:schemeClr val="tx1"/>
                </a:solidFill>
                <a:effectLst/>
                <a:latin typeface="Arial" panose="020B0604020202020204" pitchFamily="34" charset="0"/>
              </a:rPr>
              <a:t>1,2</a:t>
            </a:r>
            <a:r>
              <a:rPr lang="fr-CA" sz="1000" dirty="0">
                <a:latin typeface="Arial" panose="020B0604020202020204" pitchFamily="34" charset="0"/>
              </a:rPr>
              <a:t>.</a:t>
            </a:r>
            <a:endParaRPr lang="fr-CA" sz="1000" kern="1200" dirty="0">
              <a:solidFill>
                <a:schemeClr val="tx1"/>
              </a:solidFill>
              <a:effectLst/>
              <a:latin typeface="Arial" panose="020B0604020202020204" pitchFamily="34" charset="0"/>
              <a:cs typeface="Arial" panose="020B0604020202020204" pitchFamily="34" charset="0"/>
            </a:endParaRPr>
          </a:p>
          <a:p>
            <a:pPr marL="171450" indent="-171450">
              <a:spcBef>
                <a:spcPts val="0"/>
              </a:spcBef>
              <a:spcAft>
                <a:spcPts val="600"/>
              </a:spcAft>
              <a:buFont typeface="Arial" panose="020B0604020202020204" pitchFamily="34" charset="0"/>
              <a:buChar char="•"/>
            </a:pPr>
            <a:r>
              <a:rPr lang="fr-CA" sz="1000" kern="1200" dirty="0">
                <a:solidFill>
                  <a:schemeClr val="tx1"/>
                </a:solidFill>
                <a:effectLst/>
                <a:latin typeface="Arial" panose="020B0604020202020204" pitchFamily="34" charset="0"/>
              </a:rPr>
              <a:t>Puis, de l’air ne contenant pas le gaz traceur est inhalé (début du rinçage) et la concentration du gaz traceur expiré à chacune des respirations est soigneusement mesurée</a:t>
            </a:r>
            <a:r>
              <a:rPr lang="fr-CA" sz="1000" kern="1200" baseline="30000" dirty="0">
                <a:solidFill>
                  <a:schemeClr val="tx1"/>
                </a:solidFill>
                <a:effectLst/>
                <a:latin typeface="Arial" panose="020B0604020202020204" pitchFamily="34" charset="0"/>
              </a:rPr>
              <a:t>2</a:t>
            </a:r>
            <a:r>
              <a:rPr lang="fr-CA" sz="1000" kern="1200" dirty="0">
                <a:solidFill>
                  <a:schemeClr val="tx1"/>
                </a:solidFill>
                <a:effectLst/>
                <a:latin typeface="Arial" panose="020B0604020202020204" pitchFamily="34" charset="0"/>
              </a:rPr>
              <a:t>. Lorsque de l’azote (N</a:t>
            </a:r>
            <a:r>
              <a:rPr lang="fr-CA" sz="1000" kern="1200" baseline="-25000" dirty="0">
                <a:solidFill>
                  <a:schemeClr val="tx1"/>
                </a:solidFill>
                <a:effectLst/>
                <a:latin typeface="Arial" panose="020B0604020202020204" pitchFamily="34" charset="0"/>
              </a:rPr>
              <a:t>2</a:t>
            </a:r>
            <a:r>
              <a:rPr lang="fr-CA" sz="1000" kern="1200" dirty="0">
                <a:solidFill>
                  <a:schemeClr val="tx1"/>
                </a:solidFill>
                <a:effectLst/>
                <a:latin typeface="Arial" panose="020B0604020202020204" pitchFamily="34" charset="0"/>
              </a:rPr>
              <a:t>) est utilisé comme gaz traceur, de l’oxygène à 100 % est utilisé pour le rinçage</a:t>
            </a:r>
            <a:r>
              <a:rPr lang="fr-CA" sz="1000" baseline="30000" dirty="0">
                <a:latin typeface="Arial" panose="020B0604020202020204" pitchFamily="34" charset="0"/>
              </a:rPr>
              <a:t>1</a:t>
            </a:r>
            <a:r>
              <a:rPr lang="fr-CA" sz="1000" dirty="0"/>
              <a:t>.</a:t>
            </a:r>
            <a:endParaRPr lang="fr-CA" sz="1000" kern="1200" dirty="0">
              <a:solidFill>
                <a:schemeClr val="tx1"/>
              </a:solidFill>
              <a:effectLst/>
              <a:latin typeface="Arial" panose="020B0604020202020204" pitchFamily="34" charset="0"/>
              <a:cs typeface="Arial" panose="020B0604020202020204" pitchFamily="34" charset="0"/>
            </a:endParaRPr>
          </a:p>
          <a:p>
            <a:pPr marL="171450" indent="-171450">
              <a:spcBef>
                <a:spcPts val="0"/>
              </a:spcBef>
              <a:spcAft>
                <a:spcPts val="600"/>
              </a:spcAft>
              <a:buFont typeface="Arial" panose="020B0604020202020204" pitchFamily="34" charset="0"/>
              <a:buChar char="•"/>
            </a:pPr>
            <a:r>
              <a:rPr lang="fr-CA" sz="1000" kern="1200" dirty="0">
                <a:solidFill>
                  <a:schemeClr val="tx1"/>
                </a:solidFill>
                <a:effectLst/>
                <a:latin typeface="Arial" panose="020B0604020202020204" pitchFamily="34" charset="0"/>
              </a:rPr>
              <a:t>La concentration du gaz traceur diminue à chaque expiration, jusqu’à ce qu’elle atteigne une valeur prédéterminée par rapport à la concentration de départ</a:t>
            </a:r>
            <a:r>
              <a:rPr lang="fr-CA" sz="1000" baseline="30000" dirty="0">
                <a:latin typeface="Arial" panose="020B0604020202020204" pitchFamily="34" charset="0"/>
              </a:rPr>
              <a:t>2</a:t>
            </a:r>
            <a:r>
              <a:rPr lang="fr-CA" sz="1000" dirty="0"/>
              <a:t>.</a:t>
            </a:r>
            <a:endParaRPr lang="fr-CA" sz="1000" kern="1200" dirty="0">
              <a:solidFill>
                <a:schemeClr val="tx1"/>
              </a:solidFill>
              <a:effectLst/>
              <a:latin typeface="Arial" panose="020B0604020202020204" pitchFamily="34" charset="0"/>
              <a:cs typeface="Arial" panose="020B0604020202020204" pitchFamily="34" charset="0"/>
            </a:endParaRPr>
          </a:p>
          <a:p>
            <a:pPr marL="171450" indent="-171450">
              <a:spcBef>
                <a:spcPts val="0"/>
              </a:spcBef>
              <a:spcAft>
                <a:spcPts val="600"/>
              </a:spcAft>
              <a:buFont typeface="Arial" panose="020B0604020202020204" pitchFamily="34" charset="0"/>
              <a:buChar char="•"/>
            </a:pPr>
            <a:r>
              <a:rPr lang="fr-CA" sz="1000" kern="1200" dirty="0">
                <a:solidFill>
                  <a:schemeClr val="tx1"/>
                </a:solidFill>
                <a:effectLst/>
                <a:latin typeface="Arial" panose="020B0604020202020204" pitchFamily="34" charset="0"/>
              </a:rPr>
              <a:t>Le test est habituellement réalisé trois fois pour obtenir une valeur moyenne</a:t>
            </a:r>
            <a:r>
              <a:rPr lang="fr-CA" sz="1000" kern="1200" baseline="30000" dirty="0">
                <a:solidFill>
                  <a:schemeClr val="tx1"/>
                </a:solidFill>
                <a:effectLst/>
                <a:latin typeface="Arial" panose="020B0604020202020204" pitchFamily="34" charset="0"/>
              </a:rPr>
              <a:t>1</a:t>
            </a:r>
            <a:r>
              <a:rPr lang="fr-CA" sz="1000" kern="1200" dirty="0">
                <a:solidFill>
                  <a:schemeClr val="tx1"/>
                </a:solidFill>
                <a:effectLst/>
                <a:latin typeface="Arial" panose="020B0604020202020204" pitchFamily="34" charset="0"/>
              </a:rPr>
              <a:t>.</a:t>
            </a:r>
            <a:endParaRPr lang="fr-CA" sz="1000" kern="1200" dirty="0">
              <a:solidFill>
                <a:schemeClr val="tx1"/>
              </a:solidFill>
              <a:effectLst/>
              <a:latin typeface="Arial" panose="020B0604020202020204" pitchFamily="34" charset="0"/>
              <a:cs typeface="Arial" panose="020B0604020202020204" pitchFamily="34" charset="0"/>
            </a:endParaRPr>
          </a:p>
          <a:p>
            <a:pPr marL="0" indent="0">
              <a:spcBef>
                <a:spcPts val="0"/>
              </a:spcBef>
              <a:spcAft>
                <a:spcPts val="600"/>
              </a:spcAft>
              <a:buFont typeface="Arial" panose="020B0604020202020204" pitchFamily="34" charset="0"/>
              <a:buNone/>
            </a:pPr>
            <a:endParaRPr lang="fr-CA" sz="1100" b="1" kern="1200" baseline="0" dirty="0">
              <a:solidFill>
                <a:schemeClr val="tx1"/>
              </a:solidFill>
              <a:effectLst/>
              <a:latin typeface="Arial" panose="020B0604020202020204" pitchFamily="34" charset="0"/>
              <a:cs typeface="Arial" panose="020B0604020202020204" pitchFamily="34" charset="0"/>
            </a:endParaRPr>
          </a:p>
          <a:p>
            <a:pPr marL="0" indent="0">
              <a:spcBef>
                <a:spcPts val="0"/>
              </a:spcBef>
              <a:spcAft>
                <a:spcPts val="600"/>
              </a:spcAft>
              <a:buFont typeface="Arial" panose="020B0604020202020204" pitchFamily="34" charset="0"/>
              <a:buNone/>
            </a:pPr>
            <a:r>
              <a:rPr lang="fr-CA" sz="1100" b="1" kern="1200" baseline="0" dirty="0">
                <a:solidFill>
                  <a:schemeClr val="tx1"/>
                </a:solidFill>
                <a:effectLst/>
                <a:latin typeface="Arial" panose="020B0604020202020204" pitchFamily="34" charset="0"/>
              </a:rPr>
              <a:t>Autres renseignements</a:t>
            </a:r>
            <a:endParaRPr lang="fr-CA" sz="1100" b="1" baseline="0" dirty="0">
              <a:latin typeface="Arial" panose="020B0604020202020204" pitchFamily="34" charset="0"/>
              <a:cs typeface="Arial" panose="020B0604020202020204" pitchFamily="34" charset="0"/>
            </a:endParaRPr>
          </a:p>
          <a:p>
            <a:pPr marL="171450" indent="-171450">
              <a:spcBef>
                <a:spcPts val="0"/>
              </a:spcBef>
              <a:spcAft>
                <a:spcPts val="600"/>
              </a:spcAft>
              <a:buFont typeface="Arial" panose="020B0604020202020204" pitchFamily="34" charset="0"/>
              <a:buChar char="•"/>
            </a:pPr>
            <a:r>
              <a:rPr lang="fr-CA" sz="1000" b="0" baseline="0" dirty="0">
                <a:latin typeface="Arial" panose="020B0604020202020204" pitchFamily="34" charset="0"/>
              </a:rPr>
              <a:t>Il existe de nombreux appareils commerciaux et appareils de spectrométrie de masse qui permettent d’effectuer des rinçages de l’azote en cycles multiples (voir la diapositive de réserve).</a:t>
            </a:r>
          </a:p>
          <a:p>
            <a:pPr>
              <a:spcBef>
                <a:spcPts val="0"/>
              </a:spcBef>
              <a:spcAft>
                <a:spcPts val="600"/>
              </a:spcAft>
            </a:pPr>
            <a:endParaRPr lang="fr-CA" sz="1100" b="1" baseline="0" dirty="0">
              <a:latin typeface="Arial" panose="020B0604020202020204" pitchFamily="34" charset="0"/>
              <a:cs typeface="Arial" panose="020B0604020202020204" pitchFamily="34" charset="0"/>
            </a:endParaRPr>
          </a:p>
          <a:p>
            <a:pPr>
              <a:spcBef>
                <a:spcPts val="0"/>
              </a:spcBef>
              <a:spcAft>
                <a:spcPts val="600"/>
              </a:spcAft>
            </a:pPr>
            <a:r>
              <a:rPr lang="fr-CA" sz="1100" b="1" baseline="0" dirty="0">
                <a:latin typeface="Arial" panose="020B0604020202020204" pitchFamily="34" charset="0"/>
              </a:rPr>
              <a:t>Références</a:t>
            </a:r>
          </a:p>
          <a:p>
            <a:pPr marL="228600" indent="-228600" fontAlgn="auto">
              <a:spcBef>
                <a:spcPts val="0"/>
              </a:spcBef>
              <a:spcAft>
                <a:spcPts val="600"/>
              </a:spcAft>
              <a:buFontTx/>
              <a:buAutoNum type="arabicPeriod"/>
              <a:defRPr/>
            </a:pPr>
            <a:r>
              <a:rPr lang="fr-CA" sz="1000" dirty="0">
                <a:solidFill>
                  <a:srgbClr val="000000"/>
                </a:solidFill>
              </a:rPr>
              <a:t>HORSLEY, A. « Lung clearance index in the assessment of airways disease ». </a:t>
            </a:r>
            <a:r>
              <a:rPr lang="fr-CA" sz="1000" i="1" dirty="0">
                <a:solidFill>
                  <a:srgbClr val="000000"/>
                </a:solidFill>
              </a:rPr>
              <a:t>Respir Med</a:t>
            </a:r>
            <a:r>
              <a:rPr lang="fr-CA" sz="1000" dirty="0">
                <a:solidFill>
                  <a:srgbClr val="000000"/>
                </a:solidFill>
              </a:rPr>
              <a:t>. 2009;103(6):793-799</a:t>
            </a:r>
            <a:r>
              <a:rPr lang="fr-CA" sz="1000" dirty="0">
                <a:latin typeface="Arial" panose="020B0604020202020204" pitchFamily="34" charset="0"/>
              </a:rPr>
              <a:t>.</a:t>
            </a:r>
          </a:p>
          <a:p>
            <a:pPr marL="228600" indent="-228600" fontAlgn="auto">
              <a:spcBef>
                <a:spcPts val="0"/>
              </a:spcBef>
              <a:spcAft>
                <a:spcPts val="600"/>
              </a:spcAft>
              <a:buFontTx/>
              <a:buAutoNum type="arabicPeriod"/>
              <a:defRPr/>
            </a:pPr>
            <a:r>
              <a:rPr lang="fr-CA" sz="1000" dirty="0">
                <a:solidFill>
                  <a:srgbClr val="000000"/>
                </a:solidFill>
              </a:rPr>
              <a:t>SUBBARAO, P., Milla, C., Aurora, P. et coll.  « Multiple-breath washout as a lung function test in cystic fibrosis. A Cystic Fibrosis Foundation workshop report ». </a:t>
            </a:r>
            <a:r>
              <a:rPr lang="fr-CA" sz="1000" i="1" dirty="0">
                <a:solidFill>
                  <a:srgbClr val="000000"/>
                </a:solidFill>
              </a:rPr>
              <a:t>Ann Am Thorac Soc. </a:t>
            </a:r>
            <a:r>
              <a:rPr lang="fr-CA" sz="1000" dirty="0">
                <a:solidFill>
                  <a:srgbClr val="000000"/>
                </a:solidFill>
              </a:rPr>
              <a:t>2015;12(6):932-939.</a:t>
            </a:r>
            <a:endParaRPr lang="fr-CA"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6853823-EC21-4DF2-A4F8-FAC8AB6A11D6}" type="slidenum">
              <a:rPr lang="en-US" smtClean="0">
                <a:solidFill>
                  <a:srgbClr val="000000"/>
                </a:solidFill>
              </a:rPr>
              <a:pPr/>
              <a:t>11</a:t>
            </a:fld>
            <a:endParaRPr lang="fr-CA" dirty="0">
              <a:solidFill>
                <a:srgbClr val="000000"/>
              </a:solidFill>
            </a:endParaRPr>
          </a:p>
        </p:txBody>
      </p:sp>
    </p:spTree>
    <p:extLst>
      <p:ext uri="{BB962C8B-B14F-4D97-AF65-F5344CB8AC3E}">
        <p14:creationId xmlns:p14="http://schemas.microsoft.com/office/powerpoint/2010/main" val="354903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3738"/>
            <a:ext cx="4648200" cy="3486150"/>
          </a:xfrm>
        </p:spPr>
      </p:sp>
      <p:sp>
        <p:nvSpPr>
          <p:cNvPr id="3" name="Notes Placeholder 2"/>
          <p:cNvSpPr>
            <a:spLocks noGrp="1"/>
          </p:cNvSpPr>
          <p:nvPr>
            <p:ph type="body" idx="1"/>
          </p:nvPr>
        </p:nvSpPr>
        <p:spPr>
          <a:xfrm>
            <a:off x="339076" y="4490756"/>
            <a:ext cx="6305552" cy="4557994"/>
          </a:xfrm>
        </p:spPr>
        <p:txBody>
          <a:bodyPr/>
          <a:lstStyle/>
          <a:p>
            <a:pPr>
              <a:spcBef>
                <a:spcPts val="0"/>
              </a:spcBef>
              <a:spcAft>
                <a:spcPts val="600"/>
              </a:spcAft>
            </a:pPr>
            <a:r>
              <a:rPr lang="fr-CA" sz="1050" b="1" dirty="0"/>
              <a:t>Points clés</a:t>
            </a:r>
          </a:p>
          <a:p>
            <a:pPr marL="171450" indent="-171450">
              <a:spcBef>
                <a:spcPts val="0"/>
              </a:spcBef>
              <a:spcAft>
                <a:spcPts val="600"/>
              </a:spcAft>
              <a:buFont typeface="Arial" panose="020B0604020202020204" pitchFamily="34" charset="0"/>
              <a:buChar char="•"/>
            </a:pPr>
            <a:r>
              <a:rPr lang="fr-CA" sz="1000" dirty="0"/>
              <a:t>Le gaz traceur utilisé au cours du rinçage de l’azote en cycles multiples doit être inerte et ne pas être absorbé ni excrété par l’organisme</a:t>
            </a:r>
            <a:r>
              <a:rPr lang="fr-CA" sz="1000" baseline="30000" dirty="0"/>
              <a:t>1</a:t>
            </a:r>
            <a:r>
              <a:rPr lang="fr-CA" sz="1000" dirty="0"/>
              <a:t>.</a:t>
            </a:r>
          </a:p>
          <a:p>
            <a:pPr marL="171450" indent="-171450">
              <a:spcBef>
                <a:spcPts val="0"/>
              </a:spcBef>
              <a:spcAft>
                <a:spcPts val="600"/>
              </a:spcAft>
              <a:buFont typeface="Arial" panose="020B0604020202020204" pitchFamily="34" charset="0"/>
              <a:buChar char="•"/>
            </a:pPr>
            <a:r>
              <a:rPr lang="fr-CA" sz="1000" dirty="0"/>
              <a:t>Les deux gaz traceurs les plus couramment employés sont l’azote (N</a:t>
            </a:r>
            <a:r>
              <a:rPr lang="fr-CA" sz="1000" baseline="-25000" dirty="0"/>
              <a:t>2</a:t>
            </a:r>
            <a:r>
              <a:rPr lang="fr-CA" sz="1000" dirty="0"/>
              <a:t>) et l’hexafluorure de soufre (SF</a:t>
            </a:r>
            <a:r>
              <a:rPr lang="fr-CA" sz="1000" baseline="-25000" dirty="0"/>
              <a:t>6</a:t>
            </a:r>
            <a:r>
              <a:rPr lang="fr-CA" sz="1000" dirty="0"/>
              <a:t>)</a:t>
            </a:r>
            <a:r>
              <a:rPr lang="fr-CA" sz="1000" baseline="30000" dirty="0"/>
              <a:t>2</a:t>
            </a:r>
            <a:r>
              <a:rPr lang="fr-CA" sz="1000" dirty="0"/>
              <a:t>.</a:t>
            </a:r>
          </a:p>
          <a:p>
            <a:pPr marL="171450" indent="-171450">
              <a:spcBef>
                <a:spcPts val="0"/>
              </a:spcBef>
              <a:spcAft>
                <a:spcPts val="600"/>
              </a:spcAft>
              <a:buFont typeface="Arial" panose="020B0604020202020204" pitchFamily="34" charset="0"/>
              <a:buChar char="•"/>
            </a:pPr>
            <a:r>
              <a:rPr lang="fr-CA" sz="1000" baseline="0" dirty="0"/>
              <a:t>Le N</a:t>
            </a:r>
            <a:r>
              <a:rPr lang="fr-CA" sz="1000" baseline="-25000" dirty="0"/>
              <a:t>2</a:t>
            </a:r>
            <a:r>
              <a:rPr lang="fr-CA" sz="1000" baseline="0" dirty="0"/>
              <a:t> est un gaz intrinsèque, c’est-à-dire qu’il est naturellement présent dans les poumons, ce qui signifie qu’aucune phase de dilution n’est requise</a:t>
            </a:r>
            <a:r>
              <a:rPr lang="fr-CA" sz="1000" baseline="30000" dirty="0"/>
              <a:t>2</a:t>
            </a:r>
            <a:r>
              <a:rPr lang="fr-CA" sz="1000" dirty="0"/>
              <a:t>.</a:t>
            </a:r>
            <a:endParaRPr lang="fr-CA" sz="1000" baseline="0" dirty="0"/>
          </a:p>
          <a:p>
            <a:pPr marL="400050" lvl="1" indent="-171450">
              <a:spcBef>
                <a:spcPts val="0"/>
              </a:spcBef>
              <a:spcAft>
                <a:spcPts val="600"/>
              </a:spcAft>
              <a:buFont typeface="Arial" panose="020B0604020202020204" pitchFamily="34" charset="0"/>
              <a:buChar char="–"/>
            </a:pPr>
            <a:r>
              <a:rPr lang="fr-CA" sz="1000" b="0" baseline="0" dirty="0"/>
              <a:t>Les sujets respirent de l’oxygène à 100 % durant la phase de rinçage</a:t>
            </a:r>
            <a:r>
              <a:rPr lang="fr-CA" sz="1000" baseline="30000" dirty="0"/>
              <a:t>2</a:t>
            </a:r>
            <a:r>
              <a:rPr lang="fr-CA" sz="1000" dirty="0"/>
              <a:t>.</a:t>
            </a:r>
            <a:endParaRPr lang="fr-CA" sz="1000" b="0" baseline="0" dirty="0"/>
          </a:p>
          <a:p>
            <a:pPr marL="400050" lvl="1" indent="-171450">
              <a:spcBef>
                <a:spcPts val="0"/>
              </a:spcBef>
              <a:spcAft>
                <a:spcPts val="600"/>
              </a:spcAft>
              <a:buFont typeface="Arial" panose="020B0604020202020204" pitchFamily="34" charset="0"/>
              <a:buChar char="–"/>
            </a:pPr>
            <a:r>
              <a:rPr lang="fr-CA" sz="1000" dirty="0"/>
              <a:t>Les mesures de </a:t>
            </a:r>
            <a:r>
              <a:rPr lang="fr-CA" sz="1000" b="0" baseline="0" dirty="0"/>
              <a:t>N</a:t>
            </a:r>
            <a:r>
              <a:rPr lang="fr-CA" sz="1000" b="0" baseline="-25000" dirty="0"/>
              <a:t>2</a:t>
            </a:r>
            <a:r>
              <a:rPr lang="fr-CA" sz="1000" b="0" baseline="0" dirty="0"/>
              <a:t> peuvent être entravées par les effets de l’oxygène à 100 %</a:t>
            </a:r>
            <a:r>
              <a:rPr lang="fr-CA" sz="1000" dirty="0"/>
              <a:t> </a:t>
            </a:r>
            <a:r>
              <a:rPr lang="fr-CA" sz="1000" b="0" baseline="0" dirty="0"/>
              <a:t>sur les schémas respiratoires normaux et par la diffusion naturelle du N</a:t>
            </a:r>
            <a:r>
              <a:rPr lang="fr-CA" sz="1000" b="0" baseline="-25000" dirty="0"/>
              <a:t>2</a:t>
            </a:r>
            <a:r>
              <a:rPr lang="fr-CA" sz="1000" b="0" baseline="0" dirty="0"/>
              <a:t> dans les tissus</a:t>
            </a:r>
            <a:r>
              <a:rPr lang="fr-CA" sz="1000" baseline="30000" dirty="0"/>
              <a:t>1,3</a:t>
            </a:r>
            <a:r>
              <a:rPr lang="fr-CA" sz="1000" dirty="0"/>
              <a:t>.</a:t>
            </a:r>
            <a:endParaRPr lang="fr-CA" sz="1000" b="0" baseline="30000" dirty="0"/>
          </a:p>
          <a:p>
            <a:pPr marL="171450" lvl="0" indent="-171450">
              <a:spcBef>
                <a:spcPts val="0"/>
              </a:spcBef>
              <a:spcAft>
                <a:spcPts val="600"/>
              </a:spcAft>
              <a:buFont typeface="Arial" panose="020B0604020202020204" pitchFamily="34" charset="0"/>
              <a:buChar char="•"/>
            </a:pPr>
            <a:r>
              <a:rPr lang="fr-CA" sz="1000" dirty="0"/>
              <a:t>Le </a:t>
            </a:r>
            <a:r>
              <a:rPr lang="fr-CA" sz="1000" b="0" baseline="0" dirty="0"/>
              <a:t>SF</a:t>
            </a:r>
            <a:r>
              <a:rPr lang="fr-CA" sz="1000" b="0" baseline="-25000" dirty="0"/>
              <a:t>6</a:t>
            </a:r>
            <a:r>
              <a:rPr lang="fr-CA" sz="1000" b="0" baseline="0" dirty="0"/>
              <a:t> est un gaz extrinsèque et doit pénétrer dans les poumons du patient au cours de la phase de dilution.</a:t>
            </a:r>
          </a:p>
          <a:p>
            <a:pPr marL="171450" lvl="0" indent="-171450">
              <a:spcBef>
                <a:spcPts val="0"/>
              </a:spcBef>
              <a:spcAft>
                <a:spcPts val="600"/>
              </a:spcAft>
              <a:buFont typeface="Arial" panose="020B0604020202020204" pitchFamily="34" charset="0"/>
              <a:buChar char="•"/>
            </a:pPr>
            <a:r>
              <a:rPr lang="fr-CA" sz="1000" b="0" baseline="0" dirty="0"/>
              <a:t>Durant la phase de rinçage, les sujets respirent l’air ambiant</a:t>
            </a:r>
            <a:r>
              <a:rPr lang="fr-CA" sz="1000" b="0" baseline="30000" dirty="0"/>
              <a:t>2</a:t>
            </a:r>
            <a:r>
              <a:rPr lang="fr-CA" sz="1000" dirty="0"/>
              <a:t>.</a:t>
            </a:r>
            <a:endParaRPr lang="fr-CA" sz="1000" b="0" baseline="0" dirty="0"/>
          </a:p>
          <a:p>
            <a:pPr marL="400050" lvl="1" indent="-171450">
              <a:spcBef>
                <a:spcPts val="0"/>
              </a:spcBef>
              <a:spcAft>
                <a:spcPts val="600"/>
              </a:spcAft>
              <a:buFont typeface="Arial" panose="020B0604020202020204" pitchFamily="34" charset="0"/>
              <a:buChar char="–"/>
            </a:pPr>
            <a:r>
              <a:rPr lang="fr-CA" sz="1000" b="0" baseline="0" dirty="0"/>
              <a:t>Le SF</a:t>
            </a:r>
            <a:r>
              <a:rPr lang="fr-CA" sz="1000" b="0" baseline="-25000" dirty="0"/>
              <a:t>6</a:t>
            </a:r>
            <a:r>
              <a:rPr lang="fr-CA" sz="1000" dirty="0"/>
              <a:t> </a:t>
            </a:r>
            <a:r>
              <a:rPr lang="fr-CA" sz="1000" b="0" baseline="0" dirty="0"/>
              <a:t>est habituellement utilisé sous forme de mélange de SF</a:t>
            </a:r>
            <a:r>
              <a:rPr lang="fr-CA" sz="1000" b="0" baseline="-25000" dirty="0"/>
              <a:t>6</a:t>
            </a:r>
            <a:r>
              <a:rPr lang="fr-CA" sz="1000" b="0" baseline="0" dirty="0"/>
              <a:t> à 4 %, d’O</a:t>
            </a:r>
            <a:r>
              <a:rPr lang="fr-CA" sz="1000" b="0" baseline="-25000" dirty="0"/>
              <a:t>2</a:t>
            </a:r>
            <a:r>
              <a:rPr lang="fr-CA" sz="1000" b="0" baseline="0" dirty="0"/>
              <a:t> à 21 % et de N</a:t>
            </a:r>
            <a:r>
              <a:rPr lang="fr-CA" sz="1000" b="0" baseline="-25000" dirty="0"/>
              <a:t>2</a:t>
            </a:r>
            <a:r>
              <a:rPr lang="fr-CA" sz="1000" b="0" baseline="0" dirty="0"/>
              <a:t> à une concentration restante. L’hexafluorure de soufre n’est pas toxique aux concentrations employées. Cependant, son utilisation pourrait être limitée pour des raisons environnementales</a:t>
            </a:r>
            <a:r>
              <a:rPr lang="fr-CA" sz="1000" baseline="30000" dirty="0"/>
              <a:t>3</a:t>
            </a:r>
            <a:r>
              <a:rPr lang="fr-CA" sz="1000" dirty="0"/>
              <a:t>.</a:t>
            </a:r>
            <a:endParaRPr lang="fr-CA" sz="1000" b="0" baseline="0" dirty="0"/>
          </a:p>
          <a:p>
            <a:pPr marL="0" indent="0">
              <a:spcBef>
                <a:spcPts val="0"/>
              </a:spcBef>
              <a:spcAft>
                <a:spcPts val="600"/>
              </a:spcAft>
              <a:buFont typeface="Arial" panose="020B0604020202020204" pitchFamily="34" charset="0"/>
              <a:buNone/>
            </a:pPr>
            <a:r>
              <a:rPr lang="fr-CA" sz="1050" b="1" baseline="0" dirty="0"/>
              <a:t>Références</a:t>
            </a:r>
            <a:endParaRPr lang="fr-CA" sz="1050" b="1" dirty="0"/>
          </a:p>
          <a:p>
            <a:pPr marL="228600" indent="-228600">
              <a:spcBef>
                <a:spcPts val="0"/>
              </a:spcBef>
              <a:spcAft>
                <a:spcPts val="600"/>
              </a:spcAft>
              <a:buFont typeface="+mj-lt"/>
              <a:buAutoNum type="arabicPeriod"/>
            </a:pPr>
            <a:r>
              <a:rPr lang="fr-CA" sz="1000" dirty="0">
                <a:solidFill>
                  <a:srgbClr val="000000"/>
                </a:solidFill>
              </a:rPr>
              <a:t>HORSLEY, A. « Lung clearance index in the assessment of airways disease ». </a:t>
            </a:r>
            <a:r>
              <a:rPr lang="fr-CA" sz="1000" i="1" dirty="0">
                <a:solidFill>
                  <a:srgbClr val="000000"/>
                </a:solidFill>
              </a:rPr>
              <a:t>Respir Med. </a:t>
            </a:r>
            <a:r>
              <a:rPr lang="fr-CA" sz="1000" dirty="0">
                <a:solidFill>
                  <a:srgbClr val="000000"/>
                </a:solidFill>
              </a:rPr>
              <a:t>2009;103(6):793-799.</a:t>
            </a:r>
          </a:p>
          <a:p>
            <a:pPr marL="228600" indent="-228600">
              <a:spcBef>
                <a:spcPts val="0"/>
              </a:spcBef>
              <a:spcAft>
                <a:spcPts val="600"/>
              </a:spcAft>
              <a:buFont typeface="+mj-lt"/>
              <a:buAutoNum type="arabicPeriod"/>
            </a:pPr>
            <a:r>
              <a:rPr lang="fr-CA" sz="1000" dirty="0"/>
              <a:t>SUBBARAO, P., Milla, C., Aurora, P. et coll.  « Multiple-breath washout as a lung function test in cystic fibrosis. A Cystic Fibrosis Foundation workshop report ». </a:t>
            </a:r>
            <a:r>
              <a:rPr lang="fr-CA" sz="1000" i="1" dirty="0"/>
              <a:t>Ann Am Thorac Soc. </a:t>
            </a:r>
            <a:r>
              <a:rPr lang="fr-CA" sz="1000" dirty="0"/>
              <a:t>2015;12(6):932-939.</a:t>
            </a:r>
          </a:p>
          <a:p>
            <a:pPr marL="228600" indent="-228600">
              <a:spcBef>
                <a:spcPts val="0"/>
              </a:spcBef>
              <a:spcAft>
                <a:spcPts val="600"/>
              </a:spcAft>
              <a:buFont typeface="+mj-lt"/>
              <a:buAutoNum type="arabicPeriod"/>
            </a:pPr>
            <a:r>
              <a:rPr lang="fr-CA" sz="1000" dirty="0"/>
              <a:t>FUCHS, S.I., Gappa, M. « Lung clearance index: clinical and research applications in children ». </a:t>
            </a:r>
            <a:r>
              <a:rPr lang="fr-CA" sz="1000" i="1" dirty="0"/>
              <a:t>Pediatr Respir Rev</a:t>
            </a:r>
            <a:r>
              <a:rPr lang="fr-CA" sz="1000" dirty="0"/>
              <a:t>. 2011;12(4):264-270.</a:t>
            </a:r>
          </a:p>
          <a:p>
            <a:pPr>
              <a:spcBef>
                <a:spcPts val="0"/>
              </a:spcBef>
              <a:spcAft>
                <a:spcPts val="600"/>
              </a:spcAft>
            </a:pPr>
            <a:endParaRPr lang="fr-CA" sz="1000" dirty="0"/>
          </a:p>
        </p:txBody>
      </p:sp>
      <p:sp>
        <p:nvSpPr>
          <p:cNvPr id="4" name="Slide Number Placeholder 3"/>
          <p:cNvSpPr>
            <a:spLocks noGrp="1"/>
          </p:cNvSpPr>
          <p:nvPr>
            <p:ph type="sldNum" sz="quarter" idx="10"/>
          </p:nvPr>
        </p:nvSpPr>
        <p:spPr/>
        <p:txBody>
          <a:bodyPr/>
          <a:lstStyle/>
          <a:p>
            <a:fld id="{26853823-EC21-4DF2-A4F8-FAC8AB6A11D6}" type="slidenum">
              <a:rPr lang="en-US" smtClean="0"/>
              <a:pPr/>
              <a:t>12</a:t>
            </a:fld>
            <a:endParaRPr lang="fr-CA" dirty="0"/>
          </a:p>
        </p:txBody>
      </p:sp>
    </p:spTree>
    <p:extLst>
      <p:ext uri="{BB962C8B-B14F-4D97-AF65-F5344CB8AC3E}">
        <p14:creationId xmlns:p14="http://schemas.microsoft.com/office/powerpoint/2010/main" val="3467742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5965" y="4416426"/>
            <a:ext cx="6199988" cy="4765673"/>
          </a:xfrm>
        </p:spPr>
        <p:txBody>
          <a:bodyPr/>
          <a:lstStyle/>
          <a:p>
            <a:pPr lvl="0">
              <a:spcBef>
                <a:spcPts val="0"/>
              </a:spcBef>
            </a:pPr>
            <a:r>
              <a:rPr lang="fr-CA" sz="1050" b="1" dirty="0">
                <a:solidFill>
                  <a:srgbClr val="000000"/>
                </a:solidFill>
                <a:latin typeface="Arial" panose="020B0604020202020204" pitchFamily="34" charset="0"/>
              </a:rPr>
              <a:t>Points clés</a:t>
            </a:r>
            <a:endParaRPr lang="fr-CA" sz="1050" b="1" dirty="0">
              <a:solidFill>
                <a:srgbClr val="000000"/>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fr-CA" sz="1000" dirty="0">
                <a:solidFill>
                  <a:srgbClr val="000000"/>
                </a:solidFill>
                <a:latin typeface="Arial" panose="020B0604020202020204" pitchFamily="34" charset="0"/>
              </a:rPr>
              <a:t>L’ICP permet de détecter une maladie précoce des voies respiratoires associée à la FK par des techniques faciles à pratiquer. De plus, comme il est corrélé à l’imagerie chez les patients ayant obtenu des résultats normaux à la spirométrie et présentant une maladie pulmonaire légère à modérée, il convient aux nourrissons et aux enfants</a:t>
            </a:r>
            <a:r>
              <a:rPr lang="fr-CA" sz="1000" baseline="30000" dirty="0">
                <a:solidFill>
                  <a:srgbClr val="000000"/>
                </a:solidFill>
                <a:latin typeface="Arial" panose="020B0604020202020204" pitchFamily="34" charset="0"/>
              </a:rPr>
              <a:t>1-6</a:t>
            </a:r>
            <a:r>
              <a:rPr lang="fr-CA" sz="1000" dirty="0">
                <a:solidFill>
                  <a:srgbClr val="000000"/>
                </a:solidFill>
                <a:latin typeface="Arial" panose="020B0604020202020204" pitchFamily="34" charset="0"/>
              </a:rPr>
              <a:t>.</a:t>
            </a:r>
            <a:endParaRPr lang="fr-CA" sz="1000" dirty="0">
              <a:solidFill>
                <a:srgbClr val="000000"/>
              </a:solidFill>
              <a:latin typeface="Arial" panose="020B0604020202020204" pitchFamily="34" charset="0"/>
              <a:cs typeface="Arial" panose="020B0604020202020204" pitchFamily="34" charset="0"/>
            </a:endParaRPr>
          </a:p>
          <a:p>
            <a:pPr marL="171450" lvl="0" indent="-171450">
              <a:spcBef>
                <a:spcPts val="0"/>
              </a:spcBef>
              <a:buFont typeface="Arial" panose="020B0604020202020204" pitchFamily="34" charset="0"/>
              <a:buChar char="•"/>
            </a:pPr>
            <a:r>
              <a:rPr lang="fr-CA" sz="1000" dirty="0">
                <a:solidFill>
                  <a:srgbClr val="000000"/>
                </a:solidFill>
                <a:latin typeface="Arial" panose="020B0604020202020204" pitchFamily="34" charset="0"/>
              </a:rPr>
              <a:t>L’ICP nécessite un équipement et une formation spécialisés qui sont offerts dans peu de centres. Par ailleurs, son utilisation n’est pas encore approuvée ni largement acceptée. De plus, il n’est pas pratique chez les patients qui présentent une maladie pulmonaire grave en raison des longues périodes de dilution et de rinçage</a:t>
            </a:r>
            <a:r>
              <a:rPr lang="fr-CA" sz="1000" baseline="30000" dirty="0">
                <a:solidFill>
                  <a:srgbClr val="000000"/>
                </a:solidFill>
                <a:latin typeface="Arial" panose="020B0604020202020204" pitchFamily="34" charset="0"/>
              </a:rPr>
              <a:t>5,7,8</a:t>
            </a:r>
            <a:r>
              <a:rPr lang="fr-CA" sz="1000" dirty="0">
                <a:solidFill>
                  <a:srgbClr val="000000"/>
                </a:solidFill>
                <a:latin typeface="Arial" panose="020B0604020202020204" pitchFamily="34" charset="0"/>
              </a:rPr>
              <a:t>.</a:t>
            </a:r>
            <a:r>
              <a:rPr lang="fr-CA" sz="1000" dirty="0"/>
              <a:t> </a:t>
            </a:r>
            <a:endParaRPr lang="fr-CA" sz="1000" dirty="0">
              <a:solidFill>
                <a:srgbClr val="000000"/>
              </a:solidFill>
              <a:latin typeface="Arial" panose="020B0604020202020204" pitchFamily="34" charset="0"/>
              <a:cs typeface="Arial" panose="020B0604020202020204" pitchFamily="34" charset="0"/>
            </a:endParaRPr>
          </a:p>
          <a:p>
            <a:pPr lvl="0">
              <a:spcBef>
                <a:spcPts val="0"/>
              </a:spcBef>
            </a:pPr>
            <a:endParaRPr lang="fr-CA" sz="1050" dirty="0">
              <a:solidFill>
                <a:srgbClr val="000000"/>
              </a:solidFill>
              <a:latin typeface="Arial" panose="020B0604020202020204" pitchFamily="34" charset="0"/>
              <a:cs typeface="Arial" panose="020B0604020202020204" pitchFamily="34" charset="0"/>
            </a:endParaRPr>
          </a:p>
          <a:p>
            <a:pPr lvl="0">
              <a:spcBef>
                <a:spcPts val="0"/>
              </a:spcBef>
            </a:pPr>
            <a:r>
              <a:rPr lang="fr-CA" sz="1050" b="1" dirty="0">
                <a:solidFill>
                  <a:srgbClr val="000000"/>
                </a:solidFill>
                <a:latin typeface="Arial" panose="020B0604020202020204" pitchFamily="34" charset="0"/>
              </a:rPr>
              <a:t>Références</a:t>
            </a:r>
          </a:p>
          <a:p>
            <a:pPr marL="228600" indent="-228600">
              <a:spcBef>
                <a:spcPts val="0"/>
              </a:spcBef>
              <a:buAutoNum type="arabicPeriod"/>
            </a:pPr>
            <a:r>
              <a:rPr lang="fr-CA" sz="1000" dirty="0">
                <a:solidFill>
                  <a:srgbClr val="000000"/>
                </a:solidFill>
              </a:rPr>
              <a:t>AURORA, P., Gustafsson, P., Bush, A. et coll. « Multiple breath inert gas washout as a measure of ventilation distribution in children with cystic fibrosis ». </a:t>
            </a:r>
            <a:r>
              <a:rPr lang="fr-CA" sz="1000" i="1" dirty="0">
                <a:solidFill>
                  <a:srgbClr val="000000"/>
                </a:solidFill>
              </a:rPr>
              <a:t>Thorax.</a:t>
            </a:r>
            <a:r>
              <a:rPr lang="fr-CA" sz="1000" dirty="0">
                <a:solidFill>
                  <a:srgbClr val="000000"/>
                </a:solidFill>
              </a:rPr>
              <a:t> 2004;59(12):1068-1073. </a:t>
            </a:r>
          </a:p>
          <a:p>
            <a:pPr marL="228600" indent="-228600">
              <a:spcBef>
                <a:spcPts val="0"/>
              </a:spcBef>
              <a:buAutoNum type="arabicPeriod"/>
            </a:pPr>
            <a:r>
              <a:rPr lang="fr-CA" sz="1000" dirty="0">
                <a:solidFill>
                  <a:srgbClr val="000000"/>
                </a:solidFill>
              </a:rPr>
              <a:t>ROBINSON, P. D., Latzin, P., Verbanck, S. et coll</a:t>
            </a:r>
            <a:r>
              <a:rPr lang="fr-CA" sz="1000" i="1" dirty="0">
                <a:solidFill>
                  <a:srgbClr val="000000"/>
                </a:solidFill>
              </a:rPr>
              <a:t>. </a:t>
            </a:r>
            <a:r>
              <a:rPr lang="fr-CA" sz="1000" dirty="0">
                <a:solidFill>
                  <a:srgbClr val="000000"/>
                </a:solidFill>
              </a:rPr>
              <a:t>« Consensus statement for inert gas washout measurement using multiple- and single- breath tests</a:t>
            </a:r>
            <a:r>
              <a:rPr lang="fr-CA" sz="1000" i="1" dirty="0">
                <a:solidFill>
                  <a:srgbClr val="000000"/>
                </a:solidFill>
              </a:rPr>
              <a:t>.</a:t>
            </a:r>
            <a:r>
              <a:rPr lang="fr-CA" sz="1000" dirty="0">
                <a:solidFill>
                  <a:srgbClr val="000000"/>
                </a:solidFill>
              </a:rPr>
              <a:t> »</a:t>
            </a:r>
            <a:r>
              <a:rPr lang="fr-CA" sz="1000" i="1" dirty="0">
                <a:solidFill>
                  <a:srgbClr val="000000"/>
                </a:solidFill>
              </a:rPr>
              <a:t> </a:t>
            </a:r>
            <a:r>
              <a:rPr lang="fr-CA" sz="1000" i="1" dirty="0"/>
              <a:t>Eur Respir J. </a:t>
            </a:r>
            <a:r>
              <a:rPr lang="fr-CA" sz="1000" dirty="0"/>
              <a:t>2013;41(3):507-522. </a:t>
            </a:r>
          </a:p>
          <a:p>
            <a:pPr marL="228600" indent="-228600">
              <a:spcBef>
                <a:spcPts val="0"/>
              </a:spcBef>
              <a:buAutoNum type="arabicPeriod"/>
            </a:pPr>
            <a:r>
              <a:rPr lang="fr-CA" sz="1000" dirty="0">
                <a:solidFill>
                  <a:srgbClr val="000000"/>
                </a:solidFill>
              </a:rPr>
              <a:t>LUM, S., Gustafsson, P., Ljungberg, H. et coll. « Early detection of cystic fibrosis lung disease: multiple-breath washout versus raised volume tests ». </a:t>
            </a:r>
            <a:r>
              <a:rPr lang="fr-CA" sz="1000" i="1" dirty="0"/>
              <a:t>Thorax.</a:t>
            </a:r>
            <a:r>
              <a:rPr lang="fr-CA" sz="1000" dirty="0"/>
              <a:t> 2007;62(4):341-347. </a:t>
            </a:r>
          </a:p>
          <a:p>
            <a:pPr marL="228600" indent="-228600">
              <a:spcBef>
                <a:spcPts val="0"/>
              </a:spcBef>
              <a:buAutoNum type="arabicPeriod"/>
            </a:pPr>
            <a:r>
              <a:rPr lang="fr-CA" sz="1000" dirty="0">
                <a:solidFill>
                  <a:srgbClr val="000000"/>
                </a:solidFill>
              </a:rPr>
              <a:t>ELLEMUNTER, H., Fuchs, S. I., Unsinn, K. M. et coll. « Sensitivity of lung clearance index and chest computed tomography in early CF lung disease ».</a:t>
            </a:r>
            <a:r>
              <a:rPr lang="fr-CA" sz="1000" dirty="0"/>
              <a:t> </a:t>
            </a:r>
            <a:r>
              <a:rPr lang="fr-CA" sz="1000" i="1" dirty="0">
                <a:solidFill>
                  <a:srgbClr val="000000"/>
                </a:solidFill>
              </a:rPr>
              <a:t>Respir Med</a:t>
            </a:r>
            <a:r>
              <a:rPr lang="fr-CA" sz="1000" dirty="0">
                <a:solidFill>
                  <a:srgbClr val="000000"/>
                </a:solidFill>
              </a:rPr>
              <a:t>. 2010;104(12):1834-1842. </a:t>
            </a:r>
          </a:p>
          <a:p>
            <a:pPr marL="228600" indent="-228600">
              <a:spcBef>
                <a:spcPts val="0"/>
              </a:spcBef>
              <a:buAutoNum type="arabicPeriod"/>
            </a:pPr>
            <a:r>
              <a:rPr lang="fr-CA" sz="1000" dirty="0"/>
              <a:t>VERMEULEN, F., Proesmans, M., Boon, M. et coll.</a:t>
            </a:r>
            <a:r>
              <a:rPr lang="fr-CA" sz="1000" i="1" dirty="0"/>
              <a:t>.</a:t>
            </a:r>
            <a:r>
              <a:rPr lang="fr-CA" sz="1000" dirty="0"/>
              <a:t> « Lung clearance index predicts pulmonary exacerbations in young patients with cystic fibrosis. » </a:t>
            </a:r>
            <a:r>
              <a:rPr lang="fr-CA" sz="1000" i="1" dirty="0"/>
              <a:t>Thorax.</a:t>
            </a:r>
            <a:r>
              <a:rPr lang="fr-CA" sz="1000" dirty="0"/>
              <a:t> 2014;69(1):39-45. </a:t>
            </a:r>
          </a:p>
          <a:p>
            <a:pPr marL="228600" indent="-228600">
              <a:spcBef>
                <a:spcPts val="0"/>
              </a:spcBef>
              <a:buAutoNum type="arabicPeriod"/>
            </a:pPr>
            <a:r>
              <a:rPr lang="fr-CA" sz="1000" dirty="0"/>
              <a:t>KRAEMER, R., Blum, A., Schibler, A. et coll. « Ventilation inhomogeneities in relation to standard lung function in patients with cystic fibrosis ». </a:t>
            </a:r>
            <a:r>
              <a:rPr lang="fr-CA" sz="1000" i="1" dirty="0"/>
              <a:t>Am J Respir Crit Care Med. </a:t>
            </a:r>
            <a:r>
              <a:rPr lang="fr-CA" sz="1000" dirty="0"/>
              <a:t>2005;171(4):371-378. </a:t>
            </a:r>
          </a:p>
          <a:p>
            <a:pPr marL="228600" indent="-228600">
              <a:spcBef>
                <a:spcPts val="0"/>
              </a:spcBef>
              <a:buAutoNum type="arabicPeriod"/>
            </a:pPr>
            <a:r>
              <a:rPr lang="fr-CA" sz="1000" dirty="0"/>
              <a:t>SUBBARAO, P., Milla, C., Aurora, P. </a:t>
            </a:r>
            <a:r>
              <a:rPr lang="fr-CA" sz="1000" dirty="0">
                <a:solidFill>
                  <a:srgbClr val="000000"/>
                </a:solidFill>
              </a:rPr>
              <a:t>et coll. « Multiple-breath washout as a lung function test in cystic fibrosis. A Cystic Fibrosis Foundation workshop report ». </a:t>
            </a:r>
            <a:r>
              <a:rPr lang="fr-CA" sz="1000" i="1" dirty="0">
                <a:solidFill>
                  <a:srgbClr val="000000"/>
                </a:solidFill>
              </a:rPr>
              <a:t>Ann Am Thorac Soc. </a:t>
            </a:r>
            <a:r>
              <a:rPr lang="fr-CA" sz="1000" dirty="0">
                <a:solidFill>
                  <a:srgbClr val="000000"/>
                </a:solidFill>
              </a:rPr>
              <a:t>2015;12(6):932-939. </a:t>
            </a:r>
          </a:p>
          <a:p>
            <a:pPr marL="228600" indent="-228600">
              <a:spcBef>
                <a:spcPts val="0"/>
              </a:spcBef>
              <a:buAutoNum type="arabicPeriod"/>
            </a:pPr>
            <a:r>
              <a:rPr lang="fr-CA" sz="1000" dirty="0"/>
              <a:t>HORSLEY, A., Siddiqui, S. « Putting lung function and physiology into perspective: cystic fibrosis in adults. » </a:t>
            </a:r>
            <a:r>
              <a:rPr lang="fr-CA" sz="1000" i="1" dirty="0"/>
              <a:t>Respirology</a:t>
            </a:r>
            <a:r>
              <a:rPr lang="fr-CA" sz="1000" dirty="0"/>
              <a:t>. 2015;20(1):33-45. </a:t>
            </a:r>
            <a:endParaRPr lang="fr-CA" sz="1000" dirty="0">
              <a:solidFill>
                <a:srgbClr val="000000"/>
              </a:solidFill>
            </a:endParaRPr>
          </a:p>
          <a:p>
            <a:pPr lvl="0">
              <a:spcBef>
                <a:spcPts val="0"/>
              </a:spcBef>
            </a:pPr>
            <a:endParaRPr lang="fr-CA" sz="1000" dirty="0"/>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13</a:t>
            </a:fld>
            <a:endParaRPr lang="fr-CA" dirty="0">
              <a:solidFill>
                <a:srgbClr val="000000"/>
              </a:solidFill>
            </a:endParaRPr>
          </a:p>
        </p:txBody>
      </p:sp>
    </p:spTree>
    <p:extLst>
      <p:ext uri="{BB962C8B-B14F-4D97-AF65-F5344CB8AC3E}">
        <p14:creationId xmlns:p14="http://schemas.microsoft.com/office/powerpoint/2010/main" val="3851642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14</a:t>
            </a:fld>
            <a:endParaRPr lang="fr-CA" dirty="0"/>
          </a:p>
        </p:txBody>
      </p:sp>
    </p:spTree>
    <p:extLst>
      <p:ext uri="{BB962C8B-B14F-4D97-AF65-F5344CB8AC3E}">
        <p14:creationId xmlns:p14="http://schemas.microsoft.com/office/powerpoint/2010/main" val="1573616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15</a:t>
            </a:fld>
            <a:endParaRPr lang="fr-CA" dirty="0"/>
          </a:p>
        </p:txBody>
      </p:sp>
    </p:spTree>
    <p:extLst>
      <p:ext uri="{BB962C8B-B14F-4D97-AF65-F5344CB8AC3E}">
        <p14:creationId xmlns:p14="http://schemas.microsoft.com/office/powerpoint/2010/main" val="3599994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330363"/>
            <a:ext cx="5607050" cy="4718048"/>
          </a:xfrm>
        </p:spPr>
        <p:txBody>
          <a:bodyPr/>
          <a:lstStyle/>
          <a:p>
            <a:pPr>
              <a:spcBef>
                <a:spcPts val="0"/>
              </a:spcBef>
              <a:spcAft>
                <a:spcPts val="0"/>
              </a:spcAft>
            </a:pPr>
            <a:r>
              <a:rPr lang="fr-CA" sz="1100" b="1" dirty="0"/>
              <a:t>Point clé</a:t>
            </a:r>
          </a:p>
          <a:p>
            <a:pPr marL="171450" indent="-171450">
              <a:spcBef>
                <a:spcPts val="0"/>
              </a:spcBef>
              <a:spcAft>
                <a:spcPts val="0"/>
              </a:spcAft>
              <a:buFont typeface="Arial" panose="020B0604020202020204" pitchFamily="34" charset="0"/>
              <a:buChar char="•"/>
            </a:pPr>
            <a:r>
              <a:rPr lang="fr-CA" sz="1100" dirty="0"/>
              <a:t>D’après un examen de l’ICP fait par le European Cystic Fibrosis Society Clinical Trial Network (ECFS-CTN), dans 22 études sur 23, l’ICP peut départager les sujets atteints de FK des sujets en bonne santé non atteints de FK</a:t>
            </a:r>
            <a:r>
              <a:rPr lang="fr-CA" sz="1100" baseline="30000" dirty="0"/>
              <a:t>1</a:t>
            </a:r>
            <a:r>
              <a:rPr lang="fr-CA" sz="1100" dirty="0"/>
              <a:t>.</a:t>
            </a:r>
          </a:p>
          <a:p>
            <a:pPr>
              <a:spcBef>
                <a:spcPts val="0"/>
              </a:spcBef>
              <a:spcAft>
                <a:spcPts val="0"/>
              </a:spcAft>
            </a:pPr>
            <a:endParaRPr lang="fr-CA" sz="1100" b="1" dirty="0"/>
          </a:p>
          <a:p>
            <a:pPr>
              <a:spcBef>
                <a:spcPts val="0"/>
              </a:spcBef>
              <a:spcAft>
                <a:spcPts val="0"/>
              </a:spcAft>
            </a:pPr>
            <a:r>
              <a:rPr lang="fr-CA" sz="1100" b="1" dirty="0"/>
              <a:t>Autres renseignements</a:t>
            </a:r>
          </a:p>
          <a:p>
            <a:pPr marL="171450" indent="-171450">
              <a:spcBef>
                <a:spcPts val="0"/>
              </a:spcBef>
              <a:spcAft>
                <a:spcPts val="0"/>
              </a:spcAft>
              <a:buFont typeface="Arial" panose="020B0604020202020204" pitchFamily="34" charset="0"/>
              <a:buChar char="•"/>
            </a:pPr>
            <a:r>
              <a:rPr lang="fr-CA" sz="1100" b="0" i="0" baseline="0" dirty="0"/>
              <a:t>Le </a:t>
            </a:r>
            <a:r>
              <a:rPr lang="fr-CA" sz="1100" dirty="0"/>
              <a:t>comité de normalisation de l’ECFS-CTN a entrepris </a:t>
            </a:r>
            <a:r>
              <a:rPr lang="fr-CA" sz="1100" b="0" i="0" baseline="0" dirty="0"/>
              <a:t>un examen de l’ICP comme paramètre d’évaluation clinique</a:t>
            </a:r>
            <a:r>
              <a:rPr lang="fr-CA" sz="1100" b="0" i="0" baseline="30000" dirty="0"/>
              <a:t>1</a:t>
            </a:r>
            <a:r>
              <a:rPr lang="fr-CA" sz="1100" dirty="0"/>
              <a:t>.</a:t>
            </a:r>
          </a:p>
          <a:p>
            <a:pPr marL="171450" indent="-171450">
              <a:spcBef>
                <a:spcPts val="0"/>
              </a:spcBef>
              <a:spcAft>
                <a:spcPts val="0"/>
              </a:spcAft>
              <a:buFont typeface="Arial" panose="020B0604020202020204" pitchFamily="34" charset="0"/>
              <a:buChar char="•"/>
            </a:pPr>
            <a:r>
              <a:rPr lang="fr-CA" sz="1100" dirty="0"/>
              <a:t>Cet examen visait à</a:t>
            </a:r>
            <a:r>
              <a:rPr lang="fr-CA" sz="1100" baseline="30000" dirty="0"/>
              <a:t>1</a:t>
            </a:r>
            <a:r>
              <a:rPr lang="fr-CA" sz="1100" dirty="0"/>
              <a:t> :</a:t>
            </a:r>
          </a:p>
          <a:p>
            <a:pPr marL="628650" lvl="1" indent="-171450">
              <a:spcBef>
                <a:spcPts val="0"/>
              </a:spcBef>
              <a:spcAft>
                <a:spcPts val="0"/>
              </a:spcAft>
              <a:buFont typeface="Arial" panose="020B0604020202020204" pitchFamily="34" charset="0"/>
              <a:buChar char="•"/>
            </a:pPr>
            <a:r>
              <a:rPr lang="fr-CA" sz="1100" dirty="0"/>
              <a:t>revoir la documentation pour déterminer la fiabilité de l’ICP, sa validité et la réponse qu’il entraîne chez les patients atteints de FK;</a:t>
            </a:r>
          </a:p>
          <a:p>
            <a:pPr marL="628650" lvl="1" indent="-171450">
              <a:spcBef>
                <a:spcPts val="0"/>
              </a:spcBef>
              <a:spcAft>
                <a:spcPts val="0"/>
              </a:spcAft>
              <a:buFont typeface="Arial" panose="020B0604020202020204" pitchFamily="34" charset="0"/>
              <a:buChar char="•"/>
            </a:pPr>
            <a:r>
              <a:rPr lang="fr-CA" sz="1100" dirty="0"/>
              <a:t>obtenir le consensus du groupe sur la faisabilité de l’ICP; </a:t>
            </a:r>
          </a:p>
          <a:p>
            <a:pPr marL="628650" lvl="1" indent="-171450">
              <a:spcBef>
                <a:spcPts val="0"/>
              </a:spcBef>
              <a:spcAft>
                <a:spcPts val="0"/>
              </a:spcAft>
              <a:buFont typeface="Arial" panose="020B0604020202020204" pitchFamily="34" charset="0"/>
              <a:buChar char="•"/>
            </a:pPr>
            <a:r>
              <a:rPr lang="fr-CA" sz="1100" dirty="0"/>
              <a:t>convenir de réponses aux questions clés sur l’utilisation de l’ICP comme paramètre de substitution.</a:t>
            </a:r>
          </a:p>
          <a:p>
            <a:pPr marL="171450" indent="-171450">
              <a:spcBef>
                <a:spcPts val="0"/>
              </a:spcBef>
              <a:spcAft>
                <a:spcPts val="0"/>
              </a:spcAft>
              <a:buFont typeface="Arial" panose="020B0604020202020204" pitchFamily="34" charset="0"/>
              <a:buChar char="•"/>
            </a:pPr>
            <a:r>
              <a:rPr lang="fr-CA" sz="1100" dirty="0"/>
              <a:t>La capacité de l’ICP à départager les sujets atteints de FK des sujets en bonne santé non atteints de FK a été évaluée dans 23 études</a:t>
            </a:r>
            <a:r>
              <a:rPr lang="fr-CA" sz="1100" b="0" i="0" baseline="30000" dirty="0"/>
              <a:t>1</a:t>
            </a:r>
            <a:r>
              <a:rPr lang="fr-CA" sz="1100" dirty="0"/>
              <a:t>.</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CA" sz="1100" dirty="0"/>
              <a:t>La 23</a:t>
            </a:r>
            <a:r>
              <a:rPr lang="fr-CA" sz="1100" baseline="30000" dirty="0"/>
              <a:t>e</a:t>
            </a:r>
            <a:r>
              <a:rPr lang="fr-CA" sz="1100" dirty="0"/>
              <a:t> étude n’a pas permis d’obtenir de données statistiquement significatives compte tenu du faible nombre de participants. L’inscription a été suspendue lorsque des patients ont présenté des complications associées au dispositif utilisé pour le rinçage de l’azote en cycles multiples</a:t>
            </a:r>
            <a:r>
              <a:rPr lang="fr-CA" sz="1100" baseline="30000" dirty="0"/>
              <a:t>2</a:t>
            </a:r>
            <a:r>
              <a:rPr lang="fr-CA" sz="1100" dirty="0"/>
              <a:t>.</a:t>
            </a:r>
          </a:p>
          <a:p>
            <a:pPr>
              <a:spcBef>
                <a:spcPts val="0"/>
              </a:spcBef>
              <a:spcAft>
                <a:spcPts val="0"/>
              </a:spcAft>
            </a:pPr>
            <a:endParaRPr lang="fr-CA" sz="1100" b="0" i="0" baseline="0" dirty="0"/>
          </a:p>
          <a:p>
            <a:pPr>
              <a:spcBef>
                <a:spcPts val="0"/>
              </a:spcBef>
              <a:spcAft>
                <a:spcPts val="0"/>
              </a:spcAft>
            </a:pPr>
            <a:r>
              <a:rPr lang="fr-CA" sz="1100" b="1" baseline="0" dirty="0"/>
              <a:t>Références</a:t>
            </a:r>
          </a:p>
          <a:p>
            <a:pPr marL="228600" indent="-228600">
              <a:buAutoNum type="arabicPeriod"/>
            </a:pPr>
            <a:r>
              <a:rPr lang="fr-CA" sz="1100" dirty="0">
                <a:solidFill>
                  <a:srgbClr val="000000"/>
                </a:solidFill>
              </a:rPr>
              <a:t>KENT, L., Reix, P., Innes, J. A.</a:t>
            </a:r>
            <a:r>
              <a:rPr lang="fr-CA" dirty="0"/>
              <a:t> </a:t>
            </a:r>
            <a:r>
              <a:rPr lang="fr-CA" sz="1100" dirty="0">
                <a:solidFill>
                  <a:srgbClr val="000000"/>
                </a:solidFill>
              </a:rPr>
              <a:t>et coll. « Lung clearance index: evidence for use in clinical trials in cystic fibrosis ». </a:t>
            </a:r>
            <a:r>
              <a:rPr lang="fr-CA" sz="1100" i="1" dirty="0">
                <a:solidFill>
                  <a:srgbClr val="000000"/>
                </a:solidFill>
              </a:rPr>
              <a:t>J Cyst Fibros. </a:t>
            </a:r>
            <a:r>
              <a:rPr lang="fr-CA" sz="1100" dirty="0">
                <a:solidFill>
                  <a:srgbClr val="000000"/>
                </a:solidFill>
              </a:rPr>
              <a:t>2014;13(2):123-138. </a:t>
            </a:r>
          </a:p>
          <a:p>
            <a:pPr marL="228600" indent="-228600">
              <a:buAutoNum type="arabicPeriod"/>
            </a:pPr>
            <a:r>
              <a:rPr lang="fr-CA" sz="1100" dirty="0">
                <a:solidFill>
                  <a:srgbClr val="000000"/>
                </a:solidFill>
              </a:rPr>
              <a:t>PITTMAN, J. E., Johnson, R. C., Jones, P. W., Davis, S. D. « Variability of a closed, rebreathing setup for multiple breath wash-out testing in children. » </a:t>
            </a:r>
            <a:r>
              <a:rPr lang="fr-CA" sz="1100" i="1" dirty="0">
                <a:solidFill>
                  <a:srgbClr val="000000"/>
                </a:solidFill>
              </a:rPr>
              <a:t>Pediatr Pulmonol. </a:t>
            </a:r>
            <a:r>
              <a:rPr lang="fr-CA" sz="1100" dirty="0">
                <a:solidFill>
                  <a:srgbClr val="000000"/>
                </a:solidFill>
              </a:rPr>
              <a:t>2012;47(12):1242-1250.</a:t>
            </a:r>
          </a:p>
          <a:p>
            <a:pPr>
              <a:spcBef>
                <a:spcPts val="0"/>
              </a:spcBef>
              <a:spcAft>
                <a:spcPts val="0"/>
              </a:spcAft>
            </a:pPr>
            <a:endParaRPr lang="fr-CA" sz="1100" b="1" dirty="0"/>
          </a:p>
          <a:p>
            <a:pPr>
              <a:spcBef>
                <a:spcPts val="0"/>
              </a:spcBef>
              <a:spcAft>
                <a:spcPts val="0"/>
              </a:spcAft>
            </a:pPr>
            <a:endParaRPr lang="fr-CA" sz="1100" dirty="0"/>
          </a:p>
          <a:p>
            <a:endParaRPr lang="fr-CA" sz="1100" dirty="0"/>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16</a:t>
            </a:fld>
            <a:endParaRPr lang="fr-CA" dirty="0">
              <a:solidFill>
                <a:srgbClr val="000000"/>
              </a:solidFill>
            </a:endParaRPr>
          </a:p>
        </p:txBody>
      </p:sp>
    </p:spTree>
    <p:extLst>
      <p:ext uri="{BB962C8B-B14F-4D97-AF65-F5344CB8AC3E}">
        <p14:creationId xmlns:p14="http://schemas.microsoft.com/office/powerpoint/2010/main" val="2055324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1117" y="4416427"/>
            <a:ext cx="5748168" cy="4183063"/>
          </a:xfrm>
        </p:spPr>
        <p:txBody>
          <a:bodyPr/>
          <a:lstStyle/>
          <a:p>
            <a:pPr>
              <a:spcBef>
                <a:spcPts val="0"/>
              </a:spcBef>
              <a:spcAft>
                <a:spcPts val="0"/>
              </a:spcAft>
            </a:pPr>
            <a:r>
              <a:rPr lang="fr-CA" b="1" dirty="0"/>
              <a:t>Points clés</a:t>
            </a:r>
          </a:p>
          <a:p>
            <a:pPr marL="171450" indent="-171450">
              <a:spcBef>
                <a:spcPts val="0"/>
              </a:spcBef>
              <a:spcAft>
                <a:spcPts val="0"/>
              </a:spcAft>
              <a:buFont typeface="Arial" panose="020B0604020202020204" pitchFamily="34" charset="0"/>
              <a:buChar char="•"/>
            </a:pPr>
            <a:r>
              <a:rPr lang="fr-CA" b="0" dirty="0"/>
              <a:t>Des valeurs élevées</a:t>
            </a:r>
            <a:r>
              <a:rPr lang="fr-CA" b="0" baseline="0" dirty="0"/>
              <a:t> d’ICP indiquent une grave détérioration de la fonction pulmonaire</a:t>
            </a:r>
            <a:r>
              <a:rPr lang="fr-CA" b="0" baseline="30000" dirty="0"/>
              <a:t>1</a:t>
            </a:r>
            <a:r>
              <a:rPr lang="fr-CA" b="0" baseline="0" dirty="0"/>
              <a:t>.</a:t>
            </a:r>
          </a:p>
          <a:p>
            <a:pPr marL="171450" indent="-171450">
              <a:spcBef>
                <a:spcPts val="0"/>
              </a:spcBef>
              <a:spcAft>
                <a:spcPts val="0"/>
              </a:spcAft>
              <a:buFont typeface="Arial" panose="020B0604020202020204" pitchFamily="34" charset="0"/>
              <a:buChar char="•"/>
            </a:pPr>
            <a:r>
              <a:rPr lang="fr-CA" b="0" baseline="0" dirty="0"/>
              <a:t>L’intervalle habituel de valeurs d’ICP observées chez les témoins est de 5 à 9</a:t>
            </a:r>
            <a:r>
              <a:rPr lang="fr-CA" b="0" baseline="30000" dirty="0"/>
              <a:t>2</a:t>
            </a:r>
            <a:r>
              <a:rPr lang="fr-CA" dirty="0"/>
              <a:t>.</a:t>
            </a:r>
            <a:endParaRPr lang="fr-CA" b="0" baseline="0" dirty="0"/>
          </a:p>
          <a:p>
            <a:pPr marL="171450" indent="-171450">
              <a:spcBef>
                <a:spcPts val="0"/>
              </a:spcBef>
              <a:spcAft>
                <a:spcPts val="0"/>
              </a:spcAft>
              <a:buFont typeface="Arial" panose="020B0604020202020204" pitchFamily="34" charset="0"/>
              <a:buChar char="•"/>
            </a:pPr>
            <a:r>
              <a:rPr lang="fr-CA" b="0" baseline="0" dirty="0"/>
              <a:t>Les limites supérieures de la normale (LSN) sont établies pour chacune des études et les valeurs absolues d’ICP peuvent ne pas être comparables entre les études</a:t>
            </a:r>
            <a:r>
              <a:rPr lang="fr-CA" b="0" baseline="30000" dirty="0"/>
              <a:t>3</a:t>
            </a:r>
            <a:r>
              <a:rPr lang="fr-CA" dirty="0"/>
              <a:t>.</a:t>
            </a:r>
            <a:endParaRPr lang="fr-CA" b="0" dirty="0"/>
          </a:p>
          <a:p>
            <a:pPr>
              <a:spcBef>
                <a:spcPts val="0"/>
              </a:spcBef>
              <a:spcAft>
                <a:spcPts val="0"/>
              </a:spcAft>
            </a:pPr>
            <a:endParaRPr lang="fr-CA" b="1" dirty="0"/>
          </a:p>
          <a:p>
            <a:pPr>
              <a:spcBef>
                <a:spcPts val="0"/>
              </a:spcBef>
              <a:spcAft>
                <a:spcPts val="0"/>
              </a:spcAft>
            </a:pPr>
            <a:r>
              <a:rPr lang="fr-CA" b="1" dirty="0"/>
              <a:t>Autres renseignements</a:t>
            </a:r>
          </a:p>
          <a:p>
            <a:pPr marL="171450" indent="-171450">
              <a:spcBef>
                <a:spcPts val="0"/>
              </a:spcBef>
              <a:spcAft>
                <a:spcPts val="0"/>
              </a:spcAft>
              <a:buFont typeface="Arial" panose="020B0604020202020204" pitchFamily="34" charset="0"/>
              <a:buChar char="•"/>
            </a:pPr>
            <a:r>
              <a:rPr lang="fr-CA" b="0" dirty="0"/>
              <a:t>Les valeurs moyennes d’ICP observées chez des patients atteints de FK au cours de nombreuses </a:t>
            </a:r>
            <a:r>
              <a:rPr lang="fr-CA" dirty="0"/>
              <a:t>études sont indiquées dans cette diapositive. </a:t>
            </a:r>
            <a:endParaRPr lang="fr-CA" b="0" baseline="0" dirty="0"/>
          </a:p>
          <a:p>
            <a:pPr marL="171450" indent="-171450">
              <a:spcBef>
                <a:spcPts val="0"/>
              </a:spcBef>
              <a:spcAft>
                <a:spcPts val="0"/>
              </a:spcAft>
              <a:buFont typeface="Arial" panose="020B0604020202020204" pitchFamily="34" charset="0"/>
              <a:buChar char="•"/>
            </a:pPr>
            <a:r>
              <a:rPr lang="fr-CA" b="0" baseline="0" dirty="0"/>
              <a:t>L’importante plage de valeurs s’explique principalement par les différents degrés de gravité de la maladie pulmonaire chez les patients.</a:t>
            </a:r>
            <a:endParaRPr lang="fr-CA" b="0" dirty="0"/>
          </a:p>
          <a:p>
            <a:pPr>
              <a:spcBef>
                <a:spcPts val="0"/>
              </a:spcBef>
              <a:spcAft>
                <a:spcPts val="0"/>
              </a:spcAft>
            </a:pPr>
            <a:endParaRPr lang="fr-CA" b="1" dirty="0"/>
          </a:p>
          <a:p>
            <a:pPr>
              <a:spcBef>
                <a:spcPts val="0"/>
              </a:spcBef>
              <a:spcAft>
                <a:spcPts val="0"/>
              </a:spcAft>
            </a:pPr>
            <a:r>
              <a:rPr lang="fr-CA" b="1" dirty="0"/>
              <a:t>Références</a:t>
            </a:r>
          </a:p>
          <a:p>
            <a:pPr marL="228600" indent="-228600">
              <a:spcBef>
                <a:spcPts val="0"/>
              </a:spcBef>
              <a:spcAft>
                <a:spcPts val="0"/>
              </a:spcAft>
              <a:buFont typeface="+mj-lt"/>
              <a:buAutoNum type="arabicPeriod"/>
            </a:pPr>
            <a:r>
              <a:rPr lang="fr-CA" dirty="0">
                <a:solidFill>
                  <a:srgbClr val="000000"/>
                </a:solidFill>
              </a:rPr>
              <a:t>HORSLEY, A. « Lung clearance index in the assessment of airways disease ». </a:t>
            </a:r>
            <a:r>
              <a:rPr lang="fr-CA" i="1" dirty="0">
                <a:solidFill>
                  <a:srgbClr val="000000"/>
                </a:solidFill>
              </a:rPr>
              <a:t>Respir Med. </a:t>
            </a:r>
            <a:r>
              <a:rPr lang="fr-CA" dirty="0">
                <a:solidFill>
                  <a:srgbClr val="000000"/>
                </a:solidFill>
              </a:rPr>
              <a:t>2009;103(6):793-799. </a:t>
            </a:r>
            <a:endParaRPr lang="fr-CA" sz="1200" dirty="0"/>
          </a:p>
          <a:p>
            <a:pPr marL="228600" indent="-228600">
              <a:spcBef>
                <a:spcPts val="0"/>
              </a:spcBef>
              <a:spcAft>
                <a:spcPts val="0"/>
              </a:spcAft>
              <a:buFont typeface="+mj-lt"/>
              <a:buAutoNum type="arabicPeriod"/>
            </a:pPr>
            <a:r>
              <a:rPr lang="fr-CA" sz="1200" dirty="0"/>
              <a:t>LUM, </a:t>
            </a:r>
            <a:r>
              <a:rPr lang="fr-CA" dirty="0"/>
              <a:t>S., Stocks, J., </a:t>
            </a:r>
            <a:r>
              <a:rPr lang="fr-CA" dirty="0" err="1"/>
              <a:t>Stanojevic</a:t>
            </a:r>
            <a:r>
              <a:rPr lang="fr-CA" dirty="0"/>
              <a:t>, S. et coll. « Age and </a:t>
            </a:r>
            <a:r>
              <a:rPr lang="fr-CA" dirty="0" err="1"/>
              <a:t>height</a:t>
            </a:r>
            <a:r>
              <a:rPr lang="fr-CA" dirty="0"/>
              <a:t> </a:t>
            </a:r>
            <a:r>
              <a:rPr lang="fr-CA" dirty="0" err="1"/>
              <a:t>dependence</a:t>
            </a:r>
            <a:r>
              <a:rPr lang="fr-CA" dirty="0"/>
              <a:t> of </a:t>
            </a:r>
            <a:r>
              <a:rPr lang="fr-CA" dirty="0" err="1"/>
              <a:t>lung</a:t>
            </a:r>
            <a:r>
              <a:rPr lang="fr-CA" dirty="0"/>
              <a:t> clearance index and </a:t>
            </a:r>
            <a:r>
              <a:rPr lang="fr-CA" dirty="0" err="1"/>
              <a:t>functional</a:t>
            </a:r>
            <a:r>
              <a:rPr lang="fr-CA" dirty="0"/>
              <a:t> </a:t>
            </a:r>
            <a:r>
              <a:rPr lang="fr-CA" dirty="0" err="1"/>
              <a:t>residual</a:t>
            </a:r>
            <a:r>
              <a:rPr lang="fr-CA" dirty="0"/>
              <a:t> </a:t>
            </a:r>
            <a:r>
              <a:rPr lang="fr-CA" dirty="0" err="1"/>
              <a:t>capacity</a:t>
            </a:r>
            <a:r>
              <a:rPr lang="fr-CA" dirty="0"/>
              <a:t> ». </a:t>
            </a:r>
            <a:r>
              <a:rPr lang="fr-CA" sz="1200" i="1" dirty="0"/>
              <a:t>Eur Resp J</a:t>
            </a:r>
            <a:r>
              <a:rPr lang="fr-CA" dirty="0"/>
              <a:t>.</a:t>
            </a:r>
            <a:r>
              <a:rPr lang="fr-CA" sz="1200" dirty="0"/>
              <a:t> 2013;41(6):1371-1377.</a:t>
            </a:r>
          </a:p>
          <a:p>
            <a:pPr marL="228600" indent="-228600">
              <a:spcBef>
                <a:spcPts val="0"/>
              </a:spcBef>
              <a:spcAft>
                <a:spcPts val="0"/>
              </a:spcAft>
              <a:buFont typeface="+mj-lt"/>
              <a:buAutoNum type="arabicPeriod"/>
            </a:pPr>
            <a:r>
              <a:rPr lang="fr-CA" dirty="0"/>
              <a:t>SUBBARAO, P., </a:t>
            </a:r>
            <a:r>
              <a:rPr lang="fr-CA" dirty="0" err="1"/>
              <a:t>Milla</a:t>
            </a:r>
            <a:r>
              <a:rPr lang="fr-CA" dirty="0"/>
              <a:t>, C., Aurora, P. et coll. « Multiple-</a:t>
            </a:r>
            <a:r>
              <a:rPr lang="fr-CA" dirty="0" err="1"/>
              <a:t>breath</a:t>
            </a:r>
            <a:r>
              <a:rPr lang="fr-CA" dirty="0"/>
              <a:t> </a:t>
            </a:r>
            <a:r>
              <a:rPr lang="fr-CA" dirty="0" err="1"/>
              <a:t>washout</a:t>
            </a:r>
            <a:r>
              <a:rPr lang="fr-CA" dirty="0"/>
              <a:t> as a </a:t>
            </a:r>
            <a:r>
              <a:rPr lang="fr-CA" dirty="0" err="1"/>
              <a:t>lung</a:t>
            </a:r>
            <a:r>
              <a:rPr lang="fr-CA" dirty="0"/>
              <a:t> </a:t>
            </a:r>
            <a:r>
              <a:rPr lang="fr-CA" dirty="0" err="1"/>
              <a:t>function</a:t>
            </a:r>
            <a:r>
              <a:rPr lang="fr-CA" dirty="0"/>
              <a:t> test in </a:t>
            </a:r>
            <a:r>
              <a:rPr lang="fr-CA" dirty="0" err="1"/>
              <a:t>cystic</a:t>
            </a:r>
            <a:r>
              <a:rPr lang="fr-CA" dirty="0"/>
              <a:t> </a:t>
            </a:r>
            <a:r>
              <a:rPr lang="fr-CA" dirty="0" err="1"/>
              <a:t>fibrosis</a:t>
            </a:r>
            <a:r>
              <a:rPr lang="fr-CA" dirty="0"/>
              <a:t>. A </a:t>
            </a:r>
            <a:r>
              <a:rPr lang="fr-CA" dirty="0" err="1"/>
              <a:t>Cystic</a:t>
            </a:r>
            <a:r>
              <a:rPr lang="fr-CA" dirty="0"/>
              <a:t> </a:t>
            </a:r>
            <a:r>
              <a:rPr lang="fr-CA" dirty="0" err="1"/>
              <a:t>Fibrosis</a:t>
            </a:r>
            <a:r>
              <a:rPr lang="fr-CA" dirty="0"/>
              <a:t> </a:t>
            </a:r>
            <a:r>
              <a:rPr lang="fr-CA" dirty="0" err="1"/>
              <a:t>Foundation</a:t>
            </a:r>
            <a:r>
              <a:rPr lang="fr-CA" dirty="0"/>
              <a:t> workshop report ». </a:t>
            </a:r>
            <a:r>
              <a:rPr lang="fr-CA" i="1" dirty="0"/>
              <a:t>Ann Am Thorac Soc. </a:t>
            </a:r>
            <a:r>
              <a:rPr lang="fr-CA" dirty="0"/>
              <a:t>2015;12(6):932-939.</a:t>
            </a:r>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17</a:t>
            </a:fld>
            <a:endParaRPr lang="fr-CA" dirty="0">
              <a:solidFill>
                <a:srgbClr val="000000"/>
              </a:solidFill>
            </a:endParaRPr>
          </a:p>
        </p:txBody>
      </p:sp>
    </p:spTree>
    <p:extLst>
      <p:ext uri="{BB962C8B-B14F-4D97-AF65-F5344CB8AC3E}">
        <p14:creationId xmlns:p14="http://schemas.microsoft.com/office/powerpoint/2010/main" val="868138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7"/>
            <a:ext cx="5607050" cy="4546598"/>
          </a:xfrm>
        </p:spPr>
        <p:txBody>
          <a:bodyPr/>
          <a:lstStyle/>
          <a:p>
            <a:pPr>
              <a:spcBef>
                <a:spcPts val="0"/>
              </a:spcBef>
              <a:spcAft>
                <a:spcPts val="0"/>
              </a:spcAft>
            </a:pPr>
            <a:r>
              <a:rPr lang="fr-CA" b="1" dirty="0"/>
              <a:t>Points clés</a:t>
            </a:r>
          </a:p>
          <a:p>
            <a:pPr marL="171450" indent="-171450">
              <a:spcBef>
                <a:spcPts val="0"/>
              </a:spcBef>
              <a:spcAft>
                <a:spcPts val="0"/>
              </a:spcAft>
              <a:buFont typeface="Arial" panose="020B0604020202020204" pitchFamily="34" charset="0"/>
              <a:buChar char="•"/>
            </a:pPr>
            <a:r>
              <a:rPr lang="fr-CA" sz="1000" b="0" i="0" baseline="0" dirty="0"/>
              <a:t>On croit qu’une inflammation et(ou) des changements structuraux des voies respiratoires surviennent en début de vie chez les enfants atteints de FK.</a:t>
            </a:r>
          </a:p>
          <a:p>
            <a:pPr marL="171450" indent="-171450">
              <a:spcBef>
                <a:spcPts val="0"/>
              </a:spcBef>
              <a:spcAft>
                <a:spcPts val="0"/>
              </a:spcAft>
              <a:buFont typeface="Arial" panose="020B0604020202020204" pitchFamily="34" charset="0"/>
              <a:buChar char="•"/>
            </a:pPr>
            <a:r>
              <a:rPr lang="fr-CA" sz="1000" b="0" i="0" baseline="0" dirty="0"/>
              <a:t>En appui à cette hypothèse, les valeurs d’ICP</a:t>
            </a:r>
            <a:r>
              <a:rPr lang="fr-CA" sz="1000" dirty="0"/>
              <a:t> </a:t>
            </a:r>
            <a:r>
              <a:rPr lang="fr-CA" sz="1000" b="0" i="0" baseline="0" dirty="0"/>
              <a:t>sont élevées chez les nourrissons atteints de FK (8,4) comparativement à celles obtenues chez les nourrissons en bonne santé (7,2).</a:t>
            </a:r>
          </a:p>
          <a:p>
            <a:pPr marL="171450" indent="-171450">
              <a:spcBef>
                <a:spcPts val="0"/>
              </a:spcBef>
              <a:spcAft>
                <a:spcPts val="0"/>
              </a:spcAft>
              <a:buFont typeface="Arial" panose="020B0604020202020204" pitchFamily="34" charset="0"/>
              <a:buChar char="•"/>
            </a:pPr>
            <a:r>
              <a:rPr lang="fr-CA" sz="1000" b="0" i="0" baseline="0" dirty="0"/>
              <a:t>Parmi les patients atteints de FK, les valeurs d’ICP de 56,4 % d’entre eux étaient supérieures à la LSN de l’ICP (7,8). Aucun sujet en bonne santé n’a présenté une valeur supérieure à la LSN de l’ICP.</a:t>
            </a:r>
          </a:p>
          <a:p>
            <a:pPr>
              <a:spcBef>
                <a:spcPts val="0"/>
              </a:spcBef>
              <a:spcAft>
                <a:spcPts val="0"/>
              </a:spcAft>
            </a:pPr>
            <a:endParaRPr lang="fr-CA" b="1" baseline="0" dirty="0"/>
          </a:p>
          <a:p>
            <a:pPr>
              <a:spcBef>
                <a:spcPts val="0"/>
              </a:spcBef>
              <a:spcAft>
                <a:spcPts val="0"/>
              </a:spcAft>
            </a:pPr>
            <a:r>
              <a:rPr lang="fr-CA" b="1" baseline="0" dirty="0"/>
              <a:t>Autres renseignements</a:t>
            </a:r>
          </a:p>
          <a:p>
            <a:pPr marL="171450" indent="-171450">
              <a:spcBef>
                <a:spcPts val="0"/>
              </a:spcBef>
              <a:spcAft>
                <a:spcPts val="0"/>
              </a:spcAft>
              <a:buFont typeface="Arial" panose="020B0604020202020204" pitchFamily="34" charset="0"/>
              <a:buChar char="•"/>
            </a:pPr>
            <a:r>
              <a:rPr lang="fr-CA" sz="1000" b="0" baseline="0" dirty="0"/>
              <a:t>Les valeurs ont été obtenues durant un sommeil calme, avec une technique de rinçage de l’azote en cycles multiples comportant une respiration normale avant la réalisation de manœuvres d’expirations forcées.</a:t>
            </a:r>
          </a:p>
          <a:p>
            <a:pPr marL="171450" indent="-171450">
              <a:spcBef>
                <a:spcPts val="0"/>
              </a:spcBef>
              <a:spcAft>
                <a:spcPts val="0"/>
              </a:spcAft>
              <a:buFont typeface="Arial" panose="020B0604020202020204" pitchFamily="34" charset="0"/>
              <a:buChar char="•"/>
            </a:pPr>
            <a:r>
              <a:rPr lang="fr-CA" sz="1000" b="0" baseline="0" dirty="0"/>
              <a:t>Les valeurs ont été obtenues auprès de 39 nourrissons atteints de FK (âge moyen [É.-T.] de 41,4 [22,0] semaines) et de 21 sujets témoins (37,0 [15,1] semaines).</a:t>
            </a:r>
          </a:p>
          <a:p>
            <a:pPr marL="171450" indent="-171450">
              <a:spcBef>
                <a:spcPts val="0"/>
              </a:spcBef>
              <a:spcAft>
                <a:spcPts val="0"/>
              </a:spcAft>
              <a:buFont typeface="Arial" panose="020B0604020202020204" pitchFamily="34" charset="0"/>
              <a:buChar char="•"/>
            </a:pPr>
            <a:r>
              <a:rPr lang="fr-CA" sz="1000" dirty="0"/>
              <a:t>Les rinçages de l’azote en cycles multiples ont été effectués avec du SF</a:t>
            </a:r>
            <a:r>
              <a:rPr lang="fr-CA" sz="1000" baseline="-25000" dirty="0"/>
              <a:t>6</a:t>
            </a:r>
            <a:r>
              <a:rPr lang="fr-CA" sz="1000" dirty="0"/>
              <a:t> et au moyen d’appareils de spectrométrie de masse.</a:t>
            </a:r>
          </a:p>
          <a:p>
            <a:pPr marL="171450" indent="-171450">
              <a:spcBef>
                <a:spcPts val="0"/>
              </a:spcBef>
              <a:spcAft>
                <a:spcPts val="0"/>
              </a:spcAft>
              <a:buFont typeface="Arial" panose="020B0604020202020204" pitchFamily="34" charset="0"/>
              <a:buChar char="•"/>
            </a:pPr>
            <a:r>
              <a:rPr lang="fr-CA" sz="1000" b="0" baseline="0" dirty="0"/>
              <a:t>Caractéristiques initiales des nourrissons atteints de FK et des nourrissons témoins, respectivement (É.-T.) :</a:t>
            </a:r>
          </a:p>
          <a:p>
            <a:pPr marL="628650" lvl="1" indent="-171450">
              <a:spcBef>
                <a:spcPts val="0"/>
              </a:spcBef>
              <a:spcAft>
                <a:spcPts val="0"/>
              </a:spcAft>
              <a:buFont typeface="Arial" panose="020B0604020202020204" pitchFamily="34" charset="0"/>
              <a:buChar char="–"/>
            </a:pPr>
            <a:r>
              <a:rPr lang="fr-CA" sz="1000" b="0" baseline="0" dirty="0"/>
              <a:t>Garçons (%) : 12, 9;</a:t>
            </a:r>
          </a:p>
          <a:p>
            <a:pPr marL="628650" lvl="1" indent="-171450">
              <a:spcBef>
                <a:spcPts val="0"/>
              </a:spcBef>
              <a:spcAft>
                <a:spcPts val="0"/>
              </a:spcAft>
              <a:buFont typeface="Arial" panose="020B0604020202020204" pitchFamily="34" charset="0"/>
              <a:buChar char="–"/>
            </a:pPr>
            <a:r>
              <a:rPr lang="fr-CA" sz="1000" b="0" baseline="0" dirty="0"/>
              <a:t>Âge (semaines) : 39 (2,1), 39,7 (1,2);</a:t>
            </a:r>
          </a:p>
          <a:p>
            <a:pPr marL="628650" lvl="1" indent="-171450">
              <a:spcBef>
                <a:spcPts val="0"/>
              </a:spcBef>
              <a:spcAft>
                <a:spcPts val="0"/>
              </a:spcAft>
              <a:buFont typeface="Arial" panose="020B0604020202020204" pitchFamily="34" charset="0"/>
              <a:buChar char="–"/>
            </a:pPr>
            <a:r>
              <a:rPr lang="fr-CA" sz="1000" b="0" baseline="0" dirty="0"/>
              <a:t>Poids à la naissance (kg) : 3 (0,6), 3,3 (0,4).</a:t>
            </a:r>
          </a:p>
          <a:p>
            <a:pPr>
              <a:spcBef>
                <a:spcPts val="0"/>
              </a:spcBef>
              <a:spcAft>
                <a:spcPts val="0"/>
              </a:spcAft>
            </a:pPr>
            <a:endParaRPr lang="fr-CA" b="1" baseline="0" dirty="0"/>
          </a:p>
          <a:p>
            <a:pPr>
              <a:spcBef>
                <a:spcPts val="0"/>
              </a:spcBef>
              <a:spcAft>
                <a:spcPts val="0"/>
              </a:spcAft>
            </a:pPr>
            <a:r>
              <a:rPr lang="fr-CA" b="1" baseline="0" dirty="0"/>
              <a:t>Référence</a:t>
            </a:r>
            <a:endParaRPr lang="fr-CA" b="1" dirty="0"/>
          </a:p>
          <a:p>
            <a:pPr fontAlgn="auto">
              <a:spcBef>
                <a:spcPts val="0"/>
              </a:spcBef>
              <a:spcAft>
                <a:spcPts val="0"/>
              </a:spcAft>
              <a:defRPr/>
            </a:pPr>
            <a:r>
              <a:rPr lang="fr-CA" sz="1000" dirty="0"/>
              <a:t>LUM, S., </a:t>
            </a:r>
            <a:r>
              <a:rPr lang="fr-CA" sz="1000" dirty="0" err="1"/>
              <a:t>Gustafsson</a:t>
            </a:r>
            <a:r>
              <a:rPr lang="fr-CA" sz="1000" dirty="0"/>
              <a:t>, P., </a:t>
            </a:r>
            <a:r>
              <a:rPr lang="fr-CA" sz="1000" dirty="0" err="1"/>
              <a:t>Ljungberg</a:t>
            </a:r>
            <a:r>
              <a:rPr lang="fr-CA" sz="1000" dirty="0"/>
              <a:t>, H. et coll. « </a:t>
            </a:r>
            <a:r>
              <a:rPr lang="fr-CA" sz="1000" dirty="0" err="1"/>
              <a:t>Early</a:t>
            </a:r>
            <a:r>
              <a:rPr lang="fr-CA" sz="1000" dirty="0"/>
              <a:t> </a:t>
            </a:r>
            <a:r>
              <a:rPr lang="fr-CA" sz="1000" dirty="0" err="1"/>
              <a:t>detection</a:t>
            </a:r>
            <a:r>
              <a:rPr lang="fr-CA" sz="1000" dirty="0"/>
              <a:t> of </a:t>
            </a:r>
            <a:r>
              <a:rPr lang="fr-CA" sz="1000" dirty="0" err="1"/>
              <a:t>cystic</a:t>
            </a:r>
            <a:r>
              <a:rPr lang="fr-CA" sz="1000" dirty="0"/>
              <a:t> </a:t>
            </a:r>
            <a:r>
              <a:rPr lang="fr-CA" sz="1000" dirty="0" err="1"/>
              <a:t>fibrosis</a:t>
            </a:r>
            <a:r>
              <a:rPr lang="fr-CA" sz="1000" dirty="0"/>
              <a:t> </a:t>
            </a:r>
            <a:r>
              <a:rPr lang="fr-CA" sz="1000" dirty="0" err="1"/>
              <a:t>lung</a:t>
            </a:r>
            <a:r>
              <a:rPr lang="fr-CA" sz="1000" dirty="0"/>
              <a:t> </a:t>
            </a:r>
            <a:r>
              <a:rPr lang="fr-CA" sz="1000" dirty="0" err="1"/>
              <a:t>disease</a:t>
            </a:r>
            <a:r>
              <a:rPr lang="fr-CA" sz="1000" dirty="0"/>
              <a:t>: multiple-</a:t>
            </a:r>
            <a:r>
              <a:rPr lang="fr-CA" sz="1000" dirty="0" err="1"/>
              <a:t>breath</a:t>
            </a:r>
            <a:r>
              <a:rPr lang="fr-CA" sz="1000" dirty="0"/>
              <a:t> </a:t>
            </a:r>
            <a:r>
              <a:rPr lang="fr-CA" sz="1000" dirty="0" err="1"/>
              <a:t>washout</a:t>
            </a:r>
            <a:r>
              <a:rPr lang="fr-CA" sz="1000" dirty="0"/>
              <a:t> versus </a:t>
            </a:r>
            <a:r>
              <a:rPr lang="fr-CA" sz="1000" dirty="0" err="1"/>
              <a:t>raised</a:t>
            </a:r>
            <a:r>
              <a:rPr lang="fr-CA" sz="1000" dirty="0"/>
              <a:t> volume tests ». </a:t>
            </a:r>
            <a:r>
              <a:rPr lang="fr-CA" sz="1000" i="1" dirty="0"/>
              <a:t>Thorax.</a:t>
            </a:r>
            <a:r>
              <a:rPr lang="fr-CA" sz="1000" dirty="0"/>
              <a:t> 2007;62(4):341-347.</a:t>
            </a:r>
          </a:p>
        </p:txBody>
      </p:sp>
      <p:sp>
        <p:nvSpPr>
          <p:cNvPr id="4" name="Slide Number Placeholder 3"/>
          <p:cNvSpPr>
            <a:spLocks noGrp="1"/>
          </p:cNvSpPr>
          <p:nvPr>
            <p:ph type="sldNum" sz="quarter" idx="10"/>
          </p:nvPr>
        </p:nvSpPr>
        <p:spPr/>
        <p:txBody>
          <a:bodyPr/>
          <a:lstStyle/>
          <a:p>
            <a:fld id="{26853823-EC21-4DF2-A4F8-FAC8AB6A11D6}" type="slidenum">
              <a:rPr lang="en-US" smtClean="0"/>
              <a:pPr/>
              <a:t>18</a:t>
            </a:fld>
            <a:endParaRPr lang="fr-CA" dirty="0"/>
          </a:p>
        </p:txBody>
      </p:sp>
    </p:spTree>
    <p:extLst>
      <p:ext uri="{BB962C8B-B14F-4D97-AF65-F5344CB8AC3E}">
        <p14:creationId xmlns:p14="http://schemas.microsoft.com/office/powerpoint/2010/main" val="1904499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7329" y="4416427"/>
            <a:ext cx="5855744" cy="4479923"/>
          </a:xfrm>
        </p:spPr>
        <p:txBody>
          <a:bodyPr/>
          <a:lstStyle/>
          <a:p>
            <a:pPr lvl="0"/>
            <a:r>
              <a:rPr lang="fr-CA" sz="1100" b="1" dirty="0">
                <a:solidFill>
                  <a:srgbClr val="000000"/>
                </a:solidFill>
                <a:latin typeface="Arial" panose="020B0604020202020204" pitchFamily="34" charset="0"/>
              </a:rPr>
              <a:t>Point clé</a:t>
            </a:r>
          </a:p>
          <a:p>
            <a:pPr marL="171450" indent="-171450">
              <a:buFont typeface="Arial" panose="020B0604020202020204" pitchFamily="34" charset="0"/>
              <a:buChar char="•"/>
            </a:pPr>
            <a:r>
              <a:rPr lang="fr-CA" sz="1000" dirty="0"/>
              <a:t>Les processus de destruction des voies respiratoires des enfants atteints de FK peuvent commencer tôt dans la vie. Le rinçage de l’azote en cycles multiples permet de détecter ces changements.</a:t>
            </a:r>
          </a:p>
          <a:p>
            <a:pPr marL="171450" lvl="0" indent="-171450">
              <a:buFont typeface="Arial" panose="020B0604020202020204" pitchFamily="34" charset="0"/>
              <a:buChar char="•"/>
            </a:pPr>
            <a:endParaRPr lang="fr-CA" sz="1100" dirty="0">
              <a:solidFill>
                <a:srgbClr val="000000"/>
              </a:solidFill>
              <a:latin typeface="Arial" panose="020B0604020202020204" pitchFamily="34" charset="0"/>
              <a:cs typeface="Arial" panose="020B0604020202020204" pitchFamily="34" charset="0"/>
            </a:endParaRPr>
          </a:p>
          <a:p>
            <a:pPr lvl="0"/>
            <a:r>
              <a:rPr lang="fr-CA" sz="1100" b="1" dirty="0">
                <a:solidFill>
                  <a:srgbClr val="000000"/>
                </a:solidFill>
                <a:latin typeface="Arial" panose="020B0604020202020204" pitchFamily="34" charset="0"/>
              </a:rPr>
              <a:t>Autres renseignements</a:t>
            </a:r>
          </a:p>
          <a:p>
            <a:pPr marL="171450" lvl="0" indent="-171450">
              <a:buFont typeface="Arial" panose="020B0604020202020204" pitchFamily="34" charset="0"/>
              <a:buChar char="•"/>
            </a:pPr>
            <a:r>
              <a:rPr lang="fr-CA" sz="1000" dirty="0">
                <a:solidFill>
                  <a:srgbClr val="000000"/>
                </a:solidFill>
                <a:latin typeface="Arial" panose="020B0604020202020204" pitchFamily="34" charset="0"/>
              </a:rPr>
              <a:t>En tout, 40 enfants atteints de FK âgés de 2 à 5 ans et 37 témoins en bonne santé du même âge ont subi un rinçage de l’azote en cycles multiples avec gaz inerte, une pléthysmographie et une spirométrie. Dans chaque groupe, 30 enfants ont terminé tous les tests.</a:t>
            </a:r>
            <a:endParaRPr lang="fr-CA" sz="1000" dirty="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00" dirty="0"/>
              <a:t>Les enfants atteints de FK présentaient un ICP (différence moyenne [IC à 95 %] </a:t>
            </a:r>
            <a:r>
              <a:rPr lang="fr-CA" sz="1000" i="1" dirty="0"/>
              <a:t>vs</a:t>
            </a:r>
            <a:r>
              <a:rPr lang="fr-CA" sz="1000" dirty="0"/>
              <a:t> les sujets témoins : 2,7 [1,9 à 3,6], </a:t>
            </a:r>
            <a:r>
              <a:rPr lang="fr-CA" sz="1000" i="1" dirty="0"/>
              <a:t>p</a:t>
            </a:r>
            <a:r>
              <a:rPr lang="fr-CA" sz="1000" dirty="0"/>
              <a:t> &lt; 0,001) et une résistance spécifique des voies respiratoires (écart réduit de 1,65 [0,96 à 2,33], </a:t>
            </a:r>
            <a:r>
              <a:rPr lang="fr-CA" sz="1000" i="1" dirty="0"/>
              <a:t>p</a:t>
            </a:r>
            <a:r>
              <a:rPr lang="fr-CA" sz="1000" dirty="0"/>
              <a:t> &lt; 0,001) significativement supérieurs, et un volume expiratoire maximal en une demi-seconde (écart réduit de -0,49 [-0,95 à -0,03], </a:t>
            </a:r>
            <a:r>
              <a:rPr lang="fr-CA" sz="1000" i="1" dirty="0"/>
              <a:t>p</a:t>
            </a:r>
            <a:r>
              <a:rPr lang="fr-CA" sz="1000" dirty="0"/>
              <a:t> &lt; 0,05) significativement inférieur.</a:t>
            </a:r>
          </a:p>
          <a:p>
            <a:pPr marL="171450" indent="-171450">
              <a:buFont typeface="Arial" panose="020B0604020202020204" pitchFamily="34" charset="0"/>
              <a:buChar char="•"/>
            </a:pPr>
            <a:r>
              <a:rPr lang="fr-CA" sz="1000" dirty="0"/>
              <a:t>Une fonction pulmonaire anormale a été détectée par rinçage de l’azote en cycles multiples chez 22 (73 %) des 30 enfants atteints de FK et par spirométrie chez 4 (13 %) des 30 enfants.</a:t>
            </a:r>
          </a:p>
          <a:p>
            <a:pPr marL="171450" indent="-171450">
              <a:buFont typeface="Arial" panose="020B0604020202020204" pitchFamily="34" charset="0"/>
              <a:buChar char="•"/>
            </a:pPr>
            <a:r>
              <a:rPr lang="fr-CA" sz="1000" dirty="0"/>
              <a:t>Les enfants atteints de FK qui ont contracté une infection par </a:t>
            </a:r>
            <a:r>
              <a:rPr lang="fr-CA" sz="1000" i="1" dirty="0"/>
              <a:t>Pseudomonas aeruginosa</a:t>
            </a:r>
            <a:r>
              <a:rPr lang="fr-CA" sz="1000" dirty="0"/>
              <a:t> présentaient un ICP significativement plus élevé que celui des enfants n’ayant pas contracté l’infection. Par contre, aucune différence significative n’a été observée quant aux autres paramètres de la fonction pulmonaire.</a:t>
            </a:r>
          </a:p>
          <a:p>
            <a:pPr marL="171450" indent="-171450">
              <a:buFont typeface="Arial" panose="020B0604020202020204" pitchFamily="34" charset="0"/>
              <a:buChar char="•"/>
            </a:pPr>
            <a:endParaRPr lang="fr-CA" sz="1100" dirty="0"/>
          </a:p>
          <a:p>
            <a:pPr marL="0" indent="0">
              <a:buFont typeface="Arial" panose="020B0604020202020204" pitchFamily="34" charset="0"/>
              <a:buNone/>
            </a:pPr>
            <a:r>
              <a:rPr lang="fr-CA" sz="1100" b="1" dirty="0"/>
              <a:t>Référence</a:t>
            </a:r>
          </a:p>
          <a:p>
            <a:pPr>
              <a:defRPr/>
            </a:pPr>
            <a:r>
              <a:rPr lang="fr-CA" sz="1000" dirty="0">
                <a:solidFill>
                  <a:srgbClr val="000000"/>
                </a:solidFill>
              </a:rPr>
              <a:t>AURORA, P., Bush, A., Gustafsson, P. et coll. « Multiple-breath washout as a marker of lung disease in preschool children with cystic fibrosis. »</a:t>
            </a:r>
            <a:r>
              <a:rPr lang="fr-CA" sz="1000" dirty="0"/>
              <a:t> </a:t>
            </a:r>
            <a:r>
              <a:rPr lang="fr-CA" sz="1000" i="1" dirty="0">
                <a:solidFill>
                  <a:srgbClr val="000000"/>
                </a:solidFill>
              </a:rPr>
              <a:t>Am J Respir Crit Care Med. </a:t>
            </a:r>
            <a:r>
              <a:rPr lang="fr-CA" sz="1000" dirty="0">
                <a:solidFill>
                  <a:srgbClr val="000000"/>
                </a:solidFill>
              </a:rPr>
              <a:t>2005;171(3):249-256.</a:t>
            </a:r>
          </a:p>
          <a:p>
            <a:pPr marL="0" indent="0">
              <a:buFont typeface="Arial" panose="020B0604020202020204" pitchFamily="34" charset="0"/>
              <a:buNone/>
            </a:pPr>
            <a:endParaRPr lang="fr-CA" sz="1000"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19</a:t>
            </a:fld>
            <a:endParaRPr lang="fr-CA" dirty="0"/>
          </a:p>
        </p:txBody>
      </p:sp>
    </p:spTree>
    <p:extLst>
      <p:ext uri="{BB962C8B-B14F-4D97-AF65-F5344CB8AC3E}">
        <p14:creationId xmlns:p14="http://schemas.microsoft.com/office/powerpoint/2010/main" val="139221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2</a:t>
            </a:fld>
            <a:endParaRPr lang="fr-CA" dirty="0">
              <a:solidFill>
                <a:srgbClr val="000000"/>
              </a:solidFill>
            </a:endParaRPr>
          </a:p>
        </p:txBody>
      </p:sp>
    </p:spTree>
    <p:extLst>
      <p:ext uri="{BB962C8B-B14F-4D97-AF65-F5344CB8AC3E}">
        <p14:creationId xmlns:p14="http://schemas.microsoft.com/office/powerpoint/2010/main" val="272605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7375" y="4414839"/>
            <a:ext cx="5727363" cy="4191951"/>
          </a:xfrm>
        </p:spPr>
        <p:txBody>
          <a:bodyPr/>
          <a:lstStyle/>
          <a:p>
            <a:pPr>
              <a:spcBef>
                <a:spcPts val="0"/>
              </a:spcBef>
              <a:spcAft>
                <a:spcPts val="0"/>
              </a:spcAft>
            </a:pPr>
            <a:r>
              <a:rPr lang="fr-CA" sz="1100" b="1" dirty="0"/>
              <a:t>Points clés</a:t>
            </a:r>
          </a:p>
          <a:p>
            <a:pPr marL="171450" indent="-171450">
              <a:spcBef>
                <a:spcPts val="0"/>
              </a:spcBef>
              <a:spcAft>
                <a:spcPts val="0"/>
              </a:spcAft>
              <a:buFont typeface="Arial" panose="020B0604020202020204" pitchFamily="34" charset="0"/>
              <a:buChar char="•"/>
            </a:pPr>
            <a:r>
              <a:rPr lang="fr-CA" sz="1100" dirty="0"/>
              <a:t>L’ICP permet de détecter une maladie précoce des voies respiratoires chez les enfants avant l’observation d’une diminution du VEMS</a:t>
            </a:r>
            <a:r>
              <a:rPr lang="fr-CA" sz="1100" baseline="-25000" dirty="0"/>
              <a:t> </a:t>
            </a:r>
          </a:p>
          <a:p>
            <a:pPr marL="171450" indent="-171450">
              <a:spcBef>
                <a:spcPts val="0"/>
              </a:spcBef>
              <a:spcAft>
                <a:spcPts val="0"/>
              </a:spcAft>
              <a:buFont typeface="Arial" panose="020B0604020202020204" pitchFamily="34" charset="0"/>
              <a:buChar char="•"/>
            </a:pPr>
            <a:r>
              <a:rPr lang="fr-CA" sz="1100" b="0" baseline="0" dirty="0"/>
              <a:t>On a évalué la fonction pulmonaire des témoins en bonne santé et des patients atteints de </a:t>
            </a:r>
            <a:r>
              <a:rPr lang="fr-CA" sz="1100" dirty="0"/>
              <a:t>FK </a:t>
            </a:r>
            <a:r>
              <a:rPr lang="fr-CA" sz="1100" b="0" baseline="0" dirty="0"/>
              <a:t>à l’aide du VEMS</a:t>
            </a:r>
            <a:r>
              <a:rPr lang="fr-CA" sz="1100" b="0" baseline="-25000" dirty="0"/>
              <a:t> </a:t>
            </a:r>
            <a:r>
              <a:rPr lang="fr-CA" sz="1100" b="0" baseline="0" dirty="0"/>
              <a:t>et de l’ICP.</a:t>
            </a:r>
          </a:p>
          <a:p>
            <a:pPr marL="171450" indent="-171450" fontAlgn="auto">
              <a:spcBef>
                <a:spcPts val="0"/>
              </a:spcBef>
              <a:spcAft>
                <a:spcPts val="0"/>
              </a:spcAft>
              <a:buFont typeface="Arial" panose="020B0604020202020204" pitchFamily="34" charset="0"/>
              <a:buChar char="•"/>
              <a:defRPr/>
            </a:pPr>
            <a:r>
              <a:rPr lang="fr-CA" sz="1100" b="0" baseline="0" dirty="0"/>
              <a:t>Onze enfants atteints de </a:t>
            </a:r>
            <a:r>
              <a:rPr lang="fr-CA" sz="1100" dirty="0"/>
              <a:t>FK</a:t>
            </a:r>
            <a:r>
              <a:rPr lang="fr-CA" sz="1100" b="0" baseline="0" dirty="0"/>
              <a:t> sur 22</a:t>
            </a:r>
            <a:r>
              <a:rPr lang="fr-CA" dirty="0"/>
              <a:t> </a:t>
            </a:r>
            <a:r>
              <a:rPr lang="fr-CA" sz="1100" b="0" baseline="0" dirty="0"/>
              <a:t>présentaient un VEMS</a:t>
            </a:r>
            <a:r>
              <a:rPr lang="fr-CA" sz="1100" b="0" baseline="-25000" dirty="0"/>
              <a:t> </a:t>
            </a:r>
            <a:r>
              <a:rPr lang="fr-CA" sz="1100" b="0" baseline="0" dirty="0"/>
              <a:t>à l’intérieur de la plage normale, avec certains de ces enfants obtenant un écart réduit du VEMS</a:t>
            </a:r>
            <a:r>
              <a:rPr lang="fr-CA" sz="1100" b="0" baseline="-25000" dirty="0"/>
              <a:t> </a:t>
            </a:r>
            <a:r>
              <a:rPr lang="fr-CA" sz="1100" b="0" baseline="0" dirty="0"/>
              <a:t>supérieur à 0.</a:t>
            </a:r>
          </a:p>
          <a:p>
            <a:pPr marL="628650" lvl="1" indent="-171450" fontAlgn="auto">
              <a:spcBef>
                <a:spcPts val="0"/>
              </a:spcBef>
              <a:spcAft>
                <a:spcPts val="0"/>
              </a:spcAft>
              <a:buFont typeface="Arial" panose="020B0604020202020204" pitchFamily="34" charset="0"/>
              <a:buChar char="–"/>
              <a:defRPr/>
            </a:pPr>
            <a:r>
              <a:rPr lang="fr-CA" sz="1100" b="0" baseline="0" dirty="0"/>
              <a:t>Seulement 1 enfant atteint de FK sur 22</a:t>
            </a:r>
            <a:r>
              <a:rPr lang="fr-CA" sz="1100" dirty="0"/>
              <a:t> </a:t>
            </a:r>
            <a:r>
              <a:rPr lang="fr-CA" sz="1100" b="0" baseline="0" dirty="0"/>
              <a:t>présentait un ICP normal.</a:t>
            </a:r>
          </a:p>
          <a:p>
            <a:pPr>
              <a:spcBef>
                <a:spcPts val="0"/>
              </a:spcBef>
              <a:spcAft>
                <a:spcPts val="0"/>
              </a:spcAft>
            </a:pPr>
            <a:r>
              <a:rPr lang="fr-CA" dirty="0"/>
              <a:t> </a:t>
            </a:r>
            <a:endParaRPr lang="fr-CA" sz="1100" b="0" baseline="0" dirty="0"/>
          </a:p>
          <a:p>
            <a:pPr>
              <a:spcBef>
                <a:spcPts val="0"/>
              </a:spcBef>
              <a:spcAft>
                <a:spcPts val="0"/>
              </a:spcAft>
            </a:pPr>
            <a:r>
              <a:rPr lang="fr-CA" sz="1100" b="1" baseline="0" dirty="0"/>
              <a:t>Autres renseignements</a:t>
            </a:r>
          </a:p>
          <a:p>
            <a:pPr marL="171450" indent="-171450">
              <a:spcBef>
                <a:spcPts val="0"/>
              </a:spcBef>
              <a:spcAft>
                <a:spcPts val="0"/>
              </a:spcAft>
              <a:buFont typeface="Arial" panose="020B0604020202020204" pitchFamily="34" charset="0"/>
              <a:buChar char="•"/>
            </a:pPr>
            <a:r>
              <a:rPr lang="fr-CA" sz="1100" b="0" baseline="0" dirty="0"/>
              <a:t>Chez les enfants en bonne santé, on n’a observé aucun lien entre l’ICP et le</a:t>
            </a:r>
            <a:r>
              <a:rPr lang="fr-CA" sz="1100" b="0" baseline="-25000" dirty="0"/>
              <a:t> </a:t>
            </a:r>
            <a:r>
              <a:rPr lang="fr-CA" sz="1100" b="0" baseline="0" dirty="0"/>
              <a:t>VEMS. Par contre, chez les enfants atteints de </a:t>
            </a:r>
            <a:r>
              <a:rPr lang="fr-CA" sz="1100" dirty="0"/>
              <a:t>FK,</a:t>
            </a:r>
            <a:r>
              <a:rPr lang="fr-CA" dirty="0"/>
              <a:t> </a:t>
            </a:r>
            <a:r>
              <a:rPr lang="fr-CA" sz="1100" b="0" baseline="0" dirty="0"/>
              <a:t>l’ICP et le VEMS</a:t>
            </a:r>
            <a:r>
              <a:rPr lang="fr-CA" sz="1100" b="0" baseline="-25000" dirty="0"/>
              <a:t> </a:t>
            </a:r>
            <a:r>
              <a:rPr lang="fr-CA" sz="1100" b="0" baseline="0" dirty="0"/>
              <a:t>étaient en corrélation inverse (r</a:t>
            </a:r>
            <a:r>
              <a:rPr lang="fr-CA" sz="1100" b="0" baseline="30000" dirty="0"/>
              <a:t>2</a:t>
            </a:r>
            <a:r>
              <a:rPr lang="fr-CA" sz="1100" b="0" baseline="0" dirty="0"/>
              <a:t> = 0,63, </a:t>
            </a:r>
            <a:r>
              <a:rPr lang="fr-CA" sz="1100" b="0" i="1" baseline="0" dirty="0"/>
              <a:t>p</a:t>
            </a:r>
            <a:r>
              <a:rPr lang="fr-CA" sz="1100" b="0" baseline="0" dirty="0"/>
              <a:t> &lt; 0,0005).</a:t>
            </a:r>
          </a:p>
          <a:p>
            <a:pPr marL="171450" indent="-171450">
              <a:spcBef>
                <a:spcPts val="0"/>
              </a:spcBef>
              <a:spcAft>
                <a:spcPts val="0"/>
              </a:spcAft>
              <a:buFont typeface="Arial" panose="020B0604020202020204" pitchFamily="34" charset="0"/>
              <a:buChar char="•"/>
            </a:pPr>
            <a:r>
              <a:rPr lang="fr-CA" sz="1100" dirty="0"/>
              <a:t>Sujets atteints de FK : n = 22, âgés de 6,4 à 16,5 ans.</a:t>
            </a:r>
          </a:p>
          <a:p>
            <a:pPr marL="171450" indent="-171450">
              <a:spcBef>
                <a:spcPts val="0"/>
              </a:spcBef>
              <a:spcAft>
                <a:spcPts val="0"/>
              </a:spcAft>
              <a:buFont typeface="Arial" panose="020B0604020202020204" pitchFamily="34" charset="0"/>
              <a:buChar char="•"/>
            </a:pPr>
            <a:r>
              <a:rPr lang="fr-CA" sz="1100" dirty="0"/>
              <a:t>Témoins en bonne santé : n = 33, âgés de 5,9 à 16,8 ans.</a:t>
            </a:r>
          </a:p>
          <a:p>
            <a:pPr marL="171450" marR="0" indent="-171450" algn="l" defTabSz="914400" rtl="0" eaLnBrk="1" fontAlgn="base" latinLnBrk="0" hangingPunct="1">
              <a:spcBef>
                <a:spcPts val="0"/>
              </a:spcBef>
              <a:spcAft>
                <a:spcPts val="0"/>
              </a:spcAft>
              <a:buClrTx/>
              <a:buSzTx/>
              <a:buFont typeface="Arial" panose="020B0604020202020204" pitchFamily="34" charset="0"/>
              <a:buChar char="•"/>
              <a:tabLst/>
              <a:defRPr/>
            </a:pPr>
            <a:r>
              <a:rPr lang="fr-CA" sz="1100" b="0" baseline="0" dirty="0"/>
              <a:t>Les rinçages de l’azote en cycles multiples</a:t>
            </a:r>
            <a:r>
              <a:rPr lang="fr-CA" dirty="0"/>
              <a:t> </a:t>
            </a:r>
            <a:r>
              <a:rPr lang="fr-CA" sz="1100" b="0" baseline="0" dirty="0"/>
              <a:t>ont été effectués avec du SF</a:t>
            </a:r>
            <a:r>
              <a:rPr lang="fr-CA" sz="1100" b="0" baseline="-25000" dirty="0"/>
              <a:t>6</a:t>
            </a:r>
            <a:r>
              <a:rPr lang="fr-CA" sz="1100" b="0" baseline="0" dirty="0"/>
              <a:t> et au moyen d’appareils de spectrométrie de masse.</a:t>
            </a:r>
          </a:p>
          <a:p>
            <a:pPr marL="171450" marR="0" indent="-171450" algn="l" defTabSz="914400" rtl="0" eaLnBrk="1" fontAlgn="base" latinLnBrk="0" hangingPunct="1">
              <a:spcBef>
                <a:spcPts val="0"/>
              </a:spcBef>
              <a:spcAft>
                <a:spcPts val="0"/>
              </a:spcAft>
              <a:buClrTx/>
              <a:buSzTx/>
              <a:buFont typeface="Arial" panose="020B0604020202020204" pitchFamily="34" charset="0"/>
              <a:buChar char="•"/>
              <a:tabLst/>
              <a:defRPr/>
            </a:pPr>
            <a:r>
              <a:rPr lang="fr-CA" sz="1100" b="0" baseline="0" dirty="0"/>
              <a:t>Les résultats du VEMS</a:t>
            </a:r>
            <a:r>
              <a:rPr lang="fr-CA" sz="1100" b="0" baseline="-25000" dirty="0"/>
              <a:t> </a:t>
            </a:r>
            <a:r>
              <a:rPr lang="fr-CA" sz="1100" b="0" baseline="0" dirty="0"/>
              <a:t>ont été convertis en scores d’écarts-types (écarts réduits) au moyen de données de référence publiées, un écart réduit inférieur à -1,96 étant considéré comme anormal.</a:t>
            </a:r>
          </a:p>
          <a:p>
            <a:pPr marL="285750" indent="-285750">
              <a:spcBef>
                <a:spcPts val="0"/>
              </a:spcBef>
              <a:spcAft>
                <a:spcPts val="0"/>
              </a:spcAft>
              <a:buFont typeface="Arial" panose="020B0604020202020204" pitchFamily="34" charset="0"/>
              <a:buChar char="•"/>
            </a:pPr>
            <a:endParaRPr lang="fr-CA" sz="1100" b="0" baseline="0" dirty="0"/>
          </a:p>
          <a:p>
            <a:pPr>
              <a:spcBef>
                <a:spcPts val="0"/>
              </a:spcBef>
              <a:spcAft>
                <a:spcPts val="0"/>
              </a:spcAft>
            </a:pPr>
            <a:r>
              <a:rPr lang="fr-CA" sz="1100" b="1" baseline="0" dirty="0"/>
              <a:t>Référence</a:t>
            </a:r>
            <a:endParaRPr lang="fr-CA" sz="1100" b="1" dirty="0"/>
          </a:p>
          <a:p>
            <a:pPr fontAlgn="auto">
              <a:spcBef>
                <a:spcPts val="0"/>
              </a:spcBef>
              <a:spcAft>
                <a:spcPts val="0"/>
              </a:spcAft>
              <a:defRPr/>
            </a:pPr>
            <a:r>
              <a:rPr lang="fr-CA" sz="1100" dirty="0"/>
              <a:t>AURORA, P., Gustafsson, P., Bush, A. et coll. « Multiple breath inert gas washout as a measure of ventilation distribution in children with cystic fibrosis ». </a:t>
            </a:r>
            <a:r>
              <a:rPr lang="fr-CA" sz="1100" i="1" dirty="0"/>
              <a:t>Thorax.</a:t>
            </a:r>
            <a:r>
              <a:rPr lang="fr-CA" dirty="0"/>
              <a:t> </a:t>
            </a:r>
            <a:r>
              <a:rPr lang="fr-CA" sz="1100" dirty="0"/>
              <a:t>2004;59(12):1068-1073.</a:t>
            </a:r>
          </a:p>
          <a:p>
            <a:pPr>
              <a:spcBef>
                <a:spcPts val="0"/>
              </a:spcBef>
              <a:spcAft>
                <a:spcPts val="0"/>
              </a:spcAft>
            </a:pPr>
            <a:endParaRPr lang="fr-CA" sz="1100" dirty="0"/>
          </a:p>
        </p:txBody>
      </p:sp>
      <p:sp>
        <p:nvSpPr>
          <p:cNvPr id="4" name="Slide Number Placeholder 3"/>
          <p:cNvSpPr>
            <a:spLocks noGrp="1"/>
          </p:cNvSpPr>
          <p:nvPr>
            <p:ph type="sldNum" sz="quarter" idx="10"/>
          </p:nvPr>
        </p:nvSpPr>
        <p:spPr/>
        <p:txBody>
          <a:bodyPr/>
          <a:lstStyle/>
          <a:p>
            <a:fld id="{26853823-EC21-4DF2-A4F8-FAC8AB6A11D6}" type="slidenum">
              <a:rPr lang="en-US" smtClean="0"/>
              <a:pPr/>
              <a:t>20</a:t>
            </a:fld>
            <a:endParaRPr lang="fr-CA" dirty="0"/>
          </a:p>
        </p:txBody>
      </p:sp>
    </p:spTree>
    <p:extLst>
      <p:ext uri="{BB962C8B-B14F-4D97-AF65-F5344CB8AC3E}">
        <p14:creationId xmlns:p14="http://schemas.microsoft.com/office/powerpoint/2010/main" val="2179705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9146" y="4212025"/>
            <a:ext cx="6372110" cy="4479923"/>
          </a:xfrm>
        </p:spPr>
        <p:txBody>
          <a:bodyPr/>
          <a:lstStyle/>
          <a:p>
            <a:r>
              <a:rPr lang="fr-CA" sz="1000" b="1" dirty="0"/>
              <a:t>Points clés</a:t>
            </a:r>
          </a:p>
          <a:p>
            <a:pPr marL="171450" indent="-171450">
              <a:buFont typeface="Arial" panose="020B0604020202020204" pitchFamily="34" charset="0"/>
              <a:buChar char="•"/>
            </a:pPr>
            <a:r>
              <a:rPr lang="fr-CA" sz="1000" dirty="0"/>
              <a:t>Dans l’ensemble, au cours d’une étude de 12 mois, les enfants âgés de 2,5 à 6 ans atteints de FK présentaient un ICP plus élevé que celui des enfants en bonne santé. Ces résultats semblent indiquer que l’ICP serait utile comme marqueur dans le suivi de l’évolution précoce de la maladie et servir d’outil pour orienter le traitement des jeunes patients atteints de FK.</a:t>
            </a:r>
          </a:p>
          <a:p>
            <a:endParaRPr lang="fr-CA" sz="1000" b="1" dirty="0"/>
          </a:p>
          <a:p>
            <a:r>
              <a:rPr lang="fr-CA" sz="1000" b="1" dirty="0"/>
              <a:t>Autres renseignements</a:t>
            </a:r>
          </a:p>
          <a:p>
            <a:pPr marL="171450" indent="-171450">
              <a:buFont typeface="Arial" panose="020B0604020202020204" pitchFamily="34" charset="0"/>
              <a:buChar char="•"/>
            </a:pPr>
            <a:r>
              <a:rPr lang="fr-CA" sz="1000" dirty="0"/>
              <a:t>Cette étude visait à déterminer l’utilité de l’ICP, mesuré par rinçage de l’azote en cycles multiples, pour évaluer l’évolution de la maladie chez les enfants d’âge préscolaire atteints de FK.</a:t>
            </a:r>
          </a:p>
          <a:p>
            <a:pPr marL="171450" indent="-171450">
              <a:buFont typeface="Arial" panose="020B0604020202020204" pitchFamily="34" charset="0"/>
              <a:buChar char="•"/>
            </a:pPr>
            <a:r>
              <a:rPr lang="fr-CA" sz="1000" dirty="0"/>
              <a:t>Il s’agissait d’une étude d’observation multicentrique et longitudinale de 12 mois menée auprès d’enfants d’âge préscolaire.</a:t>
            </a:r>
          </a:p>
          <a:p>
            <a:pPr marL="171450" indent="-171450">
              <a:buFont typeface="Arial" panose="020B0604020202020204" pitchFamily="34" charset="0"/>
              <a:buChar char="•"/>
            </a:pPr>
            <a:r>
              <a:rPr lang="fr-CA" sz="1000" dirty="0"/>
              <a:t>Des enfants (âgés de 2,5 à 6 ans) dont le diagnostic de FK était confirmé et des témoins en bonne santé du même âge ont été inscrits dans trois centres de FK nord-américains.</a:t>
            </a:r>
          </a:p>
          <a:p>
            <a:pPr marL="171450" indent="-171450">
              <a:buFont typeface="Arial" panose="020B0604020202020204" pitchFamily="34" charset="0"/>
              <a:buChar char="•"/>
            </a:pPr>
            <a:r>
              <a:rPr lang="fr-CA" sz="1000" dirty="0"/>
              <a:t>Un rinçage de l’azote en cycles multiples a été fait au départ et aux mois 1, 3, 6 et 12, c’est-à-dire aux moments d’évaluation déterminés en pratique clinique et dans les essais d’intervention; une spirométrie a aussi été réalisée.</a:t>
            </a:r>
          </a:p>
          <a:p>
            <a:pPr marL="171450" indent="-171450">
              <a:buFont typeface="Arial" panose="020B0604020202020204" pitchFamily="34" charset="0"/>
              <a:buChar char="•"/>
            </a:pPr>
            <a:r>
              <a:rPr lang="fr-CA" sz="1000" dirty="0"/>
              <a:t>Les données ont été recueillies auprès de 156 participants (800 mesures de l’ICP).</a:t>
            </a:r>
          </a:p>
          <a:p>
            <a:pPr marL="171450" indent="-171450">
              <a:buFont typeface="Arial" panose="020B0604020202020204" pitchFamily="34" charset="0"/>
              <a:buChar char="•"/>
            </a:pPr>
            <a:r>
              <a:rPr lang="fr-CA" sz="1000" dirty="0"/>
              <a:t>L’ICP et les exacerbations pulmonaires ont augmenté lors d’épisodes de toux, alors que des symptômes semblables n’ont été associés à aucune augmentation de l’ICP chez des enfants en bonne santé.</a:t>
            </a:r>
          </a:p>
          <a:p>
            <a:pPr marL="171450" indent="-171450">
              <a:buFont typeface="Arial" panose="020B0604020202020204" pitchFamily="34" charset="0"/>
              <a:buChar char="•"/>
            </a:pPr>
            <a:r>
              <a:rPr lang="fr-CA" sz="1000" b="0" i="0" u="none" strike="noStrike" kern="1200" baseline="0" dirty="0">
                <a:solidFill>
                  <a:schemeClr val="tx1"/>
                </a:solidFill>
              </a:rPr>
              <a:t>Chez les enfants en bonne santé, l’ICP est resté stable avec l’âge (pente = -0,04 unité/année d’ICP; IC à 95 % : -0,12 à 0,04; </a:t>
            </a:r>
            <a:r>
              <a:rPr lang="fr-CA" sz="1000" b="0" i="1" u="none" strike="noStrike" kern="1200" baseline="0" dirty="0">
                <a:solidFill>
                  <a:schemeClr val="tx1"/>
                </a:solidFill>
              </a:rPr>
              <a:t>p</a:t>
            </a:r>
            <a:r>
              <a:rPr lang="fr-CA" sz="1000" b="0" i="0" u="none" strike="noStrike" kern="1200" baseline="0" dirty="0">
                <a:solidFill>
                  <a:schemeClr val="tx1"/>
                </a:solidFill>
              </a:rPr>
              <a:t> = 0,338), alors qu’il a diminué significativement chez les enfants atteints de FK (pente = 0,40 unité/année d’ICP; IC à 95 % : 0,14</a:t>
            </a:r>
            <a:r>
              <a:rPr lang="fr-CA" sz="1000" b="0" i="0" u="none" strike="noStrike" kern="1200" dirty="0">
                <a:solidFill>
                  <a:schemeClr val="tx1"/>
                </a:solidFill>
              </a:rPr>
              <a:t> à 0,66; </a:t>
            </a:r>
            <a:r>
              <a:rPr lang="fr-CA" sz="1000" b="0" i="1" u="none" strike="noStrike" kern="1200" baseline="0" dirty="0">
                <a:solidFill>
                  <a:schemeClr val="tx1"/>
                </a:solidFill>
              </a:rPr>
              <a:t>p</a:t>
            </a:r>
            <a:r>
              <a:rPr lang="fr-CA" sz="1000" b="0" i="0" u="none" strike="noStrike" kern="1200" baseline="0" dirty="0">
                <a:solidFill>
                  <a:schemeClr val="tx1"/>
                </a:solidFill>
              </a:rPr>
              <a:t> = 0,003). Il y avait une différence significative entre le taux de variation de l’ICP des sujets en bonne santé et celui des sujets atteints de FK (période d’interaction : 0,41; IC à 95 % : 0,12</a:t>
            </a:r>
            <a:r>
              <a:rPr lang="fr-CA" sz="1000" b="0" i="0" u="none" strike="noStrike" kern="1200" dirty="0">
                <a:solidFill>
                  <a:schemeClr val="tx1"/>
                </a:solidFill>
              </a:rPr>
              <a:t> à 0,70; </a:t>
            </a:r>
            <a:r>
              <a:rPr lang="fr-CA" sz="1000" b="0" i="1" u="none" strike="noStrike" kern="1200" baseline="0" dirty="0">
                <a:solidFill>
                  <a:schemeClr val="tx1"/>
                </a:solidFill>
              </a:rPr>
              <a:t>p</a:t>
            </a:r>
            <a:r>
              <a:rPr lang="fr-CA" sz="1000" b="0" i="0" u="none" strike="noStrike" kern="1200" baseline="0" dirty="0">
                <a:solidFill>
                  <a:schemeClr val="tx1"/>
                </a:solidFill>
              </a:rPr>
              <a:t> = 0,006).</a:t>
            </a:r>
          </a:p>
          <a:p>
            <a:pPr marL="171450" indent="-171450">
              <a:buFont typeface="Arial" panose="020B0604020202020204" pitchFamily="34" charset="0"/>
              <a:buChar char="•"/>
            </a:pPr>
            <a:endParaRPr lang="fr-CA" sz="1000" dirty="0"/>
          </a:p>
          <a:p>
            <a:r>
              <a:rPr lang="fr-CA" sz="1000" b="1" dirty="0"/>
              <a:t>Référence</a:t>
            </a:r>
          </a:p>
          <a:p>
            <a:r>
              <a:rPr lang="fr-CA" sz="1000" dirty="0">
                <a:solidFill>
                  <a:srgbClr val="000000"/>
                </a:solidFill>
              </a:rPr>
              <a:t>STANOJEVIC, S., Davis, S. D., Retsch-Bogart, G. et coll. « Progression of lung disease in preschool patients with cystic fibrosis. »</a:t>
            </a:r>
            <a:r>
              <a:rPr lang="fr-CA" sz="1000" dirty="0"/>
              <a:t> </a:t>
            </a:r>
            <a:r>
              <a:rPr lang="fr-CA" sz="1000" i="1" dirty="0">
                <a:solidFill>
                  <a:srgbClr val="000000"/>
                </a:solidFill>
              </a:rPr>
              <a:t>Am J Respir Crit Care Med. </a:t>
            </a:r>
            <a:r>
              <a:rPr lang="fr-CA" sz="1000" dirty="0">
                <a:solidFill>
                  <a:srgbClr val="000000"/>
                </a:solidFill>
              </a:rPr>
              <a:t>2017;195(9):1216-1225.</a:t>
            </a:r>
            <a:endParaRPr lang="fr-CA" sz="1000"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21</a:t>
            </a:fld>
            <a:endParaRPr lang="fr-CA" dirty="0"/>
          </a:p>
        </p:txBody>
      </p:sp>
    </p:spTree>
    <p:extLst>
      <p:ext uri="{BB962C8B-B14F-4D97-AF65-F5344CB8AC3E}">
        <p14:creationId xmlns:p14="http://schemas.microsoft.com/office/powerpoint/2010/main" val="3689852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0163" y="585788"/>
            <a:ext cx="4648200" cy="3486150"/>
          </a:xfrm>
        </p:spPr>
      </p:sp>
      <p:sp>
        <p:nvSpPr>
          <p:cNvPr id="3" name="Notes Placeholder 2"/>
          <p:cNvSpPr>
            <a:spLocks noGrp="1"/>
          </p:cNvSpPr>
          <p:nvPr>
            <p:ph type="body" idx="1"/>
          </p:nvPr>
        </p:nvSpPr>
        <p:spPr>
          <a:xfrm>
            <a:off x="209625" y="4247626"/>
            <a:ext cx="6578450" cy="4921249"/>
          </a:xfrm>
        </p:spPr>
        <p:txBody>
          <a:bodyPr/>
          <a:lstStyle/>
          <a:p>
            <a:pPr>
              <a:spcBef>
                <a:spcPts val="0"/>
              </a:spcBef>
            </a:pPr>
            <a:r>
              <a:rPr lang="fr-CA" sz="1000" b="1" dirty="0"/>
              <a:t>Points clés</a:t>
            </a:r>
          </a:p>
          <a:p>
            <a:pPr marL="171450" indent="-171450">
              <a:spcBef>
                <a:spcPts val="0"/>
              </a:spcBef>
              <a:buFont typeface="Arial" panose="020B0604020202020204" pitchFamily="34" charset="0"/>
              <a:buChar char="•"/>
            </a:pPr>
            <a:r>
              <a:rPr lang="fr-CA" sz="1000" b="0" baseline="0" dirty="0"/>
              <a:t>Les valeurs de l’ICP deviennent rapidement anormalement élevées chez les patients atteints de FK</a:t>
            </a:r>
            <a:r>
              <a:rPr lang="fr-CA" sz="1000" dirty="0"/>
              <a:t> (âge médian de 6,3 ans)</a:t>
            </a:r>
            <a:r>
              <a:rPr lang="fr-CA" sz="1000" baseline="30000" dirty="0"/>
              <a:t>1</a:t>
            </a:r>
            <a:r>
              <a:rPr lang="fr-CA" sz="1000" dirty="0"/>
              <a:t>.</a:t>
            </a:r>
            <a:r>
              <a:rPr lang="fr-CA" dirty="0"/>
              <a:t> </a:t>
            </a:r>
            <a:endParaRPr lang="fr-CA" sz="1000" b="0" baseline="0" dirty="0"/>
          </a:p>
          <a:p>
            <a:pPr marL="171450" indent="-171450">
              <a:spcBef>
                <a:spcPts val="0"/>
              </a:spcBef>
              <a:buFont typeface="Arial" panose="020B0604020202020204" pitchFamily="34" charset="0"/>
              <a:buChar char="•"/>
            </a:pPr>
            <a:r>
              <a:rPr lang="fr-CA" sz="1000" b="0" baseline="0" dirty="0"/>
              <a:t>Les variations de l’ICP sont sensibles à l’évolution de la FK, ce qui permet une détection précoce de l’évolution de la maladie</a:t>
            </a:r>
            <a:r>
              <a:rPr lang="fr-CA" sz="1000" b="0" baseline="30000" dirty="0"/>
              <a:t>1</a:t>
            </a:r>
            <a:r>
              <a:rPr lang="fr-CA" sz="1000" b="0" baseline="0" dirty="0"/>
              <a:t>.</a:t>
            </a:r>
          </a:p>
          <a:p>
            <a:pPr marL="171450" indent="-171450">
              <a:spcBef>
                <a:spcPts val="0"/>
              </a:spcBef>
              <a:buFont typeface="Arial" panose="020B0604020202020204" pitchFamily="34" charset="0"/>
              <a:buChar char="•"/>
            </a:pPr>
            <a:r>
              <a:rPr lang="fr-CA" sz="1000" b="0" baseline="0" dirty="0"/>
              <a:t>Une augmentation de l’ICP est également accompagnée de variations chez d’autres indicateurs de la maladie pulmonaire, comme une infection à </a:t>
            </a:r>
            <a:r>
              <a:rPr lang="fr-CA" sz="1000" i="1" dirty="0"/>
              <a:t>Pseudomonas aeruginosa</a:t>
            </a:r>
            <a:r>
              <a:rPr lang="fr-CA" sz="1000" b="0" baseline="0" dirty="0"/>
              <a:t>, une augmentation de l’hyperinflation, une rétention de gaz et une obstruction des voies respiratoires</a:t>
            </a:r>
            <a:r>
              <a:rPr lang="fr-CA" sz="1000" baseline="30000" dirty="0"/>
              <a:t>2</a:t>
            </a:r>
            <a:r>
              <a:rPr lang="fr-CA" dirty="0"/>
              <a:t>.</a:t>
            </a:r>
            <a:endParaRPr lang="fr-CA" sz="1000" dirty="0"/>
          </a:p>
          <a:p>
            <a:pPr marL="171450" indent="-171450">
              <a:spcBef>
                <a:spcPts val="0"/>
              </a:spcBef>
              <a:buFont typeface="Arial" panose="020B0604020202020204" pitchFamily="34" charset="0"/>
              <a:buChar char="•"/>
            </a:pPr>
            <a:r>
              <a:rPr lang="fr-CA" sz="1000" dirty="0"/>
              <a:t>Ces résultats s’appuient sur ceux d’une autre étude menée auprès de 36 enfants âgés de 5,6 à 16,8 ans, qui présentaient une augmentation médiane de l’ICP de +0,5/année (</a:t>
            </a:r>
            <a:r>
              <a:rPr lang="fr-CA" sz="1000" i="1" dirty="0"/>
              <a:t>p</a:t>
            </a:r>
            <a:r>
              <a:rPr lang="fr-CA" sz="1000" dirty="0"/>
              <a:t> = 0,002) et une diminution médiane du VEMS prédit de -1,9/année (</a:t>
            </a:r>
            <a:r>
              <a:rPr lang="fr-CA" sz="1000" i="1" dirty="0"/>
              <a:t>p</a:t>
            </a:r>
            <a:r>
              <a:rPr lang="fr-CA" sz="1000" dirty="0"/>
              <a:t> = 0,023)</a:t>
            </a:r>
            <a:r>
              <a:rPr lang="fr-CA" sz="1000" baseline="30000" dirty="0"/>
              <a:t>3</a:t>
            </a:r>
            <a:r>
              <a:rPr lang="fr-CA" sz="1000" dirty="0"/>
              <a:t>.</a:t>
            </a:r>
            <a:endParaRPr lang="fr-CA" sz="1000" b="0" baseline="0" dirty="0"/>
          </a:p>
          <a:p>
            <a:pPr>
              <a:spcBef>
                <a:spcPts val="0"/>
              </a:spcBef>
            </a:pPr>
            <a:endParaRPr lang="fr-CA" sz="1000" b="1" baseline="0" dirty="0"/>
          </a:p>
          <a:p>
            <a:pPr>
              <a:spcBef>
                <a:spcPts val="0"/>
              </a:spcBef>
            </a:pPr>
            <a:r>
              <a:rPr lang="fr-CA" sz="1000" b="1" baseline="0" dirty="0"/>
              <a:t>Autres renseignements</a:t>
            </a:r>
            <a:r>
              <a:rPr lang="fr-CA" sz="1000" b="1" baseline="30000" dirty="0"/>
              <a:t>1,2</a:t>
            </a:r>
            <a:endParaRPr lang="fr-CA" sz="1000" b="1" baseline="0" dirty="0"/>
          </a:p>
          <a:p>
            <a:pPr marL="171450" indent="-171450">
              <a:spcBef>
                <a:spcPts val="0"/>
              </a:spcBef>
              <a:buFont typeface="Arial" panose="020B0604020202020204" pitchFamily="34" charset="0"/>
              <a:buChar char="•"/>
            </a:pPr>
            <a:r>
              <a:rPr lang="fr-CA" dirty="0"/>
              <a:t>Les rinçages de l’azote en cycles multiples </a:t>
            </a:r>
            <a:r>
              <a:rPr lang="fr-CA" sz="1000" baseline="0" dirty="0"/>
              <a:t>ont été réalisés avec du N</a:t>
            </a:r>
            <a:r>
              <a:rPr lang="fr-CA" sz="1000" baseline="-25000" dirty="0"/>
              <a:t>2</a:t>
            </a:r>
            <a:r>
              <a:rPr lang="fr-CA" dirty="0"/>
              <a:t>.</a:t>
            </a:r>
            <a:endParaRPr lang="fr-CA" sz="1000" dirty="0"/>
          </a:p>
          <a:p>
            <a:pPr marL="171450" indent="-171450">
              <a:spcBef>
                <a:spcPts val="0"/>
              </a:spcBef>
              <a:buFont typeface="Arial" panose="020B0604020202020204" pitchFamily="34" charset="0"/>
              <a:buChar char="•"/>
            </a:pPr>
            <a:r>
              <a:rPr lang="fr-CA" sz="1000" dirty="0"/>
              <a:t>Les données indiquées représentent ± l’erreur type de la moyenne de mesures annuelles répétées sous forme d’écarts réduits et sont présentées comme des droites de régression de ces valeurs moyennes, la pente indiquant le degré d’évolution.</a:t>
            </a:r>
          </a:p>
          <a:p>
            <a:pPr marL="171450" indent="-171450">
              <a:spcBef>
                <a:spcPts val="0"/>
              </a:spcBef>
              <a:buFont typeface="Arial" panose="020B0604020202020204" pitchFamily="34" charset="0"/>
              <a:buChar char="•"/>
            </a:pPr>
            <a:r>
              <a:rPr lang="fr-CA" sz="1000" baseline="0" dirty="0"/>
              <a:t>Afin de présenter des valeurs individuelles de fonction pulmonaire numériquement indépendantes du sexe, de l’âge et de la croissance, les données de la fonction pulmonaire sont exprimées sous forme de score d’écart-type par transformation en z fondé sur les caractéristiques de sexe et de taille de sujets en bonne santé.</a:t>
            </a:r>
          </a:p>
          <a:p>
            <a:pPr marL="171450" indent="-171450">
              <a:spcBef>
                <a:spcPts val="0"/>
              </a:spcBef>
              <a:buFont typeface="Arial" panose="020B0604020202020204" pitchFamily="34" charset="0"/>
              <a:buChar char="•"/>
            </a:pPr>
            <a:r>
              <a:rPr lang="fr-CA" sz="1000" baseline="0" dirty="0"/>
              <a:t>Caractéristiques initiales : n = 142 patients atteints de FK (68 de sexe masculin, 47,8 %). Quatre-vingt-trois patients (58,3 %) étaient homozygotes pour la mutation </a:t>
            </a:r>
            <a:r>
              <a:rPr lang="fr-CA" sz="1000" i="1" baseline="0" dirty="0"/>
              <a:t>F508del</a:t>
            </a:r>
            <a:r>
              <a:rPr lang="fr-CA" sz="1000" baseline="0" dirty="0"/>
              <a:t>.</a:t>
            </a:r>
            <a:endParaRPr lang="fr-CA" sz="1000" b="0" baseline="0" dirty="0"/>
          </a:p>
          <a:p>
            <a:pPr>
              <a:spcBef>
                <a:spcPts val="0"/>
              </a:spcBef>
            </a:pPr>
            <a:endParaRPr lang="fr-CA" sz="1000" b="1" baseline="0" dirty="0"/>
          </a:p>
          <a:p>
            <a:pPr>
              <a:spcBef>
                <a:spcPts val="0"/>
              </a:spcBef>
            </a:pPr>
            <a:r>
              <a:rPr lang="fr-CA" sz="1000" b="1" baseline="0" dirty="0"/>
              <a:t>Références</a:t>
            </a:r>
          </a:p>
          <a:p>
            <a:pPr marL="228600" indent="-228600">
              <a:spcBef>
                <a:spcPts val="0"/>
              </a:spcBef>
              <a:buAutoNum type="arabicPeriod"/>
            </a:pPr>
            <a:r>
              <a:rPr lang="fr-CA" sz="1000" dirty="0"/>
              <a:t>KRAEMER, R., Blum, A., Schibler, A.</a:t>
            </a:r>
            <a:r>
              <a:rPr lang="fr-CA" dirty="0"/>
              <a:t> </a:t>
            </a:r>
            <a:r>
              <a:rPr lang="fr-CA" sz="1000" dirty="0"/>
              <a:t>et coll. « Ventilation inhomogeneities in relation to standard lung function in patients with cystic fibrosis ». </a:t>
            </a:r>
            <a:r>
              <a:rPr lang="fr-CA" sz="1000" i="1" dirty="0"/>
              <a:t>Am J Respir Crit Care Med.</a:t>
            </a:r>
            <a:r>
              <a:rPr lang="fr-CA" dirty="0"/>
              <a:t> </a:t>
            </a:r>
            <a:r>
              <a:rPr lang="fr-CA" sz="1000" dirty="0"/>
              <a:t>2005;171(4):371-378.</a:t>
            </a:r>
          </a:p>
          <a:p>
            <a:pPr marL="228600" indent="-228600">
              <a:spcBef>
                <a:spcPts val="0"/>
              </a:spcBef>
              <a:buAutoNum type="arabicPeriod"/>
            </a:pPr>
            <a:r>
              <a:rPr lang="fr-CA" sz="1000" dirty="0"/>
              <a:t>KRAEMER, R., Baldwin, D.N., Ammann, R.A. et coll. « Progression of pulmonary hyperinflation and trapped gas associated with genetic and environmental factors in children with cystic fibrosis ». </a:t>
            </a:r>
            <a:r>
              <a:rPr lang="fr-CA" sz="1000" i="1" dirty="0"/>
              <a:t>Respir Res</a:t>
            </a:r>
            <a:r>
              <a:rPr lang="fr-CA" sz="1000" dirty="0"/>
              <a:t> 2006;7:138.</a:t>
            </a:r>
          </a:p>
          <a:p>
            <a:pPr marL="228600" indent="-228600">
              <a:spcBef>
                <a:spcPts val="0"/>
              </a:spcBef>
              <a:buAutoNum type="arabicPeriod"/>
            </a:pPr>
            <a:r>
              <a:rPr lang="fr-CA" sz="1000" dirty="0"/>
              <a:t>VERMEULEN, F. et coll. Présenté à l’ECFS. Séville (Espagne); du 7 au 10 juin 2017. Résumé ePS4.4.</a:t>
            </a:r>
          </a:p>
        </p:txBody>
      </p:sp>
      <p:sp>
        <p:nvSpPr>
          <p:cNvPr id="4" name="Slide Number Placeholder 3"/>
          <p:cNvSpPr>
            <a:spLocks noGrp="1"/>
          </p:cNvSpPr>
          <p:nvPr>
            <p:ph type="sldNum" sz="quarter" idx="10"/>
          </p:nvPr>
        </p:nvSpPr>
        <p:spPr/>
        <p:txBody>
          <a:bodyPr/>
          <a:lstStyle/>
          <a:p>
            <a:fld id="{DC7500B8-A297-4732-A44E-95EA488101D2}" type="slidenum">
              <a:rPr lang="en-US" smtClean="0"/>
              <a:pPr/>
              <a:t>22</a:t>
            </a:fld>
            <a:endParaRPr lang="fr-CA" dirty="0"/>
          </a:p>
        </p:txBody>
      </p:sp>
    </p:spTree>
    <p:extLst>
      <p:ext uri="{BB962C8B-B14F-4D97-AF65-F5344CB8AC3E}">
        <p14:creationId xmlns:p14="http://schemas.microsoft.com/office/powerpoint/2010/main" val="1704667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23</a:t>
            </a:fld>
            <a:endParaRPr lang="fr-CA" dirty="0"/>
          </a:p>
        </p:txBody>
      </p:sp>
    </p:spTree>
    <p:extLst>
      <p:ext uri="{BB962C8B-B14F-4D97-AF65-F5344CB8AC3E}">
        <p14:creationId xmlns:p14="http://schemas.microsoft.com/office/powerpoint/2010/main" val="136274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7"/>
            <a:ext cx="5746749" cy="4183063"/>
          </a:xfrm>
        </p:spPr>
        <p:txBody>
          <a:bodyPr/>
          <a:lstStyle/>
          <a:p>
            <a:pPr>
              <a:spcBef>
                <a:spcPts val="0"/>
              </a:spcBef>
              <a:spcAft>
                <a:spcPts val="0"/>
              </a:spcAft>
            </a:pPr>
            <a:r>
              <a:rPr lang="fr-CA" sz="1100" b="1" dirty="0"/>
              <a:t>Points clés</a:t>
            </a:r>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sz="1100" dirty="0"/>
              <a:t>La tomodensitométrie représente la méthode de référence pour la détection de changements structuraux chez les patients atteints de FK.</a:t>
            </a:r>
            <a:endParaRPr lang="fr-CA" sz="1100" baseline="0" dirty="0"/>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sz="1100" dirty="0"/>
              <a:t>L’ICP pourrait représenter un outil aussi fiable que la tomodensitométrie pour détecter les changements pulmonaires chez les patients atteints de FK.</a:t>
            </a:r>
          </a:p>
          <a:p>
            <a:pPr marL="171450" indent="-171450" fontAlgn="auto">
              <a:spcBef>
                <a:spcPts val="0"/>
              </a:spcBef>
              <a:spcAft>
                <a:spcPts val="0"/>
              </a:spcAft>
              <a:buFont typeface="Arial" panose="020B0604020202020204" pitchFamily="34" charset="0"/>
              <a:buChar char="•"/>
              <a:defRPr/>
            </a:pPr>
            <a:r>
              <a:rPr lang="fr-CA" sz="1100" b="0" baseline="0" dirty="0"/>
              <a:t>L’ICP était en corrélation avec les scores</a:t>
            </a:r>
            <a:r>
              <a:rPr lang="fr-CA" sz="1100" dirty="0"/>
              <a:t> </a:t>
            </a:r>
            <a:r>
              <a:rPr lang="fr-CA" sz="1100" b="0" baseline="0" dirty="0"/>
              <a:t>de tomodensitométrie chez 82 % des patients atteints de </a:t>
            </a:r>
            <a:r>
              <a:rPr lang="fr-CA" sz="1100" dirty="0"/>
              <a:t>FK </a:t>
            </a:r>
            <a:r>
              <a:rPr lang="fr-CA" sz="1100" b="0" baseline="0" dirty="0"/>
              <a:t>qui présentaient un VEMS prédit dans les valeurs normales.</a:t>
            </a:r>
            <a:endParaRPr lang="fr-CA" sz="1100" b="0" dirty="0"/>
          </a:p>
          <a:p>
            <a:pPr marL="171450" marR="0" indent="-171450" algn="l" defTabSz="914400" rtl="0" eaLnBrk="1" fontAlgn="auto" latinLnBrk="0" hangingPunct="1">
              <a:spcBef>
                <a:spcPts val="0"/>
              </a:spcBef>
              <a:spcAft>
                <a:spcPts val="0"/>
              </a:spcAft>
              <a:buClrTx/>
              <a:buSzTx/>
              <a:buFont typeface="Arial" panose="020B0604020202020204" pitchFamily="34" charset="0"/>
              <a:buChar char="•"/>
              <a:tabLst/>
              <a:defRPr/>
            </a:pPr>
            <a:r>
              <a:rPr lang="fr-CA" sz="1100" b="0" baseline="0" dirty="0"/>
              <a:t>Des changements structuraux (évalués par tomodensitométrie) étaient peu probables en présence d’un ICP dans les valeurs normales</a:t>
            </a:r>
            <a:endParaRPr lang="fr-CA" sz="1100" b="1" baseline="0" dirty="0"/>
          </a:p>
          <a:p>
            <a:pPr>
              <a:spcBef>
                <a:spcPts val="0"/>
              </a:spcBef>
              <a:spcAft>
                <a:spcPts val="0"/>
              </a:spcAft>
            </a:pPr>
            <a:endParaRPr lang="fr-CA" sz="1100" b="1" baseline="0" dirty="0"/>
          </a:p>
          <a:p>
            <a:pPr>
              <a:spcBef>
                <a:spcPts val="0"/>
              </a:spcBef>
              <a:spcAft>
                <a:spcPts val="0"/>
              </a:spcAft>
            </a:pPr>
            <a:r>
              <a:rPr lang="fr-CA" sz="1100" b="1" baseline="0" dirty="0"/>
              <a:t>Autres renseignements</a:t>
            </a:r>
          </a:p>
          <a:p>
            <a:pPr marL="171450" indent="-171450">
              <a:spcBef>
                <a:spcPts val="0"/>
              </a:spcBef>
              <a:spcAft>
                <a:spcPts val="0"/>
              </a:spcAft>
              <a:buFont typeface="Arial" panose="020B0604020202020204" pitchFamily="34" charset="0"/>
              <a:buChar char="•"/>
            </a:pPr>
            <a:r>
              <a:rPr lang="fr-CA" sz="1100" b="0" baseline="0" dirty="0"/>
              <a:t>n = 34 patients</a:t>
            </a:r>
            <a:r>
              <a:rPr lang="fr-CA" sz="1100" b="0" dirty="0"/>
              <a:t> atteints de </a:t>
            </a:r>
            <a:r>
              <a:rPr lang="fr-CA" sz="1100" dirty="0"/>
              <a:t>FK </a:t>
            </a:r>
            <a:r>
              <a:rPr lang="fr-CA" sz="1100" b="0" baseline="0" dirty="0"/>
              <a:t>qui présentaient un VEMS</a:t>
            </a:r>
            <a:r>
              <a:rPr lang="fr-CA" sz="1100" b="0" baseline="-25000" dirty="0"/>
              <a:t> </a:t>
            </a:r>
            <a:r>
              <a:rPr lang="fr-CA" sz="1100" b="0" baseline="0" dirty="0"/>
              <a:t>dans les valeurs normales (valeur prédite &gt; 80 %).</a:t>
            </a:r>
            <a:endParaRPr lang="fr-CA" sz="1100" b="0" baseline="-25000" dirty="0"/>
          </a:p>
          <a:p>
            <a:pPr marL="171450" indent="-171450">
              <a:spcBef>
                <a:spcPts val="0"/>
              </a:spcBef>
              <a:spcAft>
                <a:spcPts val="0"/>
              </a:spcAft>
              <a:buFont typeface="Arial" panose="020B0604020202020204" pitchFamily="34" charset="0"/>
              <a:buChar char="•"/>
            </a:pPr>
            <a:r>
              <a:rPr lang="fr-CA" sz="1100" b="0" baseline="0" dirty="0"/>
              <a:t>L’ICP était élevé chez 26 patients sur 34 (76,5 %).</a:t>
            </a:r>
          </a:p>
          <a:p>
            <a:pPr marL="171450" indent="-171450">
              <a:spcBef>
                <a:spcPts val="0"/>
              </a:spcBef>
              <a:spcAft>
                <a:spcPts val="0"/>
              </a:spcAft>
              <a:buFont typeface="Arial" panose="020B0604020202020204" pitchFamily="34" charset="0"/>
              <a:buChar char="•"/>
            </a:pPr>
            <a:r>
              <a:rPr lang="fr-CA" sz="1100" b="0" baseline="0" dirty="0"/>
              <a:t>Les résultats de tomodensitométrie (score de Bhalla) étaient anormaux chez 26 patients sur 34 (76,5 %).</a:t>
            </a:r>
          </a:p>
          <a:p>
            <a:pPr marL="171450" indent="-171450">
              <a:spcBef>
                <a:spcPts val="0"/>
              </a:spcBef>
              <a:spcAft>
                <a:spcPts val="0"/>
              </a:spcAft>
              <a:buFont typeface="Arial" panose="020B0604020202020204" pitchFamily="34" charset="0"/>
              <a:buChar char="•"/>
            </a:pPr>
            <a:r>
              <a:rPr lang="fr-CA" sz="1100" b="0" baseline="0" dirty="0"/>
              <a:t>Vingt-deux patients sur 34 (67,6 %) présentaient un ICP élevé et des changements structuraux à la tomodensitométrie, et 5 patients sur 34 (14,7 %) présentaient des résultats normaux pour l’ICP et à la tomodensitométrie.</a:t>
            </a:r>
          </a:p>
          <a:p>
            <a:pPr marL="171450" indent="-171450">
              <a:spcBef>
                <a:spcPts val="0"/>
              </a:spcBef>
              <a:spcAft>
                <a:spcPts val="0"/>
              </a:spcAft>
              <a:buFont typeface="Arial" panose="020B0604020202020204" pitchFamily="34" charset="0"/>
              <a:buChar char="•"/>
            </a:pPr>
            <a:r>
              <a:rPr lang="fr-CA" sz="1100" b="0" baseline="0" dirty="0"/>
              <a:t>Par conséquent, chez 28 patients sur 34 (82,3 %), l’ICP concordait avec le score obtenu à la</a:t>
            </a:r>
            <a:r>
              <a:rPr lang="fr-CA" sz="1100" dirty="0"/>
              <a:t> </a:t>
            </a:r>
            <a:r>
              <a:rPr lang="fr-CA" sz="1100" b="0" baseline="0" dirty="0"/>
              <a:t>tomodensitométrie.</a:t>
            </a:r>
          </a:p>
          <a:p>
            <a:pPr>
              <a:spcBef>
                <a:spcPts val="0"/>
              </a:spcBef>
              <a:spcAft>
                <a:spcPts val="0"/>
              </a:spcAft>
            </a:pPr>
            <a:endParaRPr lang="fr-CA" sz="1100" b="0" baseline="0" dirty="0"/>
          </a:p>
          <a:p>
            <a:pPr>
              <a:spcBef>
                <a:spcPts val="0"/>
              </a:spcBef>
              <a:spcAft>
                <a:spcPts val="0"/>
              </a:spcAft>
            </a:pPr>
            <a:r>
              <a:rPr lang="fr-CA" sz="1100" b="1" baseline="0" dirty="0"/>
              <a:t>Référence</a:t>
            </a:r>
            <a:endParaRPr lang="fr-CA" sz="1100" b="1" dirty="0"/>
          </a:p>
          <a:p>
            <a:pPr fontAlgn="auto">
              <a:spcBef>
                <a:spcPts val="0"/>
              </a:spcBef>
              <a:spcAft>
                <a:spcPts val="0"/>
              </a:spcAft>
              <a:defRPr/>
            </a:pPr>
            <a:r>
              <a:rPr lang="fr-CA" sz="1100" dirty="0"/>
              <a:t>ELLEMUNTER, H., Fuchs, S. I., Unsinn, K. M. et coll. « Sensitivity of lung clearance index and chest computed tomography in early CF lung disease ». </a:t>
            </a:r>
            <a:r>
              <a:rPr lang="fr-CA" sz="1100" i="1" dirty="0"/>
              <a:t>Respir Med.</a:t>
            </a:r>
            <a:r>
              <a:rPr lang="fr-CA" sz="1100" dirty="0"/>
              <a:t> 2010;104(12):1834-1842.</a:t>
            </a:r>
          </a:p>
          <a:p>
            <a:pPr>
              <a:spcBef>
                <a:spcPts val="0"/>
              </a:spcBef>
              <a:spcAft>
                <a:spcPts val="0"/>
              </a:spcAft>
            </a:pPr>
            <a:endParaRPr lang="fr-CA" sz="1100" dirty="0"/>
          </a:p>
        </p:txBody>
      </p:sp>
      <p:sp>
        <p:nvSpPr>
          <p:cNvPr id="4" name="Slide Number Placeholder 3"/>
          <p:cNvSpPr>
            <a:spLocks noGrp="1"/>
          </p:cNvSpPr>
          <p:nvPr>
            <p:ph type="sldNum" sz="quarter" idx="10"/>
          </p:nvPr>
        </p:nvSpPr>
        <p:spPr/>
        <p:txBody>
          <a:bodyPr/>
          <a:lstStyle/>
          <a:p>
            <a:fld id="{26853823-EC21-4DF2-A4F8-FAC8AB6A11D6}" type="slidenum">
              <a:rPr lang="en-US" smtClean="0">
                <a:solidFill>
                  <a:srgbClr val="000000"/>
                </a:solidFill>
              </a:rPr>
              <a:pPr/>
              <a:t>24</a:t>
            </a:fld>
            <a:endParaRPr lang="fr-CA" dirty="0">
              <a:solidFill>
                <a:srgbClr val="000000"/>
              </a:solidFill>
            </a:endParaRPr>
          </a:p>
        </p:txBody>
      </p:sp>
    </p:spTree>
    <p:extLst>
      <p:ext uri="{BB962C8B-B14F-4D97-AF65-F5344CB8AC3E}">
        <p14:creationId xmlns:p14="http://schemas.microsoft.com/office/powerpoint/2010/main" val="1537966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0051" y="4319605"/>
            <a:ext cx="6186660" cy="4489448"/>
          </a:xfrm>
        </p:spPr>
        <p:txBody>
          <a:bodyPr/>
          <a:lstStyle/>
          <a:p>
            <a:pPr>
              <a:spcBef>
                <a:spcPts val="0"/>
              </a:spcBef>
              <a:spcAft>
                <a:spcPts val="0"/>
              </a:spcAft>
            </a:pPr>
            <a:r>
              <a:rPr lang="fr-CA" sz="1100" b="1" dirty="0"/>
              <a:t>Points clés</a:t>
            </a:r>
          </a:p>
          <a:p>
            <a:pPr marL="171450" indent="-171450">
              <a:spcBef>
                <a:spcPts val="0"/>
              </a:spcBef>
              <a:spcAft>
                <a:spcPts val="0"/>
              </a:spcAft>
              <a:buFont typeface="Arial" panose="020B0604020202020204" pitchFamily="34" charset="0"/>
              <a:buChar char="•"/>
            </a:pPr>
            <a:r>
              <a:rPr lang="fr-CA" sz="1100" dirty="0"/>
              <a:t>L’ICP a été établi comme un indicateur plus sensible que le VEMS</a:t>
            </a:r>
            <a:r>
              <a:rPr lang="fr-CA" sz="1100" baseline="-25000" dirty="0"/>
              <a:t> </a:t>
            </a:r>
            <a:r>
              <a:rPr lang="fr-CA" sz="1100" dirty="0"/>
              <a:t>ou le DEM</a:t>
            </a:r>
            <a:r>
              <a:rPr lang="fr-CA" sz="1100" baseline="-25000" dirty="0"/>
              <a:t>75</a:t>
            </a:r>
            <a:r>
              <a:rPr lang="fr-CA" sz="1100" dirty="0"/>
              <a:t> pour la détection d’anomalies pulmonaires structurales chez les patients atteints de FK, et l’obtention de valeurs normales d’ICP exclut presque complètement le risque d’observer des anomalies à la tomodensitométrie haute résolution (TDM-HR). </a:t>
            </a:r>
          </a:p>
          <a:p>
            <a:pPr marL="171450" indent="-171450">
              <a:spcBef>
                <a:spcPts val="0"/>
              </a:spcBef>
              <a:spcAft>
                <a:spcPts val="0"/>
              </a:spcAft>
              <a:buFont typeface="Arial" panose="020B0604020202020204" pitchFamily="34" charset="0"/>
              <a:buChar char="•"/>
            </a:pPr>
            <a:r>
              <a:rPr lang="fr-CA" sz="1100" dirty="0"/>
              <a:t>L’obtention d’une valeur anormale d’ICP chez certains patients qui présentent des résultats normaux à la TDM-HR donne à penser que l’ICP pourrait être un outil d’évaluation plus sensible que la TDM-HR pour la détection d’une atteinte pulmonaire chez les patients atteints de FK.</a:t>
            </a:r>
          </a:p>
          <a:p>
            <a:pPr>
              <a:spcBef>
                <a:spcPts val="0"/>
              </a:spcBef>
              <a:spcAft>
                <a:spcPts val="0"/>
              </a:spcAft>
            </a:pPr>
            <a:endParaRPr lang="fr-CA" sz="1100" dirty="0"/>
          </a:p>
          <a:p>
            <a:pPr>
              <a:spcBef>
                <a:spcPts val="0"/>
              </a:spcBef>
              <a:spcAft>
                <a:spcPts val="0"/>
              </a:spcAft>
            </a:pPr>
            <a:r>
              <a:rPr lang="fr-CA" sz="1100" b="1" dirty="0"/>
              <a:t>Autres renseignements</a:t>
            </a:r>
          </a:p>
          <a:p>
            <a:pPr marL="171450" indent="-171450">
              <a:spcBef>
                <a:spcPts val="0"/>
              </a:spcBef>
              <a:spcAft>
                <a:spcPts val="0"/>
              </a:spcAft>
              <a:buFont typeface="Arial" panose="020B0604020202020204" pitchFamily="34" charset="0"/>
              <a:buChar char="•"/>
            </a:pPr>
            <a:r>
              <a:rPr lang="fr-CA" sz="1100" dirty="0"/>
              <a:t>Étude rétrospective menée auprès de 44 patients consécutifs atteints de FK et âgés de 5 à 19 ans (âge moyen : 12 ans).</a:t>
            </a:r>
          </a:p>
          <a:p>
            <a:pPr marL="171450" indent="-171450">
              <a:spcBef>
                <a:spcPts val="0"/>
              </a:spcBef>
              <a:spcAft>
                <a:spcPts val="0"/>
              </a:spcAft>
              <a:buFont typeface="Arial" panose="020B0604020202020204" pitchFamily="34" charset="0"/>
              <a:buChar char="•"/>
            </a:pPr>
            <a:r>
              <a:rPr lang="fr-CA" sz="1100" dirty="0"/>
              <a:t>Au cours d’un examen annuel, on a procédé à des examens de TDM-HR avec inspiration et expiration, ainsi qu’à l’évaluation de l’ICP et des paramètres spirométriques (VEMS et DEM</a:t>
            </a:r>
            <a:r>
              <a:rPr lang="fr-CA" sz="1100" baseline="-25000" dirty="0"/>
              <a:t>75</a:t>
            </a:r>
            <a:r>
              <a:rPr lang="fr-CA" sz="1100" dirty="0"/>
              <a:t>).</a:t>
            </a:r>
          </a:p>
          <a:p>
            <a:pPr marL="171450" indent="-171450">
              <a:spcBef>
                <a:spcPts val="0"/>
              </a:spcBef>
              <a:spcAft>
                <a:spcPts val="0"/>
              </a:spcAft>
              <a:buFont typeface="Arial" panose="020B0604020202020204" pitchFamily="34" charset="0"/>
              <a:buChar char="•"/>
            </a:pPr>
            <a:r>
              <a:rPr lang="fr-CA" sz="1100" dirty="0"/>
              <a:t>Une anomalie structurale était définie comme l’obtention d’un score composite à la TDM-HR &gt; 5 %.</a:t>
            </a:r>
          </a:p>
          <a:p>
            <a:pPr marL="171450" indent="-171450">
              <a:spcBef>
                <a:spcPts val="0"/>
              </a:spcBef>
              <a:spcAft>
                <a:spcPts val="0"/>
              </a:spcAft>
              <a:buFont typeface="Arial" panose="020B0604020202020204" pitchFamily="34" charset="0"/>
              <a:buChar char="•"/>
            </a:pPr>
            <a:r>
              <a:rPr lang="fr-CA" sz="1100" dirty="0"/>
              <a:t>La sensibilité à détecter une anomalie pulmonaire structurale était de 85 % à 94 % pour l’ICP, de 19 % à 26 % pour le VEMS</a:t>
            </a:r>
            <a:r>
              <a:rPr lang="fr-CA" sz="1100" baseline="-25000" dirty="0"/>
              <a:t> </a:t>
            </a:r>
            <a:r>
              <a:rPr lang="fr-CA" sz="1100" dirty="0"/>
              <a:t>et de 62 % à 75 % pour le DEM</a:t>
            </a:r>
            <a:r>
              <a:rPr lang="fr-CA" sz="1100" baseline="-25000" dirty="0"/>
              <a:t>75</a:t>
            </a:r>
            <a:r>
              <a:rPr lang="fr-CA" sz="1100" dirty="0"/>
              <a:t>.</a:t>
            </a:r>
          </a:p>
          <a:p>
            <a:pPr marL="171450" indent="-171450">
              <a:spcBef>
                <a:spcPts val="0"/>
              </a:spcBef>
              <a:spcAft>
                <a:spcPts val="0"/>
              </a:spcAft>
              <a:buFont typeface="Arial" panose="020B0604020202020204" pitchFamily="34" charset="0"/>
              <a:buChar char="•"/>
            </a:pPr>
            <a:r>
              <a:rPr lang="fr-CA" sz="1100" dirty="0"/>
              <a:t>Quant à la spécificité, elle était de 43 % à 65 % pour l’ICP, de 89 % à 100 % pour le VEMS</a:t>
            </a:r>
            <a:r>
              <a:rPr lang="fr-CA" sz="1100" baseline="-25000" dirty="0"/>
              <a:t> </a:t>
            </a:r>
            <a:r>
              <a:rPr lang="fr-CA" sz="1100" dirty="0"/>
              <a:t>et de 75 % à 88 % pour le DEM</a:t>
            </a:r>
            <a:r>
              <a:rPr lang="fr-CA" sz="1100" baseline="-25000" dirty="0"/>
              <a:t>75</a:t>
            </a:r>
            <a:r>
              <a:rPr lang="fr-CA" sz="1100" dirty="0"/>
              <a:t>.</a:t>
            </a:r>
          </a:p>
          <a:p>
            <a:pPr marL="171450" indent="-171450">
              <a:spcBef>
                <a:spcPts val="0"/>
              </a:spcBef>
              <a:spcAft>
                <a:spcPts val="0"/>
              </a:spcAft>
              <a:buFont typeface="Arial" panose="020B0604020202020204" pitchFamily="34" charset="0"/>
              <a:buChar char="•"/>
            </a:pPr>
            <a:r>
              <a:rPr lang="fr-CA" sz="1100" dirty="0"/>
              <a:t>Une corrélation supérieure a été observée entre l’ICP et les scores à la TDM-HR (Rs +0,85) comparativement à celles entre l’ICP et le VEMS</a:t>
            </a:r>
            <a:r>
              <a:rPr lang="fr-CA" sz="1100" baseline="-25000" dirty="0"/>
              <a:t> </a:t>
            </a:r>
            <a:r>
              <a:rPr lang="fr-CA" sz="1100" dirty="0"/>
              <a:t>(-0,62) ou le DEM</a:t>
            </a:r>
            <a:r>
              <a:rPr lang="fr-CA" sz="1100" baseline="-25000" dirty="0"/>
              <a:t>75</a:t>
            </a:r>
            <a:r>
              <a:rPr lang="fr-CA" sz="1100" dirty="0"/>
              <a:t> (-0,66).</a:t>
            </a:r>
          </a:p>
          <a:p>
            <a:pPr>
              <a:spcBef>
                <a:spcPts val="0"/>
              </a:spcBef>
              <a:spcAft>
                <a:spcPts val="0"/>
              </a:spcAft>
            </a:pPr>
            <a:endParaRPr lang="fr-CA" sz="1100" b="1" dirty="0"/>
          </a:p>
          <a:p>
            <a:pPr>
              <a:spcBef>
                <a:spcPts val="0"/>
              </a:spcBef>
              <a:spcAft>
                <a:spcPts val="0"/>
              </a:spcAft>
            </a:pPr>
            <a:r>
              <a:rPr lang="fr-CA" sz="1100" b="1" dirty="0"/>
              <a:t>Référence</a:t>
            </a:r>
          </a:p>
          <a:p>
            <a:pPr>
              <a:spcBef>
                <a:spcPts val="0"/>
              </a:spcBef>
              <a:spcAft>
                <a:spcPts val="0"/>
              </a:spcAft>
            </a:pPr>
            <a:r>
              <a:rPr lang="fr-CA" sz="1100" dirty="0">
                <a:solidFill>
                  <a:srgbClr val="000000"/>
                </a:solidFill>
              </a:rPr>
              <a:t>GUSTAFSSON, P. M., De Jong, P. A., Tiddens, H. A., Lindblad, A. « Multiple-breath inert gas washout and spirometry versus structural lung disease in cystic fibrosis. » </a:t>
            </a:r>
            <a:r>
              <a:rPr lang="fr-CA" sz="1100" i="1" dirty="0">
                <a:solidFill>
                  <a:srgbClr val="000000"/>
                </a:solidFill>
              </a:rPr>
              <a:t>Thorax.</a:t>
            </a:r>
            <a:r>
              <a:rPr lang="fr-CA" sz="1100" dirty="0">
                <a:solidFill>
                  <a:srgbClr val="000000"/>
                </a:solidFill>
              </a:rPr>
              <a:t> 2008;63(2):129-134.</a:t>
            </a:r>
          </a:p>
        </p:txBody>
      </p:sp>
      <p:sp>
        <p:nvSpPr>
          <p:cNvPr id="4" name="Slide Number Placeholder 3"/>
          <p:cNvSpPr>
            <a:spLocks noGrp="1"/>
          </p:cNvSpPr>
          <p:nvPr>
            <p:ph type="sldNum" sz="quarter" idx="10"/>
          </p:nvPr>
        </p:nvSpPr>
        <p:spPr/>
        <p:txBody>
          <a:bodyPr/>
          <a:lstStyle/>
          <a:p>
            <a:fld id="{26853823-EC21-4DF2-A4F8-FAC8AB6A11D6}" type="slidenum">
              <a:rPr lang="en-US" smtClean="0">
                <a:solidFill>
                  <a:srgbClr val="000000"/>
                </a:solidFill>
              </a:rPr>
              <a:pPr/>
              <a:t>25</a:t>
            </a:fld>
            <a:endParaRPr lang="fr-CA" dirty="0">
              <a:solidFill>
                <a:srgbClr val="000000"/>
              </a:solidFill>
            </a:endParaRPr>
          </a:p>
        </p:txBody>
      </p:sp>
    </p:spTree>
    <p:extLst>
      <p:ext uri="{BB962C8B-B14F-4D97-AF65-F5344CB8AC3E}">
        <p14:creationId xmlns:p14="http://schemas.microsoft.com/office/powerpoint/2010/main" val="2172437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5684" y="4416427"/>
            <a:ext cx="6594666" cy="4183063"/>
          </a:xfrm>
        </p:spPr>
        <p:txBody>
          <a:bodyPr/>
          <a:lstStyle/>
          <a:p>
            <a:r>
              <a:rPr lang="fr-CA" sz="1000" b="1" dirty="0"/>
              <a:t>Points clés</a:t>
            </a:r>
          </a:p>
          <a:p>
            <a:pPr marL="171450" indent="-171450">
              <a:buFont typeface="Arial" panose="020B0604020202020204" pitchFamily="34" charset="0"/>
              <a:buChar char="•"/>
            </a:pPr>
            <a:r>
              <a:rPr lang="fr-CA" sz="1000" dirty="0"/>
              <a:t>Il existe une plus forte corrélation entre le score total de TDM et l’ICP (coefficient de corrélation de rang de Spearman = 0,77) qu’entre le score total de TDM et la spirométrie (R = -0,43) ou tout autre marqueur de la fonction pulmonaire. Sur les 9 enfants présentant un ICP normal, 5 présentaient des anomalies à la TDM-HR, et 5 enfants dont les résultats de TDM-HR étaient normaux présentaient un ICP élevé.</a:t>
            </a:r>
          </a:p>
          <a:p>
            <a:pPr marL="171450" indent="-171450">
              <a:buFont typeface="Arial" panose="020B0604020202020204" pitchFamily="34" charset="0"/>
              <a:buChar char="•"/>
            </a:pPr>
            <a:r>
              <a:rPr lang="fr-CA" sz="1000" dirty="0"/>
              <a:t>Les résultats de cette étude portent à croire que l’ICP et la TDM-HR ont une sensibilité comparable pour la détection de la maladie pulmonaire associée à la FK. Des renseignements plus détaillés peuvent être obtenus des patients.</a:t>
            </a:r>
          </a:p>
          <a:p>
            <a:pPr marL="171450" indent="-171450">
              <a:buFont typeface="Arial" panose="020B0604020202020204" pitchFamily="34" charset="0"/>
              <a:buChar char="•"/>
            </a:pPr>
            <a:endParaRPr lang="fr-CA" sz="1000" b="1" dirty="0"/>
          </a:p>
          <a:p>
            <a:r>
              <a:rPr lang="fr-CA" sz="1000" b="1" dirty="0"/>
              <a:t>Autres renseignements</a:t>
            </a:r>
          </a:p>
          <a:p>
            <a:pPr marL="171450" indent="-171450">
              <a:buFont typeface="Arial" panose="020B0604020202020204" pitchFamily="34" charset="0"/>
              <a:buChar char="•"/>
            </a:pPr>
            <a:r>
              <a:rPr lang="fr-CA" sz="1000" dirty="0"/>
              <a:t>Cette étude visait à déterminer si l’ICP établi par rinçage de l’azote en cycles multiples est aussi efficace que la TDM-HR pour détecter les anomalies pulmonaires. Elle a aussi permis d’explorer le lien entre les anomalies détectées par TDM-HR et par spirométrie et le rinçage de l’azote en cycles multiples (collectivement, les tests de la fonction pulmonaire) chez les jeunes enfants atteints de FK.</a:t>
            </a:r>
          </a:p>
          <a:p>
            <a:pPr marL="171450" indent="-171450">
              <a:buFont typeface="Arial" panose="020B0604020202020204" pitchFamily="34" charset="0"/>
              <a:buChar char="•"/>
            </a:pPr>
            <a:r>
              <a:rPr lang="fr-CA" sz="1000" dirty="0"/>
              <a:t>Les enfants atteints de FK ont subi un test de la fonction pulmonaire et une TDM-HR volumique la même journée. Les témoins en bonne santé appariés selon l’âge ont subi les mêmes tests de la fonction pulmonaire, mais pas de TDM-HR. Les clichés ont été rendus anonymes. Un score Brody-II leur a été attribué pour évaluer la présence et l’étendue de la bronchectasie, de l’épaississement de la paroi des voies respiratoires, de l’obstruction par du mucus et des opacités parenchymateuses.</a:t>
            </a:r>
          </a:p>
          <a:p>
            <a:pPr marL="171450" indent="-171450">
              <a:buFont typeface="Arial" panose="020B0604020202020204" pitchFamily="34" charset="0"/>
              <a:buChar char="•"/>
            </a:pPr>
            <a:r>
              <a:rPr lang="fr-CA" sz="1000" dirty="0"/>
              <a:t>Des évaluations ont été faites chez 60 enfants atteints de FK (moyenne [É.-T.] 7,8 [1,3] ans) et 54 témoins en bonne santé (7,9 [1,2] ans). Parmi les enfants atteints de FK, 84 % (47/56) présentaient un ICP anormal, 47 % (28/60), des résultats de spirométrie anormaux (VEMS ou DEM</a:t>
            </a:r>
            <a:r>
              <a:rPr lang="fr-CA" sz="1000" baseline="-25000" dirty="0"/>
              <a:t>25-75</a:t>
            </a:r>
            <a:r>
              <a:rPr lang="fr-CA" sz="1000" dirty="0"/>
              <a:t>) et 85 % (51/60), des clichés de TDM-HR anormaux. Le score médian total Brody-II était de 9,5 % (plage de 0 à 51 %).</a:t>
            </a:r>
          </a:p>
          <a:p>
            <a:pPr marL="171450" indent="-171450">
              <a:buFont typeface="Arial" panose="020B0604020202020204" pitchFamily="34" charset="0"/>
              <a:buChar char="•"/>
            </a:pPr>
            <a:endParaRPr lang="fr-CA" sz="1000" dirty="0"/>
          </a:p>
          <a:p>
            <a:r>
              <a:rPr lang="fr-CA" sz="1000" b="1" dirty="0"/>
              <a:t>Référence</a:t>
            </a:r>
            <a:endParaRPr lang="fr-CA" sz="1000" b="1" dirty="0">
              <a:solidFill>
                <a:srgbClr val="000000"/>
              </a:solidFill>
            </a:endParaRPr>
          </a:p>
          <a:p>
            <a:r>
              <a:rPr lang="fr-CA" sz="1000" dirty="0">
                <a:solidFill>
                  <a:srgbClr val="000000"/>
                </a:solidFill>
              </a:rPr>
              <a:t>OWENS, C. M., Aurora, P., Stanojevic. S. et coll. « Lung clearance index and HRCT are complementary markers of lung abnormalities in young children with CF. »</a:t>
            </a:r>
            <a:r>
              <a:rPr lang="fr-CA" dirty="0"/>
              <a:t> </a:t>
            </a:r>
            <a:r>
              <a:rPr lang="fr-CA" sz="1000" i="1" dirty="0">
                <a:solidFill>
                  <a:srgbClr val="000000"/>
                </a:solidFill>
              </a:rPr>
              <a:t>Thorax.</a:t>
            </a:r>
            <a:r>
              <a:rPr lang="fr-CA" sz="1000" dirty="0">
                <a:solidFill>
                  <a:srgbClr val="000000"/>
                </a:solidFill>
              </a:rPr>
              <a:t> 2011;66(6):481-488.</a:t>
            </a:r>
          </a:p>
        </p:txBody>
      </p:sp>
      <p:sp>
        <p:nvSpPr>
          <p:cNvPr id="4" name="Slide Number Placeholder 3"/>
          <p:cNvSpPr>
            <a:spLocks noGrp="1"/>
          </p:cNvSpPr>
          <p:nvPr>
            <p:ph type="sldNum" sz="quarter" idx="10"/>
          </p:nvPr>
        </p:nvSpPr>
        <p:spPr/>
        <p:txBody>
          <a:bodyPr/>
          <a:lstStyle/>
          <a:p>
            <a:fld id="{DC7500B8-A297-4732-A44E-95EA488101D2}" type="slidenum">
              <a:rPr lang="en-US" smtClean="0"/>
              <a:pPr/>
              <a:t>26</a:t>
            </a:fld>
            <a:endParaRPr lang="fr-CA" dirty="0"/>
          </a:p>
        </p:txBody>
      </p:sp>
    </p:spTree>
    <p:extLst>
      <p:ext uri="{BB962C8B-B14F-4D97-AF65-F5344CB8AC3E}">
        <p14:creationId xmlns:p14="http://schemas.microsoft.com/office/powerpoint/2010/main" val="3518080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9903" y="4416427"/>
            <a:ext cx="6350596" cy="4879973"/>
          </a:xfrm>
        </p:spPr>
        <p:txBody>
          <a:bodyPr/>
          <a:lstStyle/>
          <a:p>
            <a:pPr>
              <a:spcBef>
                <a:spcPts val="0"/>
              </a:spcBef>
            </a:pPr>
            <a:r>
              <a:rPr lang="fr-CA" sz="1100" b="1" i="0" u="none" strike="noStrike" kern="1200" baseline="0" dirty="0">
                <a:solidFill>
                  <a:schemeClr val="tx1"/>
                </a:solidFill>
              </a:rPr>
              <a:t>Points clés</a:t>
            </a:r>
          </a:p>
          <a:p>
            <a:pPr marL="171450" indent="-171450">
              <a:spcBef>
                <a:spcPts val="0"/>
              </a:spcBef>
              <a:buFont typeface="Arial" panose="020B0604020202020204" pitchFamily="34" charset="0"/>
              <a:buChar char="•"/>
            </a:pPr>
            <a:r>
              <a:rPr lang="fr-CA" sz="1000" dirty="0"/>
              <a:t>Le pourcentage d’anomalies de la ventilation (PAV) et l’ICP pourraient permettre de relever les variations subtiles de la maladie pulmonaire précoce non détectables par des tests de la fonction pulmonaire classiques. Les deux méthodes se sont aussi révélées utiles comme paramètres d’évaluation dans le diagnostic de la maladie pulmonaire précoce associée à la FK.</a:t>
            </a:r>
          </a:p>
          <a:p>
            <a:pPr marL="171450" indent="-171450">
              <a:spcBef>
                <a:spcPts val="0"/>
              </a:spcBef>
              <a:buFont typeface="Arial" panose="020B0604020202020204" pitchFamily="34" charset="0"/>
              <a:buChar char="•"/>
            </a:pPr>
            <a:endParaRPr lang="fr-CA" sz="1100" b="1" dirty="0"/>
          </a:p>
          <a:p>
            <a:pPr>
              <a:spcBef>
                <a:spcPts val="0"/>
              </a:spcBef>
            </a:pPr>
            <a:r>
              <a:rPr lang="fr-CA" sz="1100" b="1" i="0" u="none" strike="noStrike" kern="1200" baseline="0" dirty="0">
                <a:solidFill>
                  <a:schemeClr val="tx1"/>
                </a:solidFill>
              </a:rPr>
              <a:t>Autres</a:t>
            </a:r>
            <a:r>
              <a:rPr lang="fr-CA" sz="1100" b="1" i="0" u="none" strike="noStrike" kern="1200" dirty="0">
                <a:solidFill>
                  <a:schemeClr val="tx1"/>
                </a:solidFill>
              </a:rPr>
              <a:t> renseignements</a:t>
            </a:r>
            <a:endParaRPr lang="fr-CA" sz="1100" b="1" i="0" u="none" strike="noStrike" kern="1200" baseline="0" dirty="0">
              <a:solidFill>
                <a:schemeClr val="tx1"/>
              </a:solidFill>
            </a:endParaRPr>
          </a:p>
          <a:p>
            <a:pPr marL="171450" indent="-171450">
              <a:spcBef>
                <a:spcPts val="0"/>
              </a:spcBef>
              <a:buFont typeface="Arial" panose="020B0604020202020204" pitchFamily="34" charset="0"/>
              <a:buChar char="•"/>
            </a:pPr>
            <a:r>
              <a:rPr lang="fr-CA" sz="1000" dirty="0"/>
              <a:t>L’étude comportait des tests de la fonction pulmonaire classiques, des rinçages de l’azote en cycles multiples et des IRM avec </a:t>
            </a:r>
            <a:r>
              <a:rPr lang="fr-CA" sz="1000" baseline="30000" dirty="0"/>
              <a:t>129</a:t>
            </a:r>
            <a:r>
              <a:rPr lang="fr-CA" sz="1000" dirty="0"/>
              <a:t>Xe hyperpolarisé. Ces examens ont été réalisés chez des enfants atteints de FK et des participants en bonne santé appariés selon l’âge pour déterminer si ces méthodes permettent de détecter la maladie pulmonaire ainsi que pour évaluer le lien entre l’ICP et le PAV.</a:t>
            </a:r>
          </a:p>
          <a:p>
            <a:pPr marL="171450" indent="-171450">
              <a:spcBef>
                <a:spcPts val="0"/>
              </a:spcBef>
              <a:buFont typeface="Arial" panose="020B0604020202020204" pitchFamily="34" charset="0"/>
              <a:buChar char="•"/>
            </a:pPr>
            <a:r>
              <a:rPr lang="fr-CA" sz="1000" b="0" i="0" u="none" strike="noStrike" kern="1200" baseline="0" dirty="0">
                <a:solidFill>
                  <a:schemeClr val="tx1"/>
                </a:solidFill>
              </a:rPr>
              <a:t>Cette étude comprenait 18 participants âgés de 8 à 17 ans (7 hommes et 11 femmes), y compris 10 patients atteints de FK dont l’état était stable sur le plan clinique et 8 volontaires en bonne santé appariés selon l’âge.</a:t>
            </a:r>
          </a:p>
          <a:p>
            <a:pPr marL="171450" indent="-171450">
              <a:spcBef>
                <a:spcPts val="0"/>
              </a:spcBef>
              <a:buFont typeface="Arial" panose="020B0604020202020204" pitchFamily="34" charset="0"/>
              <a:buChar char="•"/>
            </a:pPr>
            <a:r>
              <a:rPr lang="fr-CA" sz="1000" dirty="0"/>
              <a:t>Un rinçage de l’azote en cycles multiples avec N</a:t>
            </a:r>
            <a:r>
              <a:rPr lang="fr-CA" sz="1000" baseline="-25000" dirty="0"/>
              <a:t>2</a:t>
            </a:r>
            <a:r>
              <a:rPr lang="fr-CA" sz="1000" dirty="0"/>
              <a:t> a été fait pour déterminer l’ICP (seuil de 2,5 %, tests répétés 3 fois), et une IRM avec </a:t>
            </a:r>
            <a:r>
              <a:rPr lang="fr-CA" sz="1000" baseline="30000" dirty="0"/>
              <a:t>129</a:t>
            </a:r>
            <a:r>
              <a:rPr lang="fr-CA" sz="1000" dirty="0"/>
              <a:t>Xe hyperpolarisé (doses répétées 2 fois) a été faite à 1,5 T pour mesurer le PAV.</a:t>
            </a:r>
          </a:p>
          <a:p>
            <a:pPr marL="171450" indent="-171450">
              <a:spcBef>
                <a:spcPts val="0"/>
              </a:spcBef>
              <a:buFont typeface="Arial" panose="020B0604020202020204" pitchFamily="34" charset="0"/>
              <a:buChar char="•"/>
            </a:pPr>
            <a:r>
              <a:rPr lang="fr-CA" sz="1000" dirty="0"/>
              <a:t>Deux participants en bonne santé ont été exclus en raison du mauvais rapport signal/bruit (&lt; 8), et un participant en bonne santé a été exclu en raison de l’incapacité à réaliser un rinçage de l’azote en cycles multiples.</a:t>
            </a:r>
          </a:p>
          <a:p>
            <a:pPr marL="171450" indent="-171450">
              <a:spcBef>
                <a:spcPts val="0"/>
              </a:spcBef>
              <a:buFont typeface="Arial" panose="020B0604020202020204" pitchFamily="34" charset="0"/>
              <a:buChar char="•"/>
            </a:pPr>
            <a:r>
              <a:rPr lang="fr-CA" sz="1000" dirty="0"/>
              <a:t>En tout, 9 participants atteints de FK présentaient des valeurs de PAV et d’ICP en dehors de l’IC à 95 % des témoins en bonne santé.</a:t>
            </a:r>
          </a:p>
          <a:p>
            <a:pPr marL="171450" indent="-171450">
              <a:spcBef>
                <a:spcPts val="0"/>
              </a:spcBef>
              <a:buFont typeface="Arial" panose="020B0604020202020204" pitchFamily="34" charset="0"/>
              <a:buChar char="•"/>
            </a:pPr>
            <a:r>
              <a:rPr lang="fr-CA" sz="1000" dirty="0"/>
              <a:t>Une forte corrélation significative a été observée entre le PAV et l’ICP chez tous les sujets (R</a:t>
            </a:r>
            <a:r>
              <a:rPr lang="fr-CA" sz="1000" baseline="30000" dirty="0"/>
              <a:t>2</a:t>
            </a:r>
            <a:r>
              <a:rPr lang="fr-CA" sz="1000" dirty="0"/>
              <a:t> = 0,88, </a:t>
            </a:r>
            <a:r>
              <a:rPr lang="fr-CA" sz="1000" i="1" dirty="0"/>
              <a:t>p</a:t>
            </a:r>
            <a:r>
              <a:rPr lang="fr-CA" sz="1000" dirty="0"/>
              <a:t> &lt; 0,0001).</a:t>
            </a:r>
          </a:p>
          <a:p>
            <a:pPr marL="171450" indent="-171450">
              <a:spcBef>
                <a:spcPts val="0"/>
              </a:spcBef>
              <a:buFont typeface="Arial" panose="020B0604020202020204" pitchFamily="34" charset="0"/>
              <a:buChar char="•"/>
            </a:pPr>
            <a:endParaRPr lang="fr-CA" sz="1100" dirty="0"/>
          </a:p>
          <a:p>
            <a:pPr>
              <a:spcBef>
                <a:spcPts val="0"/>
              </a:spcBef>
            </a:pPr>
            <a:r>
              <a:rPr lang="fr-CA" sz="1100" b="1" dirty="0"/>
              <a:t>Référence</a:t>
            </a:r>
          </a:p>
          <a:p>
            <a:pPr>
              <a:spcBef>
                <a:spcPts val="0"/>
              </a:spcBef>
              <a:defRPr/>
            </a:pPr>
            <a:r>
              <a:rPr lang="fr-CA" sz="1000" dirty="0">
                <a:solidFill>
                  <a:srgbClr val="000000"/>
                </a:solidFill>
              </a:rPr>
              <a:t>KANHERE, N., Couch, M. J., Kowalik, K. et coll. « Correlation of LCI with hyperpolarized 129Xe magnetic resonance imaging in pediatric CF subjects. »</a:t>
            </a:r>
            <a:r>
              <a:rPr lang="fr-CA" sz="1000" dirty="0"/>
              <a:t> </a:t>
            </a:r>
            <a:r>
              <a:rPr lang="fr-CA" sz="1000" i="1" dirty="0">
                <a:solidFill>
                  <a:srgbClr val="000000"/>
                </a:solidFill>
              </a:rPr>
              <a:t>Am J Respir Crit Care Med. </a:t>
            </a:r>
            <a:r>
              <a:rPr lang="fr-CA" sz="1000" dirty="0">
                <a:solidFill>
                  <a:srgbClr val="000000"/>
                </a:solidFill>
              </a:rPr>
              <a:t>28 février 2017. doi: 10.1164/rccm.201611-2228LE.</a:t>
            </a:r>
          </a:p>
        </p:txBody>
      </p:sp>
      <p:sp>
        <p:nvSpPr>
          <p:cNvPr id="4" name="Slide Number Placeholder 3"/>
          <p:cNvSpPr>
            <a:spLocks noGrp="1"/>
          </p:cNvSpPr>
          <p:nvPr>
            <p:ph type="sldNum" sz="quarter" idx="10"/>
          </p:nvPr>
        </p:nvSpPr>
        <p:spPr/>
        <p:txBody>
          <a:bodyPr/>
          <a:lstStyle/>
          <a:p>
            <a:fld id="{DC7500B8-A297-4732-A44E-95EA488101D2}" type="slidenum">
              <a:rPr lang="en-US" smtClean="0"/>
              <a:pPr/>
              <a:t>27</a:t>
            </a:fld>
            <a:endParaRPr lang="fr-CA" dirty="0"/>
          </a:p>
        </p:txBody>
      </p:sp>
    </p:spTree>
    <p:extLst>
      <p:ext uri="{BB962C8B-B14F-4D97-AF65-F5344CB8AC3E}">
        <p14:creationId xmlns:p14="http://schemas.microsoft.com/office/powerpoint/2010/main" val="3998045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7630" y="4416427"/>
            <a:ext cx="6415142" cy="4641848"/>
          </a:xfrm>
        </p:spPr>
        <p:txBody>
          <a:bodyPr/>
          <a:lstStyle/>
          <a:p>
            <a:r>
              <a:rPr lang="fr-CA" sz="900" b="1" dirty="0"/>
              <a:t>Points clés</a:t>
            </a:r>
          </a:p>
          <a:p>
            <a:pPr marL="171450" indent="-171450">
              <a:buFont typeface="Arial" panose="020B0604020202020204" pitchFamily="34" charset="0"/>
              <a:buChar char="•"/>
            </a:pPr>
            <a:r>
              <a:rPr lang="fr-CA" sz="900" dirty="0"/>
              <a:t>Cette étude établit la première comparaison par juxtaposition de l’ICP et de l’imagerie par résonance magnétique (IRM) chez des patients atteints de FK. Elle montre que ces deux paramètres d’évaluation permettent de détecter des anomalies précoces évoquant une maladie pulmonaire associée à la FK, divers degrés de gravité de la maladie et la réponse à l’antibiothérapie en ce qui concerne les exacerbations pulmonaires.</a:t>
            </a:r>
          </a:p>
          <a:p>
            <a:pPr marL="171450" indent="-171450">
              <a:buFont typeface="Arial" panose="020B0604020202020204" pitchFamily="34" charset="0"/>
              <a:buChar char="•"/>
            </a:pPr>
            <a:r>
              <a:rPr lang="fr-CA" sz="900" dirty="0"/>
              <a:t>Une corrélation a été établie entre l’ICP et les méthodes d’imagerie pulmonaire : IRM avec pondération T1 ± produit de contraste, IRM avec pondération T2 et IRM de perfusion. </a:t>
            </a:r>
          </a:p>
          <a:p>
            <a:pPr marL="171450" indent="-171450">
              <a:buFont typeface="Arial" panose="020B0604020202020204" pitchFamily="34" charset="0"/>
              <a:buChar char="•"/>
            </a:pPr>
            <a:r>
              <a:rPr lang="fr-CA" sz="900" dirty="0"/>
              <a:t>Bien que cette étude montre une forte corrélation entre l’ICP et le score global de l’IRM chez les enfants de tous les groupes d’âge, l’IRM donne des renseignements supplémentaires sur la nature et la répartition des anomalies contribuant à l’inhomogénéité de la ventilation devant diverses maladies.</a:t>
            </a:r>
          </a:p>
          <a:p>
            <a:pPr marL="171450" indent="-171450">
              <a:buFont typeface="Arial" panose="020B0604020202020204" pitchFamily="34" charset="0"/>
              <a:buChar char="•"/>
            </a:pPr>
            <a:r>
              <a:rPr lang="fr-CA" sz="900" dirty="0"/>
              <a:t>Ces résultats appuient la faisabilité et l’utilisation plus poussée de l’ICP et de l’IRM comme paramètres quantitatifs complémentaires et non effractifs dans le cadre du suivi du diagnostic et d’essais multicentriques d’intervention précoce. </a:t>
            </a:r>
          </a:p>
          <a:p>
            <a:pPr marL="171450" indent="-171450">
              <a:buFont typeface="Arial" panose="020B0604020202020204" pitchFamily="34" charset="0"/>
              <a:buChar char="•"/>
            </a:pPr>
            <a:endParaRPr lang="fr-CA" sz="900" b="1" dirty="0"/>
          </a:p>
          <a:p>
            <a:r>
              <a:rPr lang="fr-CA" sz="900" b="1" dirty="0"/>
              <a:t>Autres renseignements</a:t>
            </a:r>
            <a:r>
              <a:rPr lang="fr-CA" dirty="0"/>
              <a:t> </a:t>
            </a:r>
          </a:p>
          <a:p>
            <a:pPr marL="171450" indent="-171450">
              <a:buFont typeface="Arial" panose="020B0604020202020204" pitchFamily="34" charset="0"/>
              <a:buChar char="•"/>
            </a:pPr>
            <a:r>
              <a:rPr lang="fr-CA" sz="900" dirty="0"/>
              <a:t>L’ICP établi selon l’âge par rinçage de l’azote en cycles multiples et par IRM a été mesuré chez 97 enfants atteints de FK dont l’état était stable sur le plan clinique et de tous les groupes d’âge (0,2 à 21,1 ans).</a:t>
            </a:r>
          </a:p>
          <a:p>
            <a:pPr marL="171450" indent="-171450">
              <a:buFont typeface="Arial" panose="020B0604020202020204" pitchFamily="34" charset="0"/>
              <a:buChar char="•"/>
            </a:pPr>
            <a:r>
              <a:rPr lang="fr-CA" sz="900" dirty="0"/>
              <a:t>On voit ici la corrélation entre l’ICP établi selon l’âge par rinçage de l’azote en cycles multiples avec N</a:t>
            </a:r>
            <a:r>
              <a:rPr lang="fr-CA" sz="900" baseline="-25000" dirty="0"/>
              <a:t>2</a:t>
            </a:r>
            <a:r>
              <a:rPr lang="fr-CA" sz="900" dirty="0"/>
              <a:t> et le score morphologique de l’IRM, les sous-scores d’épaississement de la paroi/bronchectasie, de l’obstruction par du mucus et d’anomalies liées à la perfusion, ainsi qu’avec le score global de l’IRM, chez les enfants atteints de FK.</a:t>
            </a:r>
          </a:p>
          <a:p>
            <a:pPr marL="171450" indent="-171450">
              <a:buFont typeface="Arial" panose="020B0604020202020204" pitchFamily="34" charset="0"/>
              <a:buChar char="•"/>
            </a:pPr>
            <a:r>
              <a:rPr lang="fr-CA" sz="900" dirty="0"/>
              <a:t>La ligne pointillée indique la LSN de l’ICP (N</a:t>
            </a:r>
            <a:r>
              <a:rPr lang="fr-CA" sz="900" baseline="-25000" dirty="0"/>
              <a:t>2</a:t>
            </a:r>
            <a:r>
              <a:rPr lang="fr-CA" sz="900" dirty="0"/>
              <a:t> : 8,08).</a:t>
            </a:r>
          </a:p>
          <a:p>
            <a:pPr marL="171450" indent="-171450">
              <a:buFont typeface="Arial" panose="020B0604020202020204" pitchFamily="34" charset="0"/>
              <a:buChar char="•"/>
            </a:pPr>
            <a:r>
              <a:rPr lang="fr-CA" sz="900" dirty="0"/>
              <a:t>Des études de perfusion ont été réalisées chez 91 des 97 patients. Le coefficient de corrélation de Pearson r et les valeurs </a:t>
            </a:r>
            <a:r>
              <a:rPr lang="fr-CA" sz="900" i="1" dirty="0"/>
              <a:t>p</a:t>
            </a:r>
            <a:r>
              <a:rPr lang="fr-CA" sz="900" dirty="0"/>
              <a:t> sont indiqués pour chaque corrélation.</a:t>
            </a:r>
          </a:p>
          <a:p>
            <a:endParaRPr lang="fr-CA" sz="900" dirty="0"/>
          </a:p>
          <a:p>
            <a:r>
              <a:rPr lang="fr-CA" sz="900" b="1" dirty="0"/>
              <a:t>Référence</a:t>
            </a:r>
          </a:p>
          <a:p>
            <a:pPr>
              <a:defRPr/>
            </a:pPr>
            <a:r>
              <a:rPr lang="fr-CA" sz="900" dirty="0">
                <a:solidFill>
                  <a:srgbClr val="000000"/>
                </a:solidFill>
              </a:rPr>
              <a:t>STAHL, M., Wielpütz, M. O., Graeber, S. Y. et coll. « Comparison of lung clearance index and magnetic resonance imaging for assessment of lung disease in children with cystic fibrosis. »</a:t>
            </a:r>
            <a:r>
              <a:rPr lang="fr-CA" sz="900" dirty="0"/>
              <a:t> </a:t>
            </a:r>
            <a:r>
              <a:rPr lang="fr-CA" sz="900" i="1" dirty="0">
                <a:solidFill>
                  <a:srgbClr val="000000"/>
                </a:solidFill>
              </a:rPr>
              <a:t>Am J Respir Crit Care Med. </a:t>
            </a:r>
            <a:r>
              <a:rPr lang="fr-CA" sz="900" dirty="0">
                <a:solidFill>
                  <a:srgbClr val="000000"/>
                </a:solidFill>
              </a:rPr>
              <a:t>2017;195(3):349-359.</a:t>
            </a:r>
          </a:p>
        </p:txBody>
      </p:sp>
      <p:sp>
        <p:nvSpPr>
          <p:cNvPr id="4" name="Slide Number Placeholder 3"/>
          <p:cNvSpPr>
            <a:spLocks noGrp="1"/>
          </p:cNvSpPr>
          <p:nvPr>
            <p:ph type="sldNum" sz="quarter" idx="10"/>
          </p:nvPr>
        </p:nvSpPr>
        <p:spPr/>
        <p:txBody>
          <a:bodyPr/>
          <a:lstStyle/>
          <a:p>
            <a:fld id="{DC7500B8-A297-4732-A44E-95EA488101D2}" type="slidenum">
              <a:rPr lang="en-US" smtClean="0"/>
              <a:pPr/>
              <a:t>28</a:t>
            </a:fld>
            <a:endParaRPr lang="fr-CA" dirty="0"/>
          </a:p>
        </p:txBody>
      </p:sp>
    </p:spTree>
    <p:extLst>
      <p:ext uri="{BB962C8B-B14F-4D97-AF65-F5344CB8AC3E}">
        <p14:creationId xmlns:p14="http://schemas.microsoft.com/office/powerpoint/2010/main" val="417535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29</a:t>
            </a:fld>
            <a:endParaRPr lang="fr-CA" dirty="0"/>
          </a:p>
        </p:txBody>
      </p:sp>
    </p:spTree>
    <p:extLst>
      <p:ext uri="{BB962C8B-B14F-4D97-AF65-F5344CB8AC3E}">
        <p14:creationId xmlns:p14="http://schemas.microsoft.com/office/powerpoint/2010/main" val="276225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3</a:t>
            </a:fld>
            <a:endParaRPr lang="fr-CA" dirty="0"/>
          </a:p>
        </p:txBody>
      </p:sp>
    </p:spTree>
    <p:extLst>
      <p:ext uri="{BB962C8B-B14F-4D97-AF65-F5344CB8AC3E}">
        <p14:creationId xmlns:p14="http://schemas.microsoft.com/office/powerpoint/2010/main" val="1191927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5964" y="4330363"/>
            <a:ext cx="6178474" cy="4660898"/>
          </a:xfrm>
        </p:spPr>
        <p:txBody>
          <a:bodyPr/>
          <a:lstStyle/>
          <a:p>
            <a:r>
              <a:rPr lang="fr-CA" sz="1000" b="1" dirty="0"/>
              <a:t>Point clé</a:t>
            </a:r>
          </a:p>
          <a:p>
            <a:pPr marL="171450" indent="-171450">
              <a:buFont typeface="Arial" panose="020B0604020202020204" pitchFamily="34" charset="0"/>
              <a:buChar char="•"/>
            </a:pPr>
            <a:r>
              <a:rPr lang="fr-CA" sz="1000" dirty="0"/>
              <a:t>Les mesures d’ICP pouvaient être répétées et reproduites.</a:t>
            </a:r>
          </a:p>
          <a:p>
            <a:pPr marL="171450" indent="-171450">
              <a:buFont typeface="Arial" panose="020B0604020202020204" pitchFamily="34" charset="0"/>
              <a:buChar char="•"/>
            </a:pPr>
            <a:r>
              <a:rPr lang="fr-CA" sz="1000" dirty="0"/>
              <a:t>L’ICP est élevé au stade précoce de la FK, surtout en présence de </a:t>
            </a:r>
            <a:r>
              <a:rPr lang="fr-CA" sz="1000" i="1" dirty="0"/>
              <a:t>Pseudomonas</a:t>
            </a:r>
            <a:r>
              <a:rPr lang="fr-CA" sz="1000" dirty="0"/>
              <a:t> et d’inflammation des voies respiratoires. L’ICP est une méthode non effractive réalisable, répétable et sensible d’évaluation de la maladie pulmonaire chez les jeunes enfants atteints de FK.</a:t>
            </a:r>
          </a:p>
          <a:p>
            <a:pPr marL="171450" indent="-171450">
              <a:buFont typeface="Arial" panose="020B0604020202020204" pitchFamily="34" charset="0"/>
              <a:buChar char="•"/>
            </a:pPr>
            <a:endParaRPr lang="fr-CA" sz="1000" b="1" dirty="0"/>
          </a:p>
          <a:p>
            <a:r>
              <a:rPr lang="fr-CA" sz="1000" b="1" dirty="0"/>
              <a:t>Autres renseignements</a:t>
            </a:r>
          </a:p>
          <a:p>
            <a:pPr marL="171450" indent="-171450">
              <a:buFont typeface="Arial" panose="020B0604020202020204" pitchFamily="34" charset="0"/>
              <a:buChar char="•"/>
            </a:pPr>
            <a:r>
              <a:rPr lang="fr-CA" sz="1000" dirty="0"/>
              <a:t>Cette étude visait à déterminer si l’ICP est une mesure non effractive sensible et répétable de l’infection et de l’inflammation des voies respiratoires chez les nouveau-nés atteints de FK.</a:t>
            </a:r>
          </a:p>
          <a:p>
            <a:pPr marL="171450" indent="-171450">
              <a:buFont typeface="Arial" panose="020B0604020202020204" pitchFamily="34" charset="0"/>
              <a:buChar char="•"/>
            </a:pPr>
            <a:r>
              <a:rPr lang="fr-CA" sz="1000" dirty="0"/>
              <a:t>Le rinçage de l’azote en cycles multiples a été réalisé chez 47 enfants atteints de FK et autrement en santé (âge moyen de 1,55 an) et 25 enfants en bonne santé (âge moyen de 1,26 an). La variabilité de l’ICP pendant le test et entre les tests a été évaluée. Les enfants atteints de FK ont aussi subi un lavage broncho-alvéolaire de suivi.</a:t>
            </a:r>
          </a:p>
          <a:p>
            <a:pPr marL="171450" indent="-171450">
              <a:buFont typeface="Arial" panose="020B0604020202020204" pitchFamily="34" charset="0"/>
              <a:buChar char="•"/>
            </a:pPr>
            <a:r>
              <a:rPr lang="fr-CA" sz="1000" dirty="0"/>
              <a:t>L’ICP moyen (É.-T.) chez les enfants en bonne santé était de 6,45 (0,49). L’ICP était plus élevé chez les enfants atteints de FK (7,21 [0,81]; </a:t>
            </a:r>
            <a:r>
              <a:rPr lang="fr-CA" sz="1000" i="1" dirty="0"/>
              <a:t>p</a:t>
            </a:r>
            <a:r>
              <a:rPr lang="fr-CA" sz="1000" dirty="0"/>
              <a:t> &lt; 0,001). La LSN de l’ICP était de 7,41. En tout, 15 (32 %) enfants atteints de FK présentaient un ICP élevé.</a:t>
            </a:r>
          </a:p>
          <a:p>
            <a:pPr marL="171450" indent="-171450">
              <a:buFont typeface="Arial" panose="020B0604020202020204" pitchFamily="34" charset="0"/>
              <a:buChar char="•"/>
            </a:pPr>
            <a:r>
              <a:rPr lang="fr-CA" sz="1000" dirty="0"/>
              <a:t>De plus, 17 (36 %) enfants atteints de FK présentaient une infection des voies respiratoires, dont 7 (15 %) par </a:t>
            </a:r>
            <a:r>
              <a:rPr lang="fr-CA" sz="1000" i="1" dirty="0"/>
              <a:t>P. aeruginosa</a:t>
            </a:r>
            <a:r>
              <a:rPr lang="fr-CA" sz="1000" dirty="0"/>
              <a:t>. Une croissance polymicrobienne était associée à une aggravation de l’inflammation.</a:t>
            </a:r>
          </a:p>
          <a:p>
            <a:pPr marL="171450" indent="-171450">
              <a:buFont typeface="Arial" panose="020B0604020202020204" pitchFamily="34" charset="0"/>
              <a:buChar char="•"/>
            </a:pPr>
            <a:r>
              <a:rPr lang="fr-CA" sz="1000" dirty="0"/>
              <a:t>L’ICP était plus élevé chez les enfants infectés par </a:t>
            </a:r>
            <a:r>
              <a:rPr lang="fr-CA" sz="1000" i="1" dirty="0"/>
              <a:t>Pseudomonas</a:t>
            </a:r>
            <a:r>
              <a:rPr lang="fr-CA" sz="1000" dirty="0"/>
              <a:t> (7,92 [1,16]) que chez ceux n’étant pas infectés par </a:t>
            </a:r>
            <a:r>
              <a:rPr lang="fr-CA" sz="1000" i="1" dirty="0"/>
              <a:t>Pseudomonas</a:t>
            </a:r>
            <a:r>
              <a:rPr lang="fr-CA" sz="1000" dirty="0"/>
              <a:t> (7,02 [0,56]; </a:t>
            </a:r>
            <a:r>
              <a:rPr lang="fr-CA" sz="1000" i="1" dirty="0"/>
              <a:t>p</a:t>
            </a:r>
            <a:r>
              <a:rPr lang="fr-CA" sz="1000" dirty="0"/>
              <a:t> = 0,038).</a:t>
            </a:r>
          </a:p>
          <a:p>
            <a:pPr marL="171450" indent="-171450">
              <a:buFont typeface="Arial" panose="020B0604020202020204" pitchFamily="34" charset="0"/>
              <a:buChar char="•"/>
            </a:pPr>
            <a:r>
              <a:rPr lang="fr-CA" sz="1000" dirty="0"/>
              <a:t>L’ICP était en corrélation avec le taux d’IL-8 (R</a:t>
            </a:r>
            <a:r>
              <a:rPr lang="fr-CA" sz="1000" baseline="30000" dirty="0"/>
              <a:t>2</a:t>
            </a:r>
            <a:r>
              <a:rPr lang="fr-CA" sz="1000" dirty="0"/>
              <a:t> = 0,20, </a:t>
            </a:r>
            <a:r>
              <a:rPr lang="fr-CA" sz="1000" i="1" dirty="0"/>
              <a:t>p</a:t>
            </a:r>
            <a:r>
              <a:rPr lang="fr-CA" sz="1000" dirty="0"/>
              <a:t> = 0,004) et le nombre de neutrophiles (R</a:t>
            </a:r>
            <a:r>
              <a:rPr lang="fr-CA" sz="1000" baseline="30000" dirty="0"/>
              <a:t>2</a:t>
            </a:r>
            <a:r>
              <a:rPr lang="fr-CA" sz="1000" dirty="0"/>
              <a:t> = 0,21, </a:t>
            </a:r>
            <a:r>
              <a:rPr lang="fr-CA" sz="1000" i="1" dirty="0"/>
              <a:t>p</a:t>
            </a:r>
            <a:r>
              <a:rPr lang="fr-CA" sz="1000" dirty="0"/>
              <a:t> = 0,001) dans le lavage broncho-alvéolaire. Un ICP sous la LSN avait une valeur prédictive négative élevée (93 %) d’exclusion de </a:t>
            </a:r>
            <a:r>
              <a:rPr lang="fr-CA" sz="1000" i="1" dirty="0"/>
              <a:t>Pseudomonas</a:t>
            </a:r>
            <a:r>
              <a:rPr lang="fr-CA" sz="1000" dirty="0"/>
              <a:t>.</a:t>
            </a:r>
          </a:p>
          <a:p>
            <a:r>
              <a:rPr lang="fr-CA" sz="1000" b="1" dirty="0"/>
              <a:t>Référence</a:t>
            </a:r>
          </a:p>
          <a:p>
            <a:r>
              <a:rPr lang="fr-CA" sz="1000" dirty="0">
                <a:solidFill>
                  <a:srgbClr val="000000"/>
                </a:solidFill>
              </a:rPr>
              <a:t>BELESSIS, Y., Dixon, B., Hawkins, G. et coll. « Early cystic fibrosis lung disease detected by bronchoalveolar lavage and lung clearance index. »</a:t>
            </a:r>
            <a:r>
              <a:rPr lang="fr-CA" sz="1000" dirty="0"/>
              <a:t> </a:t>
            </a:r>
            <a:r>
              <a:rPr lang="fr-CA" sz="1000" i="1" dirty="0">
                <a:solidFill>
                  <a:srgbClr val="000000"/>
                </a:solidFill>
              </a:rPr>
              <a:t>Am J Respir Crit Care Med.</a:t>
            </a:r>
            <a:r>
              <a:rPr lang="fr-CA" sz="1000" dirty="0">
                <a:solidFill>
                  <a:srgbClr val="000000"/>
                </a:solidFill>
              </a:rPr>
              <a:t> 2012;185(8):862-873.</a:t>
            </a:r>
          </a:p>
        </p:txBody>
      </p:sp>
      <p:sp>
        <p:nvSpPr>
          <p:cNvPr id="4" name="Slide Number Placeholder 3"/>
          <p:cNvSpPr>
            <a:spLocks noGrp="1"/>
          </p:cNvSpPr>
          <p:nvPr>
            <p:ph type="sldNum" sz="quarter" idx="10"/>
          </p:nvPr>
        </p:nvSpPr>
        <p:spPr/>
        <p:txBody>
          <a:bodyPr/>
          <a:lstStyle/>
          <a:p>
            <a:fld id="{DC7500B8-A297-4732-A44E-95EA488101D2}" type="slidenum">
              <a:rPr lang="en-US" smtClean="0"/>
              <a:pPr/>
              <a:t>30</a:t>
            </a:fld>
            <a:endParaRPr lang="fr-CA" dirty="0"/>
          </a:p>
        </p:txBody>
      </p:sp>
    </p:spTree>
    <p:extLst>
      <p:ext uri="{BB962C8B-B14F-4D97-AF65-F5344CB8AC3E}">
        <p14:creationId xmlns:p14="http://schemas.microsoft.com/office/powerpoint/2010/main" val="20332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7"/>
            <a:ext cx="5544745" cy="4183063"/>
          </a:xfrm>
        </p:spPr>
        <p:txBody>
          <a:bodyPr/>
          <a:lstStyle/>
          <a:p>
            <a:r>
              <a:rPr lang="fr-CA" sz="1100" b="1" dirty="0"/>
              <a:t>Point clé</a:t>
            </a:r>
          </a:p>
          <a:p>
            <a:pPr marL="171450" indent="-171450">
              <a:buFont typeface="Arial" panose="020B0604020202020204" pitchFamily="34" charset="0"/>
              <a:buChar char="•"/>
            </a:pPr>
            <a:r>
              <a:rPr lang="fr-CA" sz="1100" dirty="0"/>
              <a:t>L’augmentation de l’inflammation polysystémique chez les patients atteints de FK est associée à une détérioration de l’ICP.</a:t>
            </a:r>
          </a:p>
          <a:p>
            <a:endParaRPr lang="fr-CA" sz="1100" b="1" dirty="0"/>
          </a:p>
          <a:p>
            <a:r>
              <a:rPr lang="fr-CA" sz="1100" b="1" dirty="0"/>
              <a:t>Autres renseignements</a:t>
            </a:r>
          </a:p>
          <a:p>
            <a:pPr marL="171450" indent="-171450">
              <a:buFont typeface="Arial" panose="020B0604020202020204" pitchFamily="34" charset="0"/>
              <a:buChar char="•"/>
            </a:pPr>
            <a:r>
              <a:rPr lang="fr-CA" sz="1100" dirty="0"/>
              <a:t>Cette étude visait à déterminer le lien entre le taux de protéine C-réactive (CRP), le nombre de globules blancs et l’ICP chez les patients atteints de FK.</a:t>
            </a:r>
          </a:p>
          <a:p>
            <a:pPr marL="171450" indent="-171450">
              <a:buFont typeface="Arial" panose="020B0604020202020204" pitchFamily="34" charset="0"/>
              <a:buChar char="•"/>
            </a:pPr>
            <a:r>
              <a:rPr lang="fr-CA" sz="1100" dirty="0"/>
              <a:t>Des patients atteints de FK âgés de 6 ans ou plus dont l’état était stable ont été recrutés dans des centres de FK de l’Irlande du Nord.</a:t>
            </a:r>
          </a:p>
          <a:p>
            <a:pPr marL="171450" indent="-171450">
              <a:buFont typeface="Arial" panose="020B0604020202020204" pitchFamily="34" charset="0"/>
              <a:buChar char="•"/>
            </a:pPr>
            <a:r>
              <a:rPr lang="fr-CA" sz="1100" dirty="0"/>
              <a:t>Le taux sanguin de CRP et le nombre de globules blancs étaient mesurés par essai turbidimétrique. Le coefficient de corrélation de Spearman a été utilisé.</a:t>
            </a:r>
          </a:p>
          <a:p>
            <a:pPr marL="171450" indent="-171450">
              <a:buFont typeface="Arial" panose="020B0604020202020204" pitchFamily="34" charset="0"/>
              <a:buChar char="•"/>
            </a:pPr>
            <a:r>
              <a:rPr lang="fr-CA" sz="1100" dirty="0"/>
              <a:t>La corrélation entre le taux de CRP, le nombre de globules blancs et l’ICP était significative (r = 0,36; </a:t>
            </a:r>
            <a:r>
              <a:rPr lang="fr-CA" sz="1100" i="1" baseline="0" dirty="0"/>
              <a:t>p</a:t>
            </a:r>
            <a:r>
              <a:rPr lang="fr-CA" sz="1100" baseline="0" dirty="0"/>
              <a:t> = 0,0007 et r = 0,41; </a:t>
            </a:r>
            <a:r>
              <a:rPr lang="fr-CA" sz="1100" i="1" baseline="0" dirty="0"/>
              <a:t>p</a:t>
            </a:r>
            <a:r>
              <a:rPr lang="fr-CA" sz="1100" baseline="0" dirty="0"/>
              <a:t> = 0,0001, respectivement</a:t>
            </a:r>
            <a:r>
              <a:rPr lang="fr-CA" sz="1100" dirty="0"/>
              <a:t>).</a:t>
            </a:r>
          </a:p>
          <a:p>
            <a:pPr marL="171450" indent="-171450">
              <a:buFont typeface="Arial" panose="020B0604020202020204" pitchFamily="34" charset="0"/>
              <a:buChar char="•"/>
            </a:pPr>
            <a:r>
              <a:rPr lang="fr-CA" sz="1100" dirty="0"/>
              <a:t>Il y avait aussi une corrélation significative entre le taux de CRP (r = -0,37; </a:t>
            </a:r>
            <a:r>
              <a:rPr lang="fr-CA" sz="1100" i="1" dirty="0"/>
              <a:t>p</a:t>
            </a:r>
            <a:r>
              <a:rPr lang="fr-CA" sz="1100" dirty="0"/>
              <a:t> = 0,0006), le nombre de globules blancs (r = -0,47; </a:t>
            </a:r>
            <a:r>
              <a:rPr lang="fr-CA" sz="1100" i="1" dirty="0"/>
              <a:t>p</a:t>
            </a:r>
            <a:r>
              <a:rPr lang="fr-CA" sz="1100" dirty="0"/>
              <a:t> &lt; 0,0001) et le VEMS prédit.</a:t>
            </a:r>
          </a:p>
          <a:p>
            <a:pPr marL="171450" indent="-171450">
              <a:buFont typeface="Arial" panose="020B0604020202020204" pitchFamily="34" charset="0"/>
              <a:buChar char="•"/>
            </a:pPr>
            <a:endParaRPr lang="fr-CA" sz="1100" dirty="0"/>
          </a:p>
          <a:p>
            <a:r>
              <a:rPr lang="fr-CA" sz="1100" b="1" dirty="0"/>
              <a:t>Référence</a:t>
            </a:r>
          </a:p>
          <a:p>
            <a:pPr>
              <a:defRPr/>
            </a:pPr>
            <a:r>
              <a:rPr lang="fr-CA" sz="1100" dirty="0">
                <a:solidFill>
                  <a:srgbClr val="000000"/>
                </a:solidFill>
              </a:rPr>
              <a:t>ELBORN, S. J., O’Neill, K., Johnston, E. et coll. « Increased systemic inflammation in cystic fibrosis (CF) is associated with deterioration in lung clearance index (LCI). »</a:t>
            </a:r>
            <a:r>
              <a:rPr lang="fr-CA" sz="1100" dirty="0"/>
              <a:t> </a:t>
            </a:r>
            <a:r>
              <a:rPr lang="fr-CA" sz="1100" i="1" dirty="0">
                <a:solidFill>
                  <a:srgbClr val="000000"/>
                </a:solidFill>
              </a:rPr>
              <a:t>Eur Respir J. </a:t>
            </a:r>
            <a:r>
              <a:rPr lang="fr-CA" sz="1100" dirty="0">
                <a:solidFill>
                  <a:srgbClr val="000000"/>
                </a:solidFill>
              </a:rPr>
              <a:t>2014;44(Suppl 58):P1206.</a:t>
            </a:r>
          </a:p>
        </p:txBody>
      </p:sp>
      <p:sp>
        <p:nvSpPr>
          <p:cNvPr id="4" name="Slide Number Placeholder 3"/>
          <p:cNvSpPr>
            <a:spLocks noGrp="1"/>
          </p:cNvSpPr>
          <p:nvPr>
            <p:ph type="sldNum" sz="quarter" idx="10"/>
          </p:nvPr>
        </p:nvSpPr>
        <p:spPr/>
        <p:txBody>
          <a:bodyPr/>
          <a:lstStyle/>
          <a:p>
            <a:fld id="{DC7500B8-A297-4732-A44E-95EA488101D2}" type="slidenum">
              <a:rPr lang="en-US" smtClean="0"/>
              <a:pPr/>
              <a:t>31</a:t>
            </a:fld>
            <a:endParaRPr lang="fr-CA" dirty="0"/>
          </a:p>
        </p:txBody>
      </p:sp>
    </p:spTree>
    <p:extLst>
      <p:ext uri="{BB962C8B-B14F-4D97-AF65-F5344CB8AC3E}">
        <p14:creationId xmlns:p14="http://schemas.microsoft.com/office/powerpoint/2010/main" val="396951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8538" y="4319605"/>
            <a:ext cx="6673326" cy="4698998"/>
          </a:xfrm>
        </p:spPr>
        <p:txBody>
          <a:bodyPr/>
          <a:lstStyle/>
          <a:p>
            <a:pPr>
              <a:spcBef>
                <a:spcPts val="0"/>
              </a:spcBef>
              <a:spcAft>
                <a:spcPts val="0"/>
              </a:spcAft>
            </a:pPr>
            <a:r>
              <a:rPr lang="fr-CA" sz="1000" b="1" dirty="0"/>
              <a:t>Point clé</a:t>
            </a:r>
          </a:p>
          <a:p>
            <a:pPr marL="171450" indent="-171450">
              <a:spcBef>
                <a:spcPts val="0"/>
              </a:spcBef>
              <a:spcAft>
                <a:spcPts val="0"/>
              </a:spcAft>
              <a:buFont typeface="Arial" panose="020B0604020202020204" pitchFamily="34" charset="0"/>
              <a:buChar char="•"/>
            </a:pPr>
            <a:r>
              <a:rPr lang="fr-CA" sz="1000" dirty="0"/>
              <a:t>L’écart réduit initial de l’ICP et du VEMS était un facteur prédictif des exacerbations pulmonaires.</a:t>
            </a:r>
          </a:p>
          <a:p>
            <a:pPr marL="171450" indent="-171450">
              <a:spcBef>
                <a:spcPts val="0"/>
              </a:spcBef>
              <a:spcAft>
                <a:spcPts val="0"/>
              </a:spcAft>
              <a:buFont typeface="Arial" panose="020B0604020202020204" pitchFamily="34" charset="0"/>
              <a:buChar char="•"/>
            </a:pPr>
            <a:r>
              <a:rPr lang="fr-CA" sz="1000" dirty="0"/>
              <a:t>L’ICP initial permettait de prédire la survenue d’exacerbations pulmonaires chez les jeunes patients atteints de FK. De plus, il était en corrélation avec le score respiratoire obtenu au questionnaire CFQ-R, paramètre validé déclaré par le patient, même dans le sous-groupe de patients présentant un VEMS normal (écart réduit ≥ -2).</a:t>
            </a:r>
          </a:p>
          <a:p>
            <a:pPr marL="171450" indent="-171450">
              <a:spcBef>
                <a:spcPts val="0"/>
              </a:spcBef>
              <a:spcAft>
                <a:spcPts val="0"/>
              </a:spcAft>
              <a:buFont typeface="Arial" panose="020B0604020202020204" pitchFamily="34" charset="0"/>
              <a:buChar char="•"/>
            </a:pPr>
            <a:r>
              <a:rPr lang="fr-CA" sz="1000" dirty="0"/>
              <a:t>Ces données appuient encore davantage l’utilisation de l’ICP comme paramètre d’évaluation de substitution dans le cadre d’études cliniques sur la FK.</a:t>
            </a:r>
          </a:p>
          <a:p>
            <a:pPr>
              <a:spcBef>
                <a:spcPts val="0"/>
              </a:spcBef>
              <a:spcAft>
                <a:spcPts val="0"/>
              </a:spcAft>
            </a:pPr>
            <a:endParaRPr lang="fr-CA" sz="1000" dirty="0"/>
          </a:p>
          <a:p>
            <a:pPr>
              <a:spcBef>
                <a:spcPts val="0"/>
              </a:spcBef>
              <a:spcAft>
                <a:spcPts val="0"/>
              </a:spcAft>
            </a:pPr>
            <a:r>
              <a:rPr lang="fr-CA" sz="1000" b="1" dirty="0"/>
              <a:t>Autres renseignements</a:t>
            </a:r>
          </a:p>
          <a:p>
            <a:pPr marL="171450" indent="-171450">
              <a:spcBef>
                <a:spcPts val="0"/>
              </a:spcBef>
              <a:spcAft>
                <a:spcPts val="0"/>
              </a:spcAft>
              <a:buFont typeface="Arial" panose="020B0604020202020204" pitchFamily="34" charset="0"/>
              <a:buChar char="•"/>
            </a:pPr>
            <a:r>
              <a:rPr lang="fr-CA" sz="1000" dirty="0"/>
              <a:t>Cette étude visait à démontrer que l’ICP initial des jeunes patients atteints de FK permet de prédire la survenue d’exacerbations pulmonaires subséquentes et qu’il est en corrélation avec le score respiratoire obtenu au questionnaire CFQ-R (CF Questionnaire-Revised).</a:t>
            </a:r>
          </a:p>
          <a:p>
            <a:pPr marL="171450" indent="-171450">
              <a:spcBef>
                <a:spcPts val="0"/>
              </a:spcBef>
              <a:spcAft>
                <a:spcPts val="0"/>
              </a:spcAft>
              <a:buFont typeface="Arial" panose="020B0604020202020204" pitchFamily="34" charset="0"/>
              <a:buChar char="•"/>
            </a:pPr>
            <a:r>
              <a:rPr lang="fr-CA" sz="1000" dirty="0"/>
              <a:t>Les valeurs initiales de l’ICP, du VEMS, du score respiratoire obtenu au questionnaire CFQ-R et des exacerbations pulmonaires au cours de l’année subséquente ont été notées de façon prospective chez 63 patients âgés de 5 à 19 ans.</a:t>
            </a:r>
          </a:p>
          <a:p>
            <a:pPr marL="171450" indent="-171450">
              <a:spcBef>
                <a:spcPts val="0"/>
              </a:spcBef>
              <a:spcAft>
                <a:spcPts val="0"/>
              </a:spcAft>
              <a:buFont typeface="Arial" panose="020B0604020202020204" pitchFamily="34" charset="0"/>
              <a:buChar char="•"/>
            </a:pPr>
            <a:r>
              <a:rPr lang="fr-CA" sz="1000" dirty="0"/>
              <a:t>La capacité de l’ICP initial de prédire la survenue d’exacerbations pulmonaires a été évaluée à l’aide de modèles de régression binomiale négative et de graphiques de Kaplan-Meier.</a:t>
            </a:r>
          </a:p>
          <a:p>
            <a:pPr marL="171450" indent="-171450">
              <a:spcBef>
                <a:spcPts val="0"/>
              </a:spcBef>
              <a:spcAft>
                <a:spcPts val="0"/>
              </a:spcAft>
              <a:buFont typeface="Arial" panose="020B0604020202020204" pitchFamily="34" charset="0"/>
              <a:buChar char="•"/>
            </a:pPr>
            <a:r>
              <a:rPr lang="fr-CA" sz="1000" dirty="0"/>
              <a:t>En tout, 26 patients (41 %) ont présenté 48 exacerbations pulmonaires.</a:t>
            </a:r>
          </a:p>
          <a:p>
            <a:pPr marL="171450" indent="-171450">
              <a:spcBef>
                <a:spcPts val="0"/>
              </a:spcBef>
              <a:spcAft>
                <a:spcPts val="0"/>
              </a:spcAft>
              <a:buFont typeface="Arial" panose="020B0604020202020204" pitchFamily="34" charset="0"/>
              <a:buChar char="•"/>
            </a:pPr>
            <a:r>
              <a:rPr lang="fr-CA" sz="1000" dirty="0"/>
              <a:t>Comparativement au quartile lié à l’ICP le plus bas, le taux annuel d’exacerbations pulmonaires, dans les quartiles montrant une augmentation de l’ICP, était de 2,9 (IC à 95 % : 0,5 à 16,5; </a:t>
            </a:r>
            <a:r>
              <a:rPr lang="fr-CA" sz="1000" i="1" dirty="0"/>
              <a:t>p</a:t>
            </a:r>
            <a:r>
              <a:rPr lang="fr-CA" sz="1000" dirty="0"/>
              <a:t> = 0,238), de 5,4 (IC à 95 % : 1,0 à 29,0; </a:t>
            </a:r>
            <a:r>
              <a:rPr lang="fr-CA" sz="1000" i="1" dirty="0"/>
              <a:t>p</a:t>
            </a:r>
            <a:r>
              <a:rPr lang="fr-CA" sz="1000" dirty="0"/>
              <a:t> = 0,045) et de 13,6 (IC à 95 % : 2,8 à 67,1; </a:t>
            </a:r>
            <a:r>
              <a:rPr lang="fr-CA" sz="1000" i="1" dirty="0"/>
              <a:t>p</a:t>
            </a:r>
            <a:r>
              <a:rPr lang="fr-CA" sz="1000" dirty="0"/>
              <a:t> = 0,001).</a:t>
            </a:r>
          </a:p>
          <a:p>
            <a:pPr marL="171450" indent="-171450">
              <a:spcBef>
                <a:spcPts val="0"/>
              </a:spcBef>
              <a:spcAft>
                <a:spcPts val="0"/>
              </a:spcAft>
              <a:buFont typeface="Arial" panose="020B0604020202020204" pitchFamily="34" charset="0"/>
              <a:buChar char="•"/>
            </a:pPr>
            <a:r>
              <a:rPr lang="fr-CA" sz="1000" dirty="0"/>
              <a:t>De même, le temps écoulé avant la première exacerbation pulmonaire diminuait dans les quartiles montrant une aggravation de l’ICP (test de Mantel-Haenszel pour la tendance, </a:t>
            </a:r>
            <a:r>
              <a:rPr lang="fr-CA" sz="1000" i="1" dirty="0"/>
              <a:t>p</a:t>
            </a:r>
            <a:r>
              <a:rPr lang="fr-CA" sz="1000" dirty="0"/>
              <a:t> &lt; 0,001). De plus, l’ICP était en corrélation avec le score respiratoire obtenu au questionnaire CFQ-R (r = −0,43; </a:t>
            </a:r>
            <a:r>
              <a:rPr lang="fr-CA" sz="1000" i="1" dirty="0"/>
              <a:t>p</a:t>
            </a:r>
            <a:r>
              <a:rPr lang="fr-CA" sz="1000" dirty="0"/>
              <a:t> &lt; 0,001).</a:t>
            </a:r>
          </a:p>
          <a:p>
            <a:pPr marL="171450" indent="-171450">
              <a:spcBef>
                <a:spcPts val="0"/>
              </a:spcBef>
              <a:spcAft>
                <a:spcPts val="0"/>
              </a:spcAft>
              <a:buFont typeface="Arial" panose="020B0604020202020204" pitchFamily="34" charset="0"/>
              <a:buChar char="•"/>
            </a:pPr>
            <a:r>
              <a:rPr lang="fr-CA" sz="1000" dirty="0"/>
              <a:t>Dans le sous-groupe de 53 patients présentant un VEMS normal, l’ICP était un facteur prédictif d’exacerbations pulmonaires. Dans ce sous-groupe, l’ICP était aussi en corrélation avec le score respiratoire obtenu au questionnaire CFQ-R (r = −0,282, </a:t>
            </a:r>
            <a:r>
              <a:rPr lang="fr-CA" sz="1000" i="1" dirty="0"/>
              <a:t>p</a:t>
            </a:r>
            <a:r>
              <a:rPr lang="fr-CA" sz="1000" dirty="0"/>
              <a:t> = 0,043).</a:t>
            </a:r>
          </a:p>
          <a:p>
            <a:pPr marL="171450" indent="-171450">
              <a:spcBef>
                <a:spcPts val="0"/>
              </a:spcBef>
              <a:spcAft>
                <a:spcPts val="0"/>
              </a:spcAft>
              <a:buFont typeface="Arial" panose="020B0604020202020204" pitchFamily="34" charset="0"/>
              <a:buChar char="•"/>
            </a:pPr>
            <a:endParaRPr lang="fr-CA" sz="1000" dirty="0"/>
          </a:p>
          <a:p>
            <a:pPr>
              <a:spcBef>
                <a:spcPts val="0"/>
              </a:spcBef>
              <a:spcAft>
                <a:spcPts val="0"/>
              </a:spcAft>
            </a:pPr>
            <a:r>
              <a:rPr lang="fr-CA" sz="1000" b="1" dirty="0"/>
              <a:t>Référence</a:t>
            </a:r>
          </a:p>
          <a:p>
            <a:pPr>
              <a:spcBef>
                <a:spcPts val="0"/>
              </a:spcBef>
              <a:spcAft>
                <a:spcPts val="0"/>
              </a:spcAft>
            </a:pPr>
            <a:r>
              <a:rPr lang="fr-CA" sz="1000" dirty="0">
                <a:solidFill>
                  <a:srgbClr val="000000"/>
                </a:solidFill>
              </a:rPr>
              <a:t>VERMEULEN, F., Proesmans, M., Boon M.</a:t>
            </a:r>
            <a:r>
              <a:rPr lang="fr-CA" sz="1000" dirty="0"/>
              <a:t> </a:t>
            </a:r>
            <a:r>
              <a:rPr lang="fr-CA" sz="1000" dirty="0">
                <a:solidFill>
                  <a:srgbClr val="000000"/>
                </a:solidFill>
              </a:rPr>
              <a:t>et coll. « Lung clearance index predicts pulmonary exacerbations in young patients with cystic fibrosis. »</a:t>
            </a:r>
            <a:r>
              <a:rPr lang="fr-CA" sz="1000" dirty="0"/>
              <a:t> </a:t>
            </a:r>
            <a:r>
              <a:rPr lang="fr-CA" sz="1000" i="1" dirty="0">
                <a:solidFill>
                  <a:srgbClr val="000000"/>
                </a:solidFill>
              </a:rPr>
              <a:t>Thorax.</a:t>
            </a:r>
            <a:r>
              <a:rPr lang="fr-CA" sz="1000" dirty="0">
                <a:solidFill>
                  <a:srgbClr val="000000"/>
                </a:solidFill>
              </a:rPr>
              <a:t> 2014;69(1):39-45.</a:t>
            </a:r>
          </a:p>
        </p:txBody>
      </p:sp>
      <p:sp>
        <p:nvSpPr>
          <p:cNvPr id="4" name="Slide Number Placeholder 3"/>
          <p:cNvSpPr>
            <a:spLocks noGrp="1"/>
          </p:cNvSpPr>
          <p:nvPr>
            <p:ph type="sldNum" sz="quarter" idx="10"/>
          </p:nvPr>
        </p:nvSpPr>
        <p:spPr/>
        <p:txBody>
          <a:bodyPr/>
          <a:lstStyle/>
          <a:p>
            <a:fld id="{26853823-EC21-4DF2-A4F8-FAC8AB6A11D6}" type="slidenum">
              <a:rPr lang="en-US" smtClean="0">
                <a:solidFill>
                  <a:srgbClr val="000000"/>
                </a:solidFill>
              </a:rPr>
              <a:pPr/>
              <a:t>32</a:t>
            </a:fld>
            <a:endParaRPr lang="fr-CA" dirty="0">
              <a:solidFill>
                <a:srgbClr val="000000"/>
              </a:solidFill>
            </a:endParaRPr>
          </a:p>
        </p:txBody>
      </p:sp>
    </p:spTree>
    <p:extLst>
      <p:ext uri="{BB962C8B-B14F-4D97-AF65-F5344CB8AC3E}">
        <p14:creationId xmlns:p14="http://schemas.microsoft.com/office/powerpoint/2010/main" val="1976990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00"/>
              </a:spcBef>
            </a:pPr>
            <a:r>
              <a:rPr lang="fr-CA" sz="1000" b="1" dirty="0"/>
              <a:t>Point clé</a:t>
            </a:r>
          </a:p>
          <a:p>
            <a:pPr marL="171450" indent="-171450">
              <a:spcBef>
                <a:spcPts val="400"/>
              </a:spcBef>
              <a:buFont typeface="Arial" panose="020B0604020202020204" pitchFamily="34" charset="0"/>
              <a:buChar char="•"/>
            </a:pPr>
            <a:r>
              <a:rPr lang="fr-CA" sz="1000" dirty="0"/>
              <a:t>L’ICP détecte les variations associées aux exacerbations pulmonaires et la réponse à l’antibiothérapie chez les enfants atteints de FK.</a:t>
            </a:r>
          </a:p>
          <a:p>
            <a:pPr marL="171450" indent="-171450">
              <a:spcBef>
                <a:spcPts val="400"/>
              </a:spcBef>
              <a:buFont typeface="Arial" panose="020B0604020202020204" pitchFamily="34" charset="0"/>
              <a:buChar char="•"/>
            </a:pPr>
            <a:endParaRPr lang="fr-CA" sz="1000" dirty="0"/>
          </a:p>
          <a:p>
            <a:pPr>
              <a:spcBef>
                <a:spcPts val="400"/>
              </a:spcBef>
            </a:pPr>
            <a:r>
              <a:rPr lang="fr-CA" sz="1000" b="1" dirty="0"/>
              <a:t>Autres renseignements</a:t>
            </a:r>
          </a:p>
          <a:p>
            <a:pPr marL="171450" indent="-171450">
              <a:spcBef>
                <a:spcPts val="400"/>
              </a:spcBef>
              <a:buFont typeface="Arial" panose="020B0604020202020204" pitchFamily="34" charset="0"/>
              <a:buChar char="•"/>
            </a:pPr>
            <a:r>
              <a:rPr lang="fr-CA" sz="1000" dirty="0"/>
              <a:t>L’ICP établi selon l’âge par rinçage de l’azote en cycles multiples et par IRM a été mesuré chez 97 enfants atteints de FK dont l’état était stable sur le plan clinique et de tous les groupes d’âge (0,2 à 21,1 ans).</a:t>
            </a:r>
          </a:p>
          <a:p>
            <a:pPr marL="171450" indent="-171450">
              <a:spcBef>
                <a:spcPts val="400"/>
              </a:spcBef>
              <a:buFont typeface="Arial" panose="020B0604020202020204" pitchFamily="34" charset="0"/>
              <a:buChar char="•"/>
            </a:pPr>
            <a:r>
              <a:rPr lang="fr-CA" sz="1000" dirty="0"/>
              <a:t>Des études comportant des rinçages de l’azote en cycles multiples (n = 26) ou des IRM (n = 10) répétés ont été menées auprès de 25 enfants atteints de FK au moment de la première exacerbation pulmonaire et dans le mois suivant la fin de l’antibiothérapie intraveineuse.</a:t>
            </a:r>
          </a:p>
          <a:p>
            <a:pPr marL="171450" indent="-171450">
              <a:spcBef>
                <a:spcPts val="400"/>
              </a:spcBef>
              <a:buFont typeface="Arial" panose="020B0604020202020204" pitchFamily="34" charset="0"/>
              <a:buChar char="•"/>
            </a:pPr>
            <a:r>
              <a:rPr lang="fr-CA" sz="1000" dirty="0"/>
              <a:t>Les mesures initiales ont été effectuées chez les patients stables sur le plan clinique 3 à 6 mois avant la première exacerbation pulmonaire.</a:t>
            </a:r>
          </a:p>
          <a:p>
            <a:pPr marL="171450" indent="-171450">
              <a:spcBef>
                <a:spcPts val="400"/>
              </a:spcBef>
              <a:buFont typeface="Arial" panose="020B0604020202020204" pitchFamily="34" charset="0"/>
              <a:buChar char="•"/>
            </a:pPr>
            <a:r>
              <a:rPr lang="fr-CA" sz="1000" dirty="0"/>
              <a:t>L’apparition des exacerbations pulmonaires aiguës était associée à une augmentation significative de 2 unités de l’ICP moyen absolu (&gt; 10 %; </a:t>
            </a:r>
            <a:r>
              <a:rPr lang="fr-CA" sz="1000" i="1" dirty="0"/>
              <a:t>p</a:t>
            </a:r>
            <a:r>
              <a:rPr lang="fr-CA" sz="1000" dirty="0"/>
              <a:t> &lt; 0,001), qui est revenu aux valeurs initiales pendant le suivi à court terme, après l’antibiothérapie. </a:t>
            </a:r>
            <a:endParaRPr lang="fr-CA" sz="1000" b="1" dirty="0"/>
          </a:p>
          <a:p>
            <a:pPr>
              <a:spcBef>
                <a:spcPts val="400"/>
              </a:spcBef>
            </a:pPr>
            <a:endParaRPr lang="fr-CA" sz="1000" b="1" dirty="0"/>
          </a:p>
          <a:p>
            <a:pPr>
              <a:spcBef>
                <a:spcPts val="400"/>
              </a:spcBef>
            </a:pPr>
            <a:r>
              <a:rPr lang="fr-CA" sz="1000" b="1" dirty="0"/>
              <a:t>Référence</a:t>
            </a:r>
          </a:p>
          <a:p>
            <a:pPr>
              <a:spcBef>
                <a:spcPts val="400"/>
              </a:spcBef>
              <a:defRPr/>
            </a:pPr>
            <a:r>
              <a:rPr lang="fr-CA" sz="1000" dirty="0">
                <a:solidFill>
                  <a:srgbClr val="000000"/>
                </a:solidFill>
              </a:rPr>
              <a:t>STAHL, M., Wielpütz, M. O., Graeber, S. Y. et coll. « Comparison of lung clearance index and magnetic resonance imaging for assessment of lung disease in children with cystic fibrosis. »</a:t>
            </a:r>
            <a:r>
              <a:rPr lang="fr-CA" sz="1000" dirty="0"/>
              <a:t> </a:t>
            </a:r>
            <a:r>
              <a:rPr lang="fr-CA" sz="1000" i="1" dirty="0">
                <a:solidFill>
                  <a:srgbClr val="000000"/>
                </a:solidFill>
              </a:rPr>
              <a:t>Am J Respir Crit Care Med. </a:t>
            </a:r>
            <a:r>
              <a:rPr lang="fr-CA" sz="1000" dirty="0">
                <a:solidFill>
                  <a:srgbClr val="000000"/>
                </a:solidFill>
              </a:rPr>
              <a:t>2017;195(3):349-359.</a:t>
            </a:r>
          </a:p>
          <a:p>
            <a:pPr>
              <a:spcBef>
                <a:spcPts val="400"/>
              </a:spcBef>
            </a:pPr>
            <a:endParaRPr lang="fr-CA" sz="1000"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33</a:t>
            </a:fld>
            <a:endParaRPr lang="fr-CA" dirty="0"/>
          </a:p>
        </p:txBody>
      </p:sp>
    </p:spTree>
    <p:extLst>
      <p:ext uri="{BB962C8B-B14F-4D97-AF65-F5344CB8AC3E}">
        <p14:creationId xmlns:p14="http://schemas.microsoft.com/office/powerpoint/2010/main" val="2925439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347" y="4405669"/>
            <a:ext cx="6845822" cy="4784723"/>
          </a:xfrm>
        </p:spPr>
        <p:txBody>
          <a:bodyPr/>
          <a:lstStyle/>
          <a:p>
            <a:pPr>
              <a:spcBef>
                <a:spcPts val="0"/>
              </a:spcBef>
              <a:spcAft>
                <a:spcPts val="400"/>
              </a:spcAft>
            </a:pPr>
            <a:r>
              <a:rPr lang="fr-CA" sz="1100" b="1" dirty="0"/>
              <a:t>Point clé </a:t>
            </a:r>
          </a:p>
          <a:p>
            <a:pPr marL="171450" indent="-171450">
              <a:spcBef>
                <a:spcPts val="0"/>
              </a:spcBef>
              <a:spcAft>
                <a:spcPts val="400"/>
              </a:spcAft>
              <a:buFont typeface="Arial" panose="020B0604020202020204" pitchFamily="34" charset="0"/>
              <a:buChar char="•"/>
            </a:pPr>
            <a:r>
              <a:rPr lang="fr-CA" sz="1100" dirty="0"/>
              <a:t>La variation relative de l’ICP était significativement en corrélation avec la variation relative </a:t>
            </a:r>
            <a:br>
              <a:rPr sz="1100" dirty="0"/>
            </a:br>
            <a:r>
              <a:rPr lang="fr-CA" sz="1100" dirty="0"/>
              <a:t>du VEMS prédit, mais les résultats ne correspondaient pas chez 42,5 % des sujets (80 sur 188).</a:t>
            </a:r>
          </a:p>
          <a:p>
            <a:pPr marL="171450" indent="-171450">
              <a:spcBef>
                <a:spcPts val="0"/>
              </a:spcBef>
              <a:spcAft>
                <a:spcPts val="400"/>
              </a:spcAft>
              <a:buFont typeface="Arial" panose="020B0604020202020204" pitchFamily="34" charset="0"/>
              <a:buChar char="•"/>
            </a:pPr>
            <a:r>
              <a:rPr lang="fr-CA" sz="1100" dirty="0"/>
              <a:t>Des études longitudinales doivent être faites pour obtenir des données probantes supplémentaires afin de mieux expliquer l’hétérogénéité de la réponse au traitement après une exacerbation pulmonaire, et la différence minimale importante sur le plan clinique reste à définir.</a:t>
            </a:r>
            <a:endParaRPr lang="fr-CA" sz="1100" b="1" dirty="0"/>
          </a:p>
          <a:p>
            <a:pPr>
              <a:spcBef>
                <a:spcPts val="0"/>
              </a:spcBef>
              <a:spcAft>
                <a:spcPts val="400"/>
              </a:spcAft>
            </a:pPr>
            <a:r>
              <a:rPr lang="fr-CA" sz="1100" b="1" dirty="0"/>
              <a:t>Autres renseignements</a:t>
            </a:r>
          </a:p>
          <a:p>
            <a:pPr marL="171450" indent="-171450">
              <a:spcBef>
                <a:spcPts val="0"/>
              </a:spcBef>
              <a:spcAft>
                <a:spcPts val="400"/>
              </a:spcAft>
              <a:buFont typeface="Arial" panose="020B0604020202020204" pitchFamily="34" charset="0"/>
              <a:buChar char="•"/>
            </a:pPr>
            <a:r>
              <a:rPr lang="fr-CA" sz="1100" dirty="0"/>
              <a:t>Ces analyses ne comprenaient que les études menées chez des sujets atteints de FK ayant suivi une antibiothérapie i.v. (à l’hôpital ou à domicile) documentée pour traiter une exacerbation pulmonaire et ayant obtenu au moins deux mesures par rinçage de l’azote en cycles multiples et par spirométrie (au début [± 72 heures] et à la fin du traitement).</a:t>
            </a:r>
          </a:p>
          <a:p>
            <a:pPr marL="171450" indent="-171450">
              <a:spcBef>
                <a:spcPts val="0"/>
              </a:spcBef>
              <a:spcAft>
                <a:spcPts val="400"/>
              </a:spcAft>
              <a:buFont typeface="Arial" panose="020B0604020202020204" pitchFamily="34" charset="0"/>
              <a:buChar char="•"/>
            </a:pPr>
            <a:r>
              <a:rPr lang="fr-CA" sz="1100" dirty="0"/>
              <a:t>Pour participer à cette étude, les patients devaient être traités pendant ≥ 7 jours. Chaque mesure par rinçage de l’azote en cycles multiples devait être faite trois fois, avec au moins deux essais acceptables et un résultat valide d’ICP à chaque occasion.</a:t>
            </a:r>
          </a:p>
          <a:p>
            <a:pPr marL="171450" indent="-171450">
              <a:spcBef>
                <a:spcPts val="0"/>
              </a:spcBef>
              <a:spcAft>
                <a:spcPts val="400"/>
              </a:spcAft>
              <a:buFont typeface="Arial" panose="020B0604020202020204" pitchFamily="34" charset="0"/>
              <a:buChar char="•"/>
            </a:pPr>
            <a:r>
              <a:rPr lang="fr-CA" sz="1100" dirty="0"/>
              <a:t>L’ICP a diminué significativement au cours du traitement, qu’on ait utilisé du SF</a:t>
            </a:r>
            <a:r>
              <a:rPr lang="fr-CA" sz="1100" baseline="-25000" dirty="0"/>
              <a:t>6</a:t>
            </a:r>
            <a:r>
              <a:rPr lang="fr-CA" sz="1100" dirty="0"/>
              <a:t> ou du N</a:t>
            </a:r>
            <a:r>
              <a:rPr lang="fr-CA" sz="1100" baseline="-25000" dirty="0"/>
              <a:t>2</a:t>
            </a:r>
            <a:r>
              <a:rPr lang="fr-CA" sz="1100" dirty="0"/>
              <a:t>, mais l’effet était de faible ampleur.</a:t>
            </a:r>
          </a:p>
          <a:p>
            <a:pPr marL="171450" indent="-171450">
              <a:spcBef>
                <a:spcPts val="0"/>
              </a:spcBef>
              <a:spcAft>
                <a:spcPts val="400"/>
              </a:spcAft>
              <a:buFont typeface="Arial" panose="020B0604020202020204" pitchFamily="34" charset="0"/>
              <a:buChar char="•"/>
            </a:pPr>
            <a:r>
              <a:rPr lang="fr-CA" sz="1100" dirty="0"/>
              <a:t>Globalement, l’ICP a diminué significativement, soit de 0,40 unité (IC à 95 % : -0,60 à -0,19; </a:t>
            </a:r>
            <a:r>
              <a:rPr lang="fr-CA" sz="1100" i="1" dirty="0"/>
              <a:t>p</a:t>
            </a:r>
            <a:r>
              <a:rPr lang="fr-CA" sz="1100" dirty="0"/>
              <a:t> = 0,004) ou 2,5 % après le traitement.</a:t>
            </a:r>
          </a:p>
          <a:p>
            <a:pPr marL="171450" indent="-171450">
              <a:spcBef>
                <a:spcPts val="0"/>
              </a:spcBef>
              <a:spcAft>
                <a:spcPts val="400"/>
              </a:spcAft>
              <a:buFont typeface="Arial" panose="020B0604020202020204" pitchFamily="34" charset="0"/>
              <a:buChar char="•"/>
            </a:pPr>
            <a:r>
              <a:rPr lang="fr-CA" sz="1100" dirty="0"/>
              <a:t>Un ICP plus élevé (plus grave) au départ était associé à une plus grande amélioration de l’ICP (pente :</a:t>
            </a:r>
            <a:br>
              <a:rPr lang="fr-CA" sz="1100" dirty="0"/>
            </a:br>
            <a:r>
              <a:rPr lang="fr-CA" sz="1100" dirty="0"/>
              <a:t>-0,9 %; IC à 95 %, -1,0 à -0,4 %).</a:t>
            </a:r>
          </a:p>
          <a:p>
            <a:pPr>
              <a:spcBef>
                <a:spcPts val="0"/>
              </a:spcBef>
              <a:spcAft>
                <a:spcPts val="400"/>
              </a:spcAft>
            </a:pPr>
            <a:endParaRPr lang="fr-CA" sz="1100" dirty="0"/>
          </a:p>
          <a:p>
            <a:pPr>
              <a:spcBef>
                <a:spcPts val="0"/>
              </a:spcBef>
              <a:spcAft>
                <a:spcPts val="400"/>
              </a:spcAft>
            </a:pPr>
            <a:r>
              <a:rPr lang="fr-CA" sz="1100" b="1" dirty="0"/>
              <a:t>Référence</a:t>
            </a:r>
          </a:p>
          <a:p>
            <a:pPr>
              <a:spcBef>
                <a:spcPts val="0"/>
              </a:spcBef>
              <a:spcAft>
                <a:spcPts val="400"/>
              </a:spcAft>
            </a:pPr>
            <a:r>
              <a:rPr lang="fr-CA" sz="1100" dirty="0">
                <a:solidFill>
                  <a:srgbClr val="000000"/>
                </a:solidFill>
              </a:rPr>
              <a:t>SONNEVELD, N., Stanojevic, S., Amin, R.</a:t>
            </a:r>
            <a:r>
              <a:rPr lang="fr-CA" sz="1100" dirty="0"/>
              <a:t> </a:t>
            </a:r>
            <a:r>
              <a:rPr lang="fr-CA" sz="1100" dirty="0">
                <a:solidFill>
                  <a:srgbClr val="000000"/>
                </a:solidFill>
              </a:rPr>
              <a:t>et coll. « Lung clearance index in cystic fibrosis subjects treated for pulmonary exacerbations. »</a:t>
            </a:r>
            <a:r>
              <a:rPr lang="fr-CA" sz="1100" dirty="0"/>
              <a:t> </a:t>
            </a:r>
            <a:r>
              <a:rPr lang="fr-CA" sz="1100" i="1" dirty="0">
                <a:solidFill>
                  <a:srgbClr val="000000"/>
                </a:solidFill>
              </a:rPr>
              <a:t>Eur Respir J. </a:t>
            </a:r>
            <a:r>
              <a:rPr lang="fr-CA" sz="1100" dirty="0">
                <a:solidFill>
                  <a:srgbClr val="000000"/>
                </a:solidFill>
              </a:rPr>
              <a:t>2015;46(4):1055-1064.</a:t>
            </a:r>
            <a:endParaRPr lang="fr-CA" sz="1100" dirty="0"/>
          </a:p>
          <a:p>
            <a:pPr marL="171450" indent="-171450">
              <a:spcBef>
                <a:spcPts val="0"/>
              </a:spcBef>
              <a:spcAft>
                <a:spcPts val="400"/>
              </a:spcAft>
              <a:buFont typeface="Arial" panose="020B0604020202020204" pitchFamily="34" charset="0"/>
              <a:buChar char="•"/>
            </a:pPr>
            <a:endParaRPr lang="fr-CA" sz="1100"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34</a:t>
            </a:fld>
            <a:endParaRPr lang="fr-CA" dirty="0"/>
          </a:p>
        </p:txBody>
      </p:sp>
    </p:spTree>
    <p:extLst>
      <p:ext uri="{BB962C8B-B14F-4D97-AF65-F5344CB8AC3E}">
        <p14:creationId xmlns:p14="http://schemas.microsoft.com/office/powerpoint/2010/main" val="2848276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35</a:t>
            </a:fld>
            <a:endParaRPr lang="fr-CA" dirty="0"/>
          </a:p>
        </p:txBody>
      </p:sp>
    </p:spTree>
    <p:extLst>
      <p:ext uri="{BB962C8B-B14F-4D97-AF65-F5344CB8AC3E}">
        <p14:creationId xmlns:p14="http://schemas.microsoft.com/office/powerpoint/2010/main" val="3914825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7066" indent="-291179" eaLnBrk="0" hangingPunct="0">
              <a:spcBef>
                <a:spcPct val="30000"/>
              </a:spcBef>
              <a:defRPr sz="1200">
                <a:solidFill>
                  <a:schemeClr val="tx1"/>
                </a:solidFill>
                <a:latin typeface="Times New Roman" pitchFamily="18" charset="0"/>
              </a:defRPr>
            </a:lvl2pPr>
            <a:lvl3pPr marL="1164717" indent="-232943" eaLnBrk="0" hangingPunct="0">
              <a:spcBef>
                <a:spcPct val="30000"/>
              </a:spcBef>
              <a:defRPr sz="1200">
                <a:solidFill>
                  <a:schemeClr val="tx1"/>
                </a:solidFill>
                <a:latin typeface="Times New Roman" pitchFamily="18" charset="0"/>
              </a:defRPr>
            </a:lvl3pPr>
            <a:lvl4pPr marL="1630604" indent="-232943" eaLnBrk="0" hangingPunct="0">
              <a:spcBef>
                <a:spcPct val="30000"/>
              </a:spcBef>
              <a:defRPr sz="1200">
                <a:solidFill>
                  <a:schemeClr val="tx1"/>
                </a:solidFill>
                <a:latin typeface="Times New Roman" pitchFamily="18" charset="0"/>
              </a:defRPr>
            </a:lvl4pPr>
            <a:lvl5pPr marL="2096491" indent="-232943" eaLnBrk="0" hangingPunct="0">
              <a:spcBef>
                <a:spcPct val="30000"/>
              </a:spcBef>
              <a:defRPr sz="1200">
                <a:solidFill>
                  <a:schemeClr val="tx1"/>
                </a:solidFill>
                <a:latin typeface="Times New Roman" pitchFamily="18" charset="0"/>
              </a:defRPr>
            </a:lvl5pPr>
            <a:lvl6pPr marL="2562377" indent="-232943" eaLnBrk="0" fontAlgn="base" hangingPunct="0">
              <a:spcBef>
                <a:spcPct val="30000"/>
              </a:spcBef>
              <a:spcAft>
                <a:spcPct val="0"/>
              </a:spcAft>
              <a:defRPr sz="1200">
                <a:solidFill>
                  <a:schemeClr val="tx1"/>
                </a:solidFill>
                <a:latin typeface="Times New Roman" pitchFamily="18" charset="0"/>
              </a:defRPr>
            </a:lvl6pPr>
            <a:lvl7pPr marL="3028264" indent="-232943" eaLnBrk="0" fontAlgn="base" hangingPunct="0">
              <a:spcBef>
                <a:spcPct val="30000"/>
              </a:spcBef>
              <a:spcAft>
                <a:spcPct val="0"/>
              </a:spcAft>
              <a:defRPr sz="1200">
                <a:solidFill>
                  <a:schemeClr val="tx1"/>
                </a:solidFill>
                <a:latin typeface="Times New Roman" pitchFamily="18" charset="0"/>
              </a:defRPr>
            </a:lvl7pPr>
            <a:lvl8pPr marL="3494151" indent="-232943" eaLnBrk="0" fontAlgn="base" hangingPunct="0">
              <a:spcBef>
                <a:spcPct val="30000"/>
              </a:spcBef>
              <a:spcAft>
                <a:spcPct val="0"/>
              </a:spcAft>
              <a:defRPr sz="1200">
                <a:solidFill>
                  <a:schemeClr val="tx1"/>
                </a:solidFill>
                <a:latin typeface="Times New Roman" pitchFamily="18" charset="0"/>
              </a:defRPr>
            </a:lvl8pPr>
            <a:lvl9pPr marL="3960038" indent="-23294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A6BD689-4A07-4C5C-B71B-7E82941194D6}" type="slidenum">
              <a:rPr lang="en-GB" altLang="en-US" smtClean="0">
                <a:solidFill>
                  <a:srgbClr val="000000"/>
                </a:solidFill>
                <a:latin typeface="Arial" panose="020B0604020202020204" pitchFamily="34" charset="0"/>
                <a:cs typeface="Arial" panose="020B0604020202020204" pitchFamily="34" charset="0"/>
              </a:rPr>
              <a:pPr eaLnBrk="1" hangingPunct="1">
                <a:spcBef>
                  <a:spcPct val="0"/>
                </a:spcBef>
              </a:pPr>
              <a:t>36</a:t>
            </a:fld>
            <a:endParaRPr lang="fr-CA" altLang="en-US" dirty="0">
              <a:solidFill>
                <a:srgbClr val="000000"/>
              </a:solidFill>
              <a:latin typeface="Arial" panose="020B0604020202020204" pitchFamily="34" charset="0"/>
              <a:cs typeface="Arial" panose="020B0604020202020204" pitchFamily="34" charset="0"/>
            </a:endParaRPr>
          </a:p>
        </p:txBody>
      </p:sp>
      <p:sp>
        <p:nvSpPr>
          <p:cNvPr id="57347" name="Rectangle 2"/>
          <p:cNvSpPr>
            <a:spLocks noGrp="1" noRot="1" noChangeAspect="1" noChangeArrowheads="1" noTextEdit="1"/>
          </p:cNvSpPr>
          <p:nvPr>
            <p:ph type="sldImg"/>
          </p:nvPr>
        </p:nvSpPr>
        <p:spPr>
          <a:xfrm>
            <a:off x="1209675" y="687388"/>
            <a:ext cx="4648200" cy="3486150"/>
          </a:xfrm>
          <a:ln/>
        </p:spPr>
      </p:sp>
      <p:sp>
        <p:nvSpPr>
          <p:cNvPr id="57348" name="Rectangle 3"/>
          <p:cNvSpPr>
            <a:spLocks noGrp="1" noChangeArrowheads="1"/>
          </p:cNvSpPr>
          <p:nvPr>
            <p:ph type="body" idx="1"/>
          </p:nvPr>
        </p:nvSpPr>
        <p:spPr>
          <a:xfrm>
            <a:off x="276115" y="4406902"/>
            <a:ext cx="6458172" cy="45656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fr-CA" sz="1000" b="1" dirty="0"/>
              <a:t>Points clés</a:t>
            </a:r>
          </a:p>
          <a:p>
            <a:pPr marL="171450" indent="-171450">
              <a:spcBef>
                <a:spcPts val="0"/>
              </a:spcBef>
              <a:buFont typeface="Arial" panose="020B0604020202020204" pitchFamily="34" charset="0"/>
              <a:buChar char="•"/>
            </a:pPr>
            <a:r>
              <a:rPr lang="fr-CA" sz="1000" b="0" dirty="0"/>
              <a:t>Le paramètre d’évaluation principal de tous ces essais</a:t>
            </a:r>
            <a:r>
              <a:rPr lang="fr-CA" sz="1000" dirty="0"/>
              <a:t> </a:t>
            </a:r>
            <a:r>
              <a:rPr lang="fr-CA" sz="1000" b="0" baseline="0" dirty="0"/>
              <a:t>était la variation de l’ICP par rapport à l’ICP initial.</a:t>
            </a:r>
            <a:endParaRPr lang="fr-CA" sz="1000" b="0" dirty="0"/>
          </a:p>
          <a:p>
            <a:pPr marL="232943" indent="-232943">
              <a:spcBef>
                <a:spcPts val="0"/>
              </a:spcBef>
              <a:buFont typeface="Arial" panose="020B0604020202020204" pitchFamily="34" charset="0"/>
              <a:buChar char="•"/>
            </a:pPr>
            <a:r>
              <a:rPr lang="fr-CA" sz="1000" dirty="0"/>
              <a:t>Amin 2010</a:t>
            </a:r>
            <a:r>
              <a:rPr lang="fr-CA" sz="1000" baseline="30000" dirty="0"/>
              <a:t>1</a:t>
            </a:r>
            <a:endParaRPr lang="fr-CA" sz="1000" dirty="0"/>
          </a:p>
          <a:p>
            <a:pPr marL="690143" lvl="1" indent="-232943">
              <a:spcBef>
                <a:spcPts val="0"/>
              </a:spcBef>
              <a:buFont typeface="Arial" panose="020B0604020202020204" pitchFamily="34" charset="0"/>
              <a:buChar char="•"/>
            </a:pPr>
            <a:r>
              <a:rPr lang="fr-CA" sz="1000" dirty="0"/>
              <a:t>Essai avec groupes de permutation mené auprès de 20 patients atteints de FK traité pendant 4 semaines par une solution saline hypertonique (SSH : à 7 %) et par une solution saline isotonique (SSI : à 0,9 %) selon une séquence aléatoire séparée par un sevrage thérapeutique de 4 semaines.</a:t>
            </a:r>
          </a:p>
          <a:p>
            <a:pPr marL="690143" lvl="1" indent="-232943">
              <a:spcBef>
                <a:spcPts val="0"/>
              </a:spcBef>
              <a:buFont typeface="Arial" panose="020B0604020202020204" pitchFamily="34" charset="0"/>
              <a:buChar char="•"/>
            </a:pPr>
            <a:r>
              <a:rPr lang="fr-CA" sz="1000" dirty="0"/>
              <a:t>n = 20. Les patients admissibles avaient reçu un diagnostic confirmé de FK, étaient âgés de 6 à 18 ans et présentaient un VEMS prédit initial ≥ 80 %.</a:t>
            </a:r>
            <a:endParaRPr lang="fr-CA" sz="1000" baseline="30000" dirty="0"/>
          </a:p>
          <a:p>
            <a:pPr marL="690143" lvl="1" indent="-232943">
              <a:spcBef>
                <a:spcPts val="0"/>
              </a:spcBef>
              <a:buFont typeface="Arial" panose="020B0604020202020204" pitchFamily="34" charset="0"/>
              <a:buChar char="•"/>
            </a:pPr>
            <a:r>
              <a:rPr lang="fr-CA" sz="1000" baseline="0" dirty="0"/>
              <a:t>Âge moyen ± É.-T. : 10,5 ± 3,1.</a:t>
            </a:r>
          </a:p>
          <a:p>
            <a:pPr marL="232943" indent="-232943">
              <a:spcBef>
                <a:spcPts val="0"/>
              </a:spcBef>
              <a:buFont typeface="Arial" panose="020B0604020202020204" pitchFamily="34" charset="0"/>
              <a:buChar char="•"/>
            </a:pPr>
            <a:r>
              <a:rPr lang="fr-CA" sz="1000" dirty="0"/>
              <a:t>Amin 2011</a:t>
            </a:r>
            <a:r>
              <a:rPr lang="fr-CA" sz="1000" baseline="30000" dirty="0"/>
              <a:t>2</a:t>
            </a:r>
            <a:endParaRPr lang="fr-CA" sz="1000" dirty="0"/>
          </a:p>
          <a:p>
            <a:pPr marL="690143" lvl="1" indent="-232943">
              <a:spcBef>
                <a:spcPts val="0"/>
              </a:spcBef>
              <a:buFont typeface="Arial" panose="020B0604020202020204" pitchFamily="34" charset="0"/>
              <a:buChar char="•"/>
            </a:pPr>
            <a:r>
              <a:rPr lang="fr-CA" sz="1000" dirty="0"/>
              <a:t>Les patients atteints de FK, âgés de 6 à 18 ans, avec un VEMS prédit ≥ 80 % étaient admissibles.</a:t>
            </a:r>
          </a:p>
          <a:p>
            <a:pPr marL="690143" lvl="1" indent="-232943">
              <a:spcBef>
                <a:spcPts val="0"/>
              </a:spcBef>
              <a:buFont typeface="Arial" panose="020B0604020202020204" pitchFamily="34" charset="0"/>
              <a:buChar char="•"/>
            </a:pPr>
            <a:r>
              <a:rPr lang="fr-CA" sz="1000" dirty="0"/>
              <a:t>Dans le cadre d’une méthodologie comportant des groupes de permutation, 17 patients ont reçu de la dornase alfa et un placebo pendant 4 semaines selon une séquence aléatoire séparée par un sevrage thérapeutique de 4 semaines.</a:t>
            </a:r>
          </a:p>
          <a:p>
            <a:pPr marL="690143" lvl="1" indent="-232943">
              <a:spcBef>
                <a:spcPts val="0"/>
              </a:spcBef>
              <a:buFont typeface="Arial" panose="020B0604020202020204" pitchFamily="34" charset="0"/>
              <a:buChar char="•"/>
            </a:pPr>
            <a:r>
              <a:rPr lang="fr-CA" sz="1000" dirty="0"/>
              <a:t>Âge moyen ± É.-T. : 10,3 ± 3,4.</a:t>
            </a:r>
          </a:p>
          <a:p>
            <a:pPr marL="232943" indent="-232943">
              <a:spcBef>
                <a:spcPts val="0"/>
              </a:spcBef>
              <a:buFont typeface="Arial" panose="020B0604020202020204" pitchFamily="34" charset="0"/>
              <a:buChar char="•"/>
            </a:pPr>
            <a:r>
              <a:rPr lang="fr-CA" sz="1000" dirty="0"/>
              <a:t>Subbarao 2013</a:t>
            </a:r>
            <a:r>
              <a:rPr lang="fr-CA" sz="1000" baseline="30000" dirty="0"/>
              <a:t>3</a:t>
            </a:r>
            <a:endParaRPr lang="fr-CA" sz="1000" dirty="0"/>
          </a:p>
          <a:p>
            <a:pPr marL="690143" lvl="1" indent="-232943">
              <a:spcBef>
                <a:spcPts val="0"/>
              </a:spcBef>
              <a:buFont typeface="Arial" panose="020B0604020202020204" pitchFamily="34" charset="0"/>
              <a:buChar char="•"/>
            </a:pPr>
            <a:r>
              <a:rPr lang="fr-CA" sz="1000" dirty="0"/>
              <a:t>Il s’agissait d’un volet pilote de l’étude </a:t>
            </a:r>
            <a:r>
              <a:rPr lang="fr-CA" sz="1000" i="1" dirty="0"/>
              <a:t>Infant Study of Inhaled Saline</a:t>
            </a:r>
            <a:r>
              <a:rPr lang="fr-CA" sz="1000" dirty="0"/>
              <a:t>.</a:t>
            </a:r>
          </a:p>
          <a:p>
            <a:pPr marL="690143" lvl="1" indent="-232943">
              <a:spcBef>
                <a:spcPts val="0"/>
              </a:spcBef>
              <a:buFont typeface="Arial" panose="020B0604020202020204" pitchFamily="34" charset="0"/>
              <a:buChar char="•"/>
            </a:pPr>
            <a:r>
              <a:rPr lang="fr-CA" sz="1000" dirty="0"/>
              <a:t>Le volet comportait 25 participants atteints de FK allant de nourrisson (&gt; 4 mois) à enfants d’âge préscolaire (&lt; 6 ans) qui ont reçu une SSH (à 7 %) ou une SSI (à 0,9 %) pendant 48 semaines dans le cadre d’un essai à répartition aléatoire.</a:t>
            </a:r>
          </a:p>
          <a:p>
            <a:pPr marL="690143" lvl="1" indent="-232943">
              <a:spcBef>
                <a:spcPts val="0"/>
              </a:spcBef>
              <a:buFont typeface="Arial" panose="020B0604020202020204" pitchFamily="34" charset="0"/>
              <a:buChar char="•"/>
            </a:pPr>
            <a:r>
              <a:rPr lang="fr-CA" sz="1000" dirty="0"/>
              <a:t>Âge (médiane [plage]) : 2,6 (0,34-4,95) ans</a:t>
            </a:r>
          </a:p>
          <a:p>
            <a:pPr>
              <a:spcBef>
                <a:spcPts val="0"/>
              </a:spcBef>
            </a:pPr>
            <a:endParaRPr lang="fr-CA" sz="1000" b="1" dirty="0"/>
          </a:p>
          <a:p>
            <a:pPr>
              <a:spcBef>
                <a:spcPts val="0"/>
              </a:spcBef>
            </a:pPr>
            <a:r>
              <a:rPr lang="fr-CA" sz="1000" b="1" dirty="0"/>
              <a:t>Références</a:t>
            </a:r>
          </a:p>
          <a:p>
            <a:pPr marL="232943" indent="-232943" defTabSz="931774">
              <a:spcBef>
                <a:spcPts val="0"/>
              </a:spcBef>
              <a:buFont typeface="+mj-lt"/>
              <a:buAutoNum type="arabicPeriod"/>
              <a:defRPr/>
            </a:pPr>
            <a:r>
              <a:rPr lang="fr-CA" sz="1000" dirty="0"/>
              <a:t>AMIN, R., Subbarao, P., Jabar, A. et coll. « Hypertonic saline improves the LCI in paediatric patients with CF with normal lung function ». </a:t>
            </a:r>
            <a:r>
              <a:rPr lang="fr-CA" sz="1000" i="1" dirty="0"/>
              <a:t>Thorax.</a:t>
            </a:r>
            <a:r>
              <a:rPr lang="fr-CA" sz="1000" dirty="0"/>
              <a:t> 2010;65(5):379-383.</a:t>
            </a:r>
          </a:p>
          <a:p>
            <a:pPr marL="232943" indent="-232943" defTabSz="931774">
              <a:spcBef>
                <a:spcPts val="0"/>
              </a:spcBef>
              <a:buFont typeface="+mj-lt"/>
              <a:buAutoNum type="arabicPeriod"/>
              <a:defRPr/>
            </a:pPr>
            <a:r>
              <a:rPr lang="fr-CA" sz="1000" dirty="0"/>
              <a:t>AMIN, R., Subbarao, P., Lou, W. et coll. « The effect of dornase alfa on ventilation inhomogeneity in patients with cystic fibrosis ». </a:t>
            </a:r>
            <a:r>
              <a:rPr lang="fr-CA" sz="1000" i="1" dirty="0"/>
              <a:t>Eur Resp J.</a:t>
            </a:r>
            <a:r>
              <a:rPr lang="fr-CA" sz="1000" dirty="0"/>
              <a:t> 2011;37(4):806-812.</a:t>
            </a:r>
          </a:p>
          <a:p>
            <a:pPr marL="232943" indent="-232943" defTabSz="931774">
              <a:spcBef>
                <a:spcPts val="0"/>
              </a:spcBef>
              <a:buFont typeface="+mj-lt"/>
              <a:buAutoNum type="arabicPeriod"/>
              <a:defRPr/>
            </a:pPr>
            <a:r>
              <a:rPr lang="fr-CA" sz="1000" dirty="0"/>
              <a:t>SUBBARAO, P., Stanojevic, S., Brown, M. et coll. « Lung clearance index as an outcome measure for clinical trials in young children with cystic fibrosis. A pilot study using inhaled hypertonic saline ». </a:t>
            </a:r>
            <a:r>
              <a:rPr lang="fr-CA" sz="1000" i="1" dirty="0"/>
              <a:t>Am J Respir Crit Care Med. </a:t>
            </a:r>
            <a:r>
              <a:rPr lang="fr-CA" sz="1000" dirty="0"/>
              <a:t>2013;188(4):456-460.</a:t>
            </a:r>
          </a:p>
          <a:p>
            <a:pPr>
              <a:spcBef>
                <a:spcPts val="0"/>
              </a:spcBef>
            </a:pPr>
            <a:endParaRPr lang="fr-CA" sz="1100" dirty="0"/>
          </a:p>
          <a:p>
            <a:pPr eaLnBrk="1" hangingPunct="1"/>
            <a:endParaRPr lang="fr-CA" altLang="en-US" dirty="0"/>
          </a:p>
        </p:txBody>
      </p:sp>
    </p:spTree>
    <p:extLst>
      <p:ext uri="{BB962C8B-B14F-4D97-AF65-F5344CB8AC3E}">
        <p14:creationId xmlns:p14="http://schemas.microsoft.com/office/powerpoint/2010/main" val="6391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3885578" y="8686487"/>
            <a:ext cx="2972422" cy="457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09" indent="-285734" eaLnBrk="0" hangingPunct="0">
              <a:spcBef>
                <a:spcPct val="30000"/>
              </a:spcBef>
              <a:defRPr sz="1200">
                <a:solidFill>
                  <a:schemeClr val="tx1"/>
                </a:solidFill>
                <a:latin typeface="Times New Roman" pitchFamily="18" charset="0"/>
              </a:defRPr>
            </a:lvl2pPr>
            <a:lvl3pPr marL="1142937" indent="-228587" eaLnBrk="0" hangingPunct="0">
              <a:spcBef>
                <a:spcPct val="30000"/>
              </a:spcBef>
              <a:defRPr sz="1200">
                <a:solidFill>
                  <a:schemeClr val="tx1"/>
                </a:solidFill>
                <a:latin typeface="Times New Roman" pitchFamily="18" charset="0"/>
              </a:defRPr>
            </a:lvl3pPr>
            <a:lvl4pPr marL="1600112" indent="-228587" eaLnBrk="0" hangingPunct="0">
              <a:spcBef>
                <a:spcPct val="30000"/>
              </a:spcBef>
              <a:defRPr sz="1200">
                <a:solidFill>
                  <a:schemeClr val="tx1"/>
                </a:solidFill>
                <a:latin typeface="Times New Roman" pitchFamily="18" charset="0"/>
              </a:defRPr>
            </a:lvl4pPr>
            <a:lvl5pPr marL="2057287" indent="-228587" eaLnBrk="0" hangingPunct="0">
              <a:spcBef>
                <a:spcPct val="30000"/>
              </a:spcBef>
              <a:defRPr sz="1200">
                <a:solidFill>
                  <a:schemeClr val="tx1"/>
                </a:solidFill>
                <a:latin typeface="Times New Roman" pitchFamily="18" charset="0"/>
              </a:defRPr>
            </a:lvl5pPr>
            <a:lvl6pPr marL="2514461" indent="-228587" eaLnBrk="0" fontAlgn="base" hangingPunct="0">
              <a:spcBef>
                <a:spcPct val="30000"/>
              </a:spcBef>
              <a:spcAft>
                <a:spcPct val="0"/>
              </a:spcAft>
              <a:defRPr sz="1200">
                <a:solidFill>
                  <a:schemeClr val="tx1"/>
                </a:solidFill>
                <a:latin typeface="Times New Roman" pitchFamily="18" charset="0"/>
              </a:defRPr>
            </a:lvl6pPr>
            <a:lvl7pPr marL="2971635" indent="-228587" eaLnBrk="0" fontAlgn="base" hangingPunct="0">
              <a:spcBef>
                <a:spcPct val="30000"/>
              </a:spcBef>
              <a:spcAft>
                <a:spcPct val="0"/>
              </a:spcAft>
              <a:defRPr sz="1200">
                <a:solidFill>
                  <a:schemeClr val="tx1"/>
                </a:solidFill>
                <a:latin typeface="Times New Roman" pitchFamily="18" charset="0"/>
              </a:defRPr>
            </a:lvl7pPr>
            <a:lvl8pPr marL="3428810" indent="-228587" eaLnBrk="0" fontAlgn="base" hangingPunct="0">
              <a:spcBef>
                <a:spcPct val="30000"/>
              </a:spcBef>
              <a:spcAft>
                <a:spcPct val="0"/>
              </a:spcAft>
              <a:defRPr sz="1200">
                <a:solidFill>
                  <a:schemeClr val="tx1"/>
                </a:solidFill>
                <a:latin typeface="Times New Roman" pitchFamily="18" charset="0"/>
              </a:defRPr>
            </a:lvl8pPr>
            <a:lvl9pPr marL="3885985" indent="-228587"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E5C8BFE-8CBC-40BD-802B-69950BC83B72}" type="slidenum">
              <a:rPr lang="en-GB" altLang="en-US" smtClean="0">
                <a:solidFill>
                  <a:srgbClr val="000000"/>
                </a:solidFill>
                <a:latin typeface="Arial" panose="020B0604020202020204" pitchFamily="34" charset="0"/>
                <a:cs typeface="Arial" panose="020B0604020202020204" pitchFamily="34" charset="0"/>
              </a:rPr>
              <a:pPr eaLnBrk="1" hangingPunct="1">
                <a:spcBef>
                  <a:spcPct val="0"/>
                </a:spcBef>
              </a:pPr>
              <a:t>37</a:t>
            </a:fld>
            <a:endParaRPr lang="fr-CA" altLang="en-US" dirty="0">
              <a:solidFill>
                <a:srgbClr val="000000"/>
              </a:solidFill>
              <a:latin typeface="Arial" panose="020B0604020202020204" pitchFamily="34" charset="0"/>
              <a:cs typeface="Arial" panose="020B0604020202020204" pitchFamily="34" charset="0"/>
            </a:endParaRPr>
          </a:p>
        </p:txBody>
      </p:sp>
      <p:sp>
        <p:nvSpPr>
          <p:cNvPr id="58371" name="Rectangle 2"/>
          <p:cNvSpPr>
            <a:spLocks noGrp="1" noRot="1" noChangeAspect="1" noChangeArrowheads="1" noTextEdit="1"/>
          </p:cNvSpPr>
          <p:nvPr>
            <p:ph type="sldImg"/>
          </p:nvPr>
        </p:nvSpPr>
        <p:spPr>
          <a:xfrm>
            <a:off x="1143000" y="657225"/>
            <a:ext cx="4572000" cy="3429000"/>
          </a:xfrm>
          <a:ln/>
        </p:spPr>
      </p:sp>
      <p:sp>
        <p:nvSpPr>
          <p:cNvPr id="58372" name="Rectangle 3"/>
          <p:cNvSpPr>
            <a:spLocks noGrp="1" noChangeArrowheads="1"/>
          </p:cNvSpPr>
          <p:nvPr>
            <p:ph type="body" idx="1"/>
          </p:nvPr>
        </p:nvSpPr>
        <p:spPr>
          <a:xfrm>
            <a:off x="469731" y="4169122"/>
            <a:ext cx="6286072" cy="48135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sz="800" b="1" dirty="0"/>
              <a:t>Points clés</a:t>
            </a:r>
          </a:p>
          <a:p>
            <a:pPr marL="228587" indent="-228587">
              <a:buFont typeface="Arial" panose="020B0604020202020204" pitchFamily="34" charset="0"/>
              <a:buChar char="•"/>
            </a:pPr>
            <a:r>
              <a:rPr lang="fr-CA" sz="800" dirty="0"/>
              <a:t>Actuellement, le VEMS est le seul paramètre de substitution accepté par l’Agence européenne des médicaments (EMA) et la Food and Drug Administration (FDA) des États-Unis</a:t>
            </a:r>
            <a:r>
              <a:rPr lang="fr-CA" sz="800" baseline="30000" dirty="0"/>
              <a:t>1</a:t>
            </a:r>
            <a:r>
              <a:rPr lang="fr-CA" sz="800" dirty="0"/>
              <a:t>.</a:t>
            </a:r>
          </a:p>
          <a:p>
            <a:pPr marL="685762" lvl="1" indent="-228587">
              <a:buFont typeface="Arial" panose="020B0604020202020204" pitchFamily="34" charset="0"/>
              <a:buChar char="–"/>
            </a:pPr>
            <a:r>
              <a:rPr lang="fr-CA" sz="800" dirty="0"/>
              <a:t>Paramètre de substitution : mesure de laboratoire utilisée pour prédire l’efficacité lorsqu’il n’est pas possible ni commode d’évaluer l’effet clinique.</a:t>
            </a:r>
          </a:p>
          <a:p>
            <a:pPr marL="228587" indent="-228587">
              <a:buFont typeface="Arial" panose="020B0604020202020204" pitchFamily="34" charset="0"/>
              <a:buChar char="•"/>
            </a:pPr>
            <a:r>
              <a:rPr lang="fr-CA" sz="800" dirty="0"/>
              <a:t>L’ICP semble être un bon candidat pour devenir un nouveau paramètre de substitution dans le cadre d’essais portant sur les stades précoces de la FK</a:t>
            </a:r>
            <a:r>
              <a:rPr lang="fr-CA" sz="800" baseline="30000" dirty="0"/>
              <a:t>1</a:t>
            </a:r>
            <a:r>
              <a:rPr lang="fr-CA" sz="800" dirty="0"/>
              <a:t>.</a:t>
            </a:r>
          </a:p>
          <a:p>
            <a:pPr marL="228587" indent="-228587">
              <a:buFont typeface="Arial" panose="020B0604020202020204" pitchFamily="34" charset="0"/>
              <a:buChar char="•"/>
            </a:pPr>
            <a:r>
              <a:rPr lang="fr-CA" sz="800" dirty="0"/>
              <a:t>Les essais cliniques au cours desquels l’ICP était utilisé comme paramètre d’évaluation principal ont montré que l’ICP peut être employé pour évaluer l’efficacité des traitements, comme ceux par une solution saline hypertonique et par de la dornase alfa</a:t>
            </a:r>
            <a:r>
              <a:rPr lang="fr-CA" sz="800" baseline="30000" dirty="0"/>
              <a:t>2-4</a:t>
            </a:r>
            <a:r>
              <a:rPr lang="fr-CA" sz="800" dirty="0"/>
              <a:t>.</a:t>
            </a:r>
          </a:p>
          <a:p>
            <a:pPr marL="228587" indent="-228587">
              <a:buFont typeface="Arial" panose="020B0604020202020204" pitchFamily="34" charset="0"/>
              <a:buChar char="•"/>
            </a:pPr>
            <a:r>
              <a:rPr lang="fr-CA" sz="800" dirty="0"/>
              <a:t>Amin 2010 (lignes violettes)</a:t>
            </a:r>
          </a:p>
          <a:p>
            <a:pPr marL="677237" lvl="1" indent="-228587">
              <a:buFont typeface="Arial" panose="020B0604020202020204" pitchFamily="34" charset="0"/>
              <a:buChar char="•"/>
            </a:pPr>
            <a:r>
              <a:rPr lang="fr-CA" sz="800" dirty="0"/>
              <a:t>Solution saline isotonique témoin : ICP avant traitement = 8,71 ± 2,10, ICP après traitement = 8,89 ± 2,10</a:t>
            </a:r>
          </a:p>
          <a:p>
            <a:pPr marL="677237" lvl="1" indent="-228587">
              <a:buFont typeface="Arial" panose="020B0604020202020204" pitchFamily="34" charset="0"/>
              <a:buChar char="•"/>
            </a:pPr>
            <a:r>
              <a:rPr lang="fr-CA" sz="800" dirty="0"/>
              <a:t>Solution saline hypertonique : ICP avant traitement = 8,84 ± 1,95, ICP après traitement = 7,86 ± 1,71</a:t>
            </a:r>
          </a:p>
          <a:p>
            <a:pPr marL="677237" lvl="1" indent="-228587">
              <a:buFont typeface="Arial" panose="020B0604020202020204" pitchFamily="34" charset="0"/>
              <a:buChar char="•"/>
            </a:pPr>
            <a:r>
              <a:rPr lang="fr-CA" sz="800" dirty="0"/>
              <a:t>Effet du traitement = 1,16 ± 0,94</a:t>
            </a:r>
          </a:p>
          <a:p>
            <a:pPr marL="228587" indent="-228587">
              <a:buFont typeface="Arial" panose="020B0604020202020204" pitchFamily="34" charset="0"/>
              <a:buChar char="•"/>
            </a:pPr>
            <a:r>
              <a:rPr lang="fr-CA" sz="800" dirty="0"/>
              <a:t>Amin 2011 (lignes bleues)</a:t>
            </a:r>
          </a:p>
          <a:p>
            <a:pPr marL="677237" lvl="1" indent="-228587">
              <a:buFont typeface="Arial" panose="020B0604020202020204" pitchFamily="34" charset="0"/>
              <a:buChar char="•"/>
            </a:pPr>
            <a:r>
              <a:rPr lang="fr-CA" sz="800" dirty="0"/>
              <a:t>Placebo témoin : ICP avant traitement = 8,75 ± 1,72, ICP après traitement = 8,52 ± 21,19</a:t>
            </a:r>
          </a:p>
          <a:p>
            <a:pPr marL="677237" lvl="1" indent="-228587">
              <a:buFont typeface="Arial" panose="020B0604020202020204" pitchFamily="34" charset="0"/>
              <a:buChar char="•"/>
            </a:pPr>
            <a:r>
              <a:rPr lang="fr-CA" sz="800" dirty="0"/>
              <a:t>Dornase alfa : ICP avant traitement = 8,31 ± 1,48, ICP après traitement = 7,69 ± 1,65</a:t>
            </a:r>
          </a:p>
          <a:p>
            <a:pPr marL="677237" lvl="1" indent="-228587">
              <a:buFont typeface="Arial" panose="020B0604020202020204" pitchFamily="34" charset="0"/>
              <a:buChar char="•"/>
            </a:pPr>
            <a:r>
              <a:rPr lang="fr-CA" sz="800" dirty="0"/>
              <a:t>Effet du traitement = 0,90 ± 1,44</a:t>
            </a:r>
          </a:p>
          <a:p>
            <a:pPr marL="228587" indent="-228587">
              <a:buFont typeface="Arial" panose="020B0604020202020204" pitchFamily="34" charset="0"/>
              <a:buChar char="•"/>
            </a:pPr>
            <a:r>
              <a:rPr lang="fr-CA" sz="800" dirty="0"/>
              <a:t>Subbarao 2013 (lignes vertes)</a:t>
            </a:r>
          </a:p>
          <a:p>
            <a:pPr marL="677237" lvl="1" indent="-228587">
              <a:buFont typeface="Arial" panose="020B0604020202020204" pitchFamily="34" charset="0"/>
              <a:buChar char="•"/>
            </a:pPr>
            <a:r>
              <a:rPr lang="fr-CA" sz="800" dirty="0"/>
              <a:t>Solution saline isotonique témoin : écart réduit de l’ICP avant traitement ≈ 1,59 ± 2,10, écart réduit de l’ICP après traitement ≈ 2,4 ± 2,10</a:t>
            </a:r>
          </a:p>
          <a:p>
            <a:pPr marL="677237" lvl="1" indent="-228587">
              <a:buFont typeface="Arial" panose="020B0604020202020204" pitchFamily="34" charset="0"/>
              <a:buChar char="•"/>
            </a:pPr>
            <a:r>
              <a:rPr lang="fr-CA" sz="800" dirty="0"/>
              <a:t>Solution saline hypertonique : écart réduit de l’ICP avant traitement ≈ 2,4 ± 2,5, écart réduit de l’ICP après traitement ≈ 1,2 ± 2,5</a:t>
            </a:r>
          </a:p>
          <a:p>
            <a:pPr marL="677237" lvl="1" indent="-228587">
              <a:buFont typeface="Arial" panose="020B0604020202020204" pitchFamily="34" charset="0"/>
              <a:buChar char="•"/>
            </a:pPr>
            <a:r>
              <a:rPr lang="fr-CA" sz="800" dirty="0"/>
              <a:t>Effet du traitement = 2,01</a:t>
            </a:r>
            <a:endParaRPr lang="fr-CA" sz="800" b="1" dirty="0"/>
          </a:p>
          <a:p>
            <a:r>
              <a:rPr lang="fr-CA" sz="800" b="1" dirty="0"/>
              <a:t>Références</a:t>
            </a:r>
          </a:p>
          <a:p>
            <a:pPr marL="228587" indent="-228587" defTabSz="914350">
              <a:buFont typeface="+mj-lt"/>
              <a:buAutoNum type="arabicPeriod"/>
              <a:defRPr/>
            </a:pPr>
            <a:r>
              <a:rPr lang="fr-CA" sz="800" dirty="0"/>
              <a:t>KENT, L., Reix, P., Innes, J.A. et coll.</a:t>
            </a:r>
            <a:r>
              <a:rPr lang="fr-CA" sz="800" i="1" dirty="0"/>
              <a:t>.</a:t>
            </a:r>
            <a:r>
              <a:rPr lang="fr-CA" sz="800" dirty="0"/>
              <a:t> « Lung clearance index: evidence for use in clinical trials in cystic fibrosis ». </a:t>
            </a:r>
            <a:r>
              <a:rPr lang="fr-CA" sz="800" i="1" dirty="0"/>
              <a:t>J Cyst Fibros. </a:t>
            </a:r>
            <a:r>
              <a:rPr lang="fr-CA" sz="800" dirty="0"/>
              <a:t>2014;13(2):123-138.</a:t>
            </a:r>
          </a:p>
          <a:p>
            <a:pPr marL="228587" indent="-228587" defTabSz="914350">
              <a:buFont typeface="+mj-lt"/>
              <a:buAutoNum type="arabicPeriod"/>
              <a:defRPr/>
            </a:pPr>
            <a:r>
              <a:rPr lang="fr-CA" sz="800" dirty="0"/>
              <a:t>AMIN, R., Subbarao, P., Jabar, A. et coll. « Hypertonic saline improves the LCI in paediatric patients with CF with normal lung function ». </a:t>
            </a:r>
            <a:r>
              <a:rPr lang="fr-CA" sz="800" i="1" dirty="0"/>
              <a:t>Thorax.</a:t>
            </a:r>
            <a:r>
              <a:rPr lang="fr-CA" sz="800" dirty="0"/>
              <a:t> 2010;65(5):379-383.</a:t>
            </a:r>
          </a:p>
          <a:p>
            <a:pPr marL="228587" indent="-228587" defTabSz="914350">
              <a:buFont typeface="+mj-lt"/>
              <a:buAutoNum type="arabicPeriod"/>
              <a:defRPr/>
            </a:pPr>
            <a:r>
              <a:rPr lang="fr-CA" sz="800" dirty="0"/>
              <a:t>AMIN, R., Subbarao, P., Lou, W. et coll. « The effect of dornase alfa on ventilation inhomogeneity in patients with cystic fibrosis ». </a:t>
            </a:r>
            <a:r>
              <a:rPr lang="fr-CA" sz="800" i="1" dirty="0"/>
              <a:t>Eur Resp J.</a:t>
            </a:r>
            <a:r>
              <a:rPr lang="fr-CA" sz="800" dirty="0"/>
              <a:t> 2011;37(4):806-812.</a:t>
            </a:r>
          </a:p>
          <a:p>
            <a:pPr marL="228587" indent="-228587" defTabSz="914350">
              <a:buFont typeface="+mj-lt"/>
              <a:buAutoNum type="arabicPeriod"/>
              <a:defRPr/>
            </a:pPr>
            <a:r>
              <a:rPr lang="fr-CA" sz="800" dirty="0"/>
              <a:t>SUBBARAO, P., Stanojevic, S., Brown, M. et coll. « Lung clearance index as an outcome measure for clinical trials in young children with cystic fibrosis. A pilot study using inhaled hypertonic saline ». </a:t>
            </a:r>
            <a:r>
              <a:rPr lang="fr-CA" sz="800" i="1" dirty="0"/>
              <a:t>Am J Respir Crit Care Med. </a:t>
            </a:r>
            <a:r>
              <a:rPr lang="fr-CA" sz="800" dirty="0"/>
              <a:t>2013;188(4):456-460.</a:t>
            </a:r>
          </a:p>
          <a:p>
            <a:endParaRPr lang="fr-CA" sz="900" dirty="0"/>
          </a:p>
        </p:txBody>
      </p:sp>
    </p:spTree>
    <p:extLst>
      <p:ext uri="{BB962C8B-B14F-4D97-AF65-F5344CB8AC3E}">
        <p14:creationId xmlns:p14="http://schemas.microsoft.com/office/powerpoint/2010/main" val="1758140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100" b="1" dirty="0">
                <a:solidFill>
                  <a:srgbClr val="000000"/>
                </a:solidFill>
                <a:latin typeface="Arial" panose="020B0604020202020204" pitchFamily="34" charset="0"/>
              </a:rPr>
              <a:t>Point clé</a:t>
            </a:r>
          </a:p>
          <a:p>
            <a:pPr marL="171450" lvl="0" indent="-171450">
              <a:buFont typeface="Arial" panose="020B0604020202020204" pitchFamily="34" charset="0"/>
              <a:buChar char="•"/>
            </a:pPr>
            <a:r>
              <a:rPr lang="fr-CA" sz="1100" dirty="0">
                <a:solidFill>
                  <a:srgbClr val="000000"/>
                </a:solidFill>
                <a:latin typeface="Arial" panose="020B0604020202020204" pitchFamily="34" charset="0"/>
              </a:rPr>
              <a:t>L’ICP est étudié de près comme paramètre d’évaluation clinique d’essais d’intervention.</a:t>
            </a:r>
          </a:p>
          <a:p>
            <a:pPr marL="171450" lvl="0" indent="-171450">
              <a:buFont typeface="Arial" panose="020B0604020202020204" pitchFamily="34" charset="0"/>
              <a:buChar char="•"/>
            </a:pPr>
            <a:endParaRPr lang="fr-CA" sz="1100" dirty="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fr-CA" sz="1100" dirty="0">
              <a:solidFill>
                <a:srgbClr val="000000"/>
              </a:solidFill>
              <a:latin typeface="Arial" panose="020B0604020202020204" pitchFamily="34" charset="0"/>
              <a:cs typeface="Arial" panose="020B0604020202020204" pitchFamily="34" charset="0"/>
            </a:endParaRPr>
          </a:p>
          <a:p>
            <a:pPr lvl="0"/>
            <a:r>
              <a:rPr lang="fr-CA" sz="1100" b="1" dirty="0">
                <a:solidFill>
                  <a:srgbClr val="000000"/>
                </a:solidFill>
                <a:latin typeface="Arial" panose="020B0604020202020204" pitchFamily="34" charset="0"/>
              </a:rPr>
              <a:t>Référence</a:t>
            </a:r>
          </a:p>
          <a:p>
            <a:r>
              <a:rPr lang="fr-CA" sz="1100" dirty="0">
                <a:solidFill>
                  <a:srgbClr val="000000"/>
                </a:solidFill>
              </a:rPr>
              <a:t>ClinicalTrials.gov (le 16 juin 2017).</a:t>
            </a:r>
          </a:p>
          <a:p>
            <a:pPr lvl="0"/>
            <a:endParaRPr lang="fr-CA" sz="11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C7500B8-A297-4732-A44E-95EA488101D2}" type="slidenum">
              <a:rPr lang="en-US" smtClean="0"/>
              <a:pPr/>
              <a:t>38</a:t>
            </a:fld>
            <a:endParaRPr lang="fr-CA" dirty="0"/>
          </a:p>
        </p:txBody>
      </p:sp>
    </p:spTree>
    <p:extLst>
      <p:ext uri="{BB962C8B-B14F-4D97-AF65-F5344CB8AC3E}">
        <p14:creationId xmlns:p14="http://schemas.microsoft.com/office/powerpoint/2010/main" val="3750211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9296" y="4416427"/>
            <a:ext cx="6651810" cy="4775198"/>
          </a:xfrm>
        </p:spPr>
        <p:txBody>
          <a:bodyPr/>
          <a:lstStyle/>
          <a:p>
            <a:pPr lvl="0">
              <a:spcBef>
                <a:spcPts val="0"/>
              </a:spcBef>
            </a:pPr>
            <a:r>
              <a:rPr lang="fr-CA" sz="900" b="1" dirty="0">
                <a:solidFill>
                  <a:srgbClr val="000000"/>
                </a:solidFill>
                <a:latin typeface="Arial" panose="020B0604020202020204" pitchFamily="34" charset="0"/>
              </a:rPr>
              <a:t>Point clé</a:t>
            </a:r>
          </a:p>
          <a:p>
            <a:pPr marL="171450" marR="0" lvl="0" indent="-171450" algn="l" defTabSz="914400" rtl="0" eaLnBrk="1" fontAlgn="base" latinLnBrk="0" hangingPunct="1">
              <a:spcBef>
                <a:spcPts val="0"/>
              </a:spcBef>
              <a:spcAft>
                <a:spcPct val="0"/>
              </a:spcAft>
              <a:buClrTx/>
              <a:buSzTx/>
              <a:buFont typeface="Arial" panose="020B0604020202020204" pitchFamily="34" charset="0"/>
              <a:buChar char="•"/>
              <a:tabLst/>
              <a:defRPr/>
            </a:pPr>
            <a:r>
              <a:rPr lang="fr-CA" sz="900" dirty="0"/>
              <a:t>Aucune différence minimale significative sur le plan clinique n’a encore été établie quant à l’ICP</a:t>
            </a:r>
            <a:r>
              <a:rPr lang="fr-CA" sz="900" baseline="30000" dirty="0"/>
              <a:t>1</a:t>
            </a:r>
            <a:r>
              <a:rPr lang="fr-CA" sz="900" dirty="0"/>
              <a:t>.</a:t>
            </a:r>
          </a:p>
          <a:p>
            <a:pPr marL="171450" lvl="0" indent="-171450">
              <a:spcBef>
                <a:spcPts val="0"/>
              </a:spcBef>
              <a:buFont typeface="Arial" panose="020B0604020202020204" pitchFamily="34" charset="0"/>
              <a:buChar char="•"/>
            </a:pPr>
            <a:r>
              <a:rPr lang="fr-CA" sz="900" dirty="0">
                <a:solidFill>
                  <a:srgbClr val="000000"/>
                </a:solidFill>
                <a:latin typeface="Arial" panose="020B0604020202020204" pitchFamily="34" charset="0"/>
              </a:rPr>
              <a:t>Le coefficient de fiabilité, qui mesure la reproductibilité, a été proposé comme valeur seuil de la portée clinique. Les effets du traitement supérieurs à la variabilité physiologique et technique du paramètre d’évaluation peuvent être perçus comme significatifs sur le plan clinique</a:t>
            </a:r>
            <a:r>
              <a:rPr lang="fr-CA" sz="900" baseline="30000" dirty="0">
                <a:solidFill>
                  <a:srgbClr val="000000"/>
                </a:solidFill>
                <a:latin typeface="Arial" panose="020B0604020202020204" pitchFamily="34" charset="0"/>
              </a:rPr>
              <a:t>2</a:t>
            </a:r>
            <a:r>
              <a:rPr lang="fr-CA" sz="900" dirty="0">
                <a:solidFill>
                  <a:srgbClr val="000000"/>
                </a:solidFill>
                <a:latin typeface="Arial" panose="020B0604020202020204" pitchFamily="34" charset="0"/>
              </a:rPr>
              <a:t>.</a:t>
            </a:r>
            <a:endParaRPr lang="fr-CA" sz="900" dirty="0">
              <a:solidFill>
                <a:srgbClr val="000000"/>
              </a:solidFill>
              <a:latin typeface="Arial" panose="020B0604020202020204" pitchFamily="34" charset="0"/>
              <a:cs typeface="Arial" panose="020B0604020202020204" pitchFamily="34" charset="0"/>
            </a:endParaRPr>
          </a:p>
          <a:p>
            <a:pPr lvl="0">
              <a:spcBef>
                <a:spcPts val="0"/>
              </a:spcBef>
            </a:pPr>
            <a:endParaRPr lang="fr-CA" sz="900" b="1" dirty="0">
              <a:solidFill>
                <a:srgbClr val="000000"/>
              </a:solidFill>
              <a:latin typeface="Arial" panose="020B0604020202020204" pitchFamily="34" charset="0"/>
              <a:cs typeface="Arial" panose="020B0604020202020204" pitchFamily="34" charset="0"/>
            </a:endParaRPr>
          </a:p>
          <a:p>
            <a:pPr lvl="0">
              <a:spcBef>
                <a:spcPts val="0"/>
              </a:spcBef>
            </a:pPr>
            <a:r>
              <a:rPr lang="fr-CA" sz="900" b="1" dirty="0">
                <a:solidFill>
                  <a:srgbClr val="000000"/>
                </a:solidFill>
                <a:latin typeface="Arial" panose="020B0604020202020204" pitchFamily="34" charset="0"/>
              </a:rPr>
              <a:t>Autres renseignements</a:t>
            </a:r>
          </a:p>
          <a:p>
            <a:pPr marL="171450" lvl="0" indent="-171450">
              <a:spcBef>
                <a:spcPts val="0"/>
              </a:spcBef>
              <a:buFont typeface="Arial" panose="020B0604020202020204" pitchFamily="34" charset="0"/>
              <a:buChar char="•"/>
            </a:pPr>
            <a:r>
              <a:rPr lang="fr-CA" sz="900" dirty="0"/>
              <a:t>Les énoncés consensuels portent à croire que les effets du traitement peuvent être jugés significatifs sur le plan clinique s’ils sont plus grands que la différence entre les mesures d’ICP répétées, sans intervention ni variation de l’état clinique (c.-à-d. « coefficient de répétabilité » ou « coefficient de fiabilité des mesures répétées »)</a:t>
            </a:r>
            <a:r>
              <a:rPr lang="fr-CA" sz="900" baseline="30000" dirty="0"/>
              <a:t>2</a:t>
            </a:r>
            <a:r>
              <a:rPr lang="fr-CA" sz="900" dirty="0"/>
              <a:t>.</a:t>
            </a:r>
          </a:p>
          <a:p>
            <a:pPr marL="171450" lvl="0" indent="-171450">
              <a:spcBef>
                <a:spcPts val="0"/>
              </a:spcBef>
              <a:buFont typeface="Arial" panose="020B0604020202020204" pitchFamily="34" charset="0"/>
              <a:buChar char="•"/>
            </a:pPr>
            <a:r>
              <a:rPr lang="fr-CA" sz="900" dirty="0"/>
              <a:t>Le coefficient de répétabilité du rinçage de l’azote en cycles multiples utilisant de l’azote et un dispositif commercial est de 0,6 chez les enfants en bonne santé et de 0,96 chez les enfants atteints de FK</a:t>
            </a:r>
            <a:r>
              <a:rPr lang="fr-CA" sz="900" baseline="30000" dirty="0"/>
              <a:t>3</a:t>
            </a:r>
            <a:r>
              <a:rPr lang="fr-CA" sz="900" dirty="0"/>
              <a:t>.</a:t>
            </a:r>
          </a:p>
          <a:p>
            <a:pPr marL="171450" indent="-171450">
              <a:spcBef>
                <a:spcPts val="0"/>
              </a:spcBef>
              <a:buFont typeface="Arial" panose="020B0604020202020204" pitchFamily="34" charset="0"/>
              <a:buChar char="•"/>
            </a:pPr>
            <a:r>
              <a:rPr lang="fr-CA" sz="900" dirty="0"/>
              <a:t>Le coefficient de variation (CV = É.-T./moyenne x 100) est aussi utilisé comme mesure de répétabilité dans un même test et, occasionnellement, entre deux tests</a:t>
            </a:r>
            <a:r>
              <a:rPr lang="fr-CA" sz="900" baseline="30000" dirty="0"/>
              <a:t>2,4,5</a:t>
            </a:r>
            <a:r>
              <a:rPr lang="fr-CA" sz="900" dirty="0"/>
              <a:t>, et un CV &gt; 10 % peut indiquer un manque de fiabilité</a:t>
            </a:r>
            <a:r>
              <a:rPr lang="fr-CA" sz="900" baseline="30000" dirty="0"/>
              <a:t>2</a:t>
            </a:r>
            <a:r>
              <a:rPr lang="fr-CA" sz="900" dirty="0"/>
              <a:t>.</a:t>
            </a:r>
          </a:p>
          <a:p>
            <a:pPr marL="171450" lvl="0" indent="-171450">
              <a:spcBef>
                <a:spcPts val="0"/>
              </a:spcBef>
              <a:buFont typeface="Arial" panose="020B0604020202020204" pitchFamily="34" charset="0"/>
              <a:buChar char="•"/>
            </a:pPr>
            <a:r>
              <a:rPr lang="fr-CA" sz="900" dirty="0"/>
              <a:t>Une autre variable souvent envisagée pour évaluer la portée clinique de l’ICP est la correspondance de l’ICP aux valeurs obtenues par des médicaments dont l’efficacité est reconnue dans le traitement de la FK</a:t>
            </a:r>
            <a:r>
              <a:rPr lang="fr-CA" sz="900" baseline="30000" dirty="0"/>
              <a:t>1</a:t>
            </a:r>
            <a:r>
              <a:rPr lang="fr-CA" sz="900" dirty="0"/>
              <a:t>.</a:t>
            </a:r>
          </a:p>
          <a:p>
            <a:pPr marL="171450" lvl="0" indent="-171450">
              <a:spcBef>
                <a:spcPts val="0"/>
              </a:spcBef>
              <a:buFont typeface="Arial" panose="020B0604020202020204" pitchFamily="34" charset="0"/>
              <a:buChar char="•"/>
            </a:pPr>
            <a:r>
              <a:rPr lang="fr-CA" sz="900" dirty="0"/>
              <a:t>Enfin, comme pour tout paramètre d’évaluation, la méthodologie de l’essai, la durée du traitement et la durabilité des effets doivent être prises en considération pour déterminer la portée clinique</a:t>
            </a:r>
            <a:r>
              <a:rPr lang="fr-CA" sz="900" baseline="30000" dirty="0"/>
              <a:t>1,6</a:t>
            </a:r>
            <a:r>
              <a:rPr lang="fr-CA" sz="900" dirty="0"/>
              <a:t>.</a:t>
            </a:r>
          </a:p>
          <a:p>
            <a:pPr>
              <a:spcBef>
                <a:spcPts val="0"/>
              </a:spcBef>
            </a:pPr>
            <a:endParaRPr lang="fr-CA" sz="900" b="1" dirty="0"/>
          </a:p>
          <a:p>
            <a:pPr>
              <a:spcBef>
                <a:spcPts val="0"/>
              </a:spcBef>
            </a:pPr>
            <a:r>
              <a:rPr lang="fr-CA" sz="900" b="1" dirty="0"/>
              <a:t>Références</a:t>
            </a:r>
          </a:p>
          <a:p>
            <a:pPr marL="228600" indent="-228600">
              <a:spcBef>
                <a:spcPts val="0"/>
              </a:spcBef>
              <a:buFontTx/>
              <a:buAutoNum type="arabicPeriod"/>
              <a:defRPr/>
            </a:pPr>
            <a:r>
              <a:rPr lang="fr-CA" sz="900" dirty="0"/>
              <a:t>SONNEVELD, N. et coll. « Lung clearance index in cystic fibrosis subjects treated for pulmonary exacerbations. » </a:t>
            </a:r>
            <a:r>
              <a:rPr lang="fr-CA" sz="900" i="1" dirty="0"/>
              <a:t>ERJ Express.</a:t>
            </a:r>
            <a:r>
              <a:rPr lang="fr-CA" sz="900" dirty="0"/>
              <a:t> 2015;46(4):1055-1064</a:t>
            </a:r>
            <a:r>
              <a:rPr lang="fr-CA" sz="900" dirty="0">
                <a:solidFill>
                  <a:srgbClr val="000000"/>
                </a:solidFill>
              </a:rPr>
              <a:t>.</a:t>
            </a:r>
          </a:p>
          <a:p>
            <a:pPr marL="228600" indent="-228600">
              <a:spcBef>
                <a:spcPts val="0"/>
              </a:spcBef>
              <a:buFontTx/>
              <a:buAutoNum type="arabicPeriod"/>
              <a:defRPr/>
            </a:pPr>
            <a:r>
              <a:rPr lang="fr-CA" sz="900" dirty="0"/>
              <a:t>KENT, L., Reix, P., Innes, J.A. et coll. « Lung clearance index: evidence for use in clinical trials in cystic fibrosis ». </a:t>
            </a:r>
            <a:r>
              <a:rPr lang="fr-CA" sz="900" i="1" dirty="0"/>
              <a:t>J Cyst Fibros. </a:t>
            </a:r>
            <a:r>
              <a:rPr lang="fr-CA" sz="900" dirty="0"/>
              <a:t>2014;13(2):123-138.</a:t>
            </a:r>
          </a:p>
          <a:p>
            <a:pPr marL="228600" indent="-228600">
              <a:spcBef>
                <a:spcPts val="0"/>
              </a:spcBef>
              <a:buFontTx/>
              <a:buAutoNum type="arabicPeriod"/>
              <a:defRPr/>
            </a:pPr>
            <a:r>
              <a:rPr lang="fr-CA" sz="900" dirty="0"/>
              <a:t>SINGER, F., Kieninger, E., Abbas, C. et coll. « Practicability of nitrogen multiple-breath washout measurements in a pediatric cystic fibrosis outpatient setting. » </a:t>
            </a:r>
            <a:r>
              <a:rPr lang="fr-CA" sz="900" i="1" dirty="0"/>
              <a:t>Pediatr Pulmonol. </a:t>
            </a:r>
            <a:r>
              <a:rPr lang="fr-CA" sz="900" dirty="0"/>
              <a:t>2013;48(8):739-746</a:t>
            </a:r>
          </a:p>
          <a:p>
            <a:pPr marL="228600" indent="-228600">
              <a:spcBef>
                <a:spcPts val="0"/>
              </a:spcBef>
              <a:buFontTx/>
              <a:buAutoNum type="arabicPeriod"/>
              <a:defRPr/>
            </a:pPr>
            <a:r>
              <a:rPr lang="fr-CA" sz="900" dirty="0">
                <a:solidFill>
                  <a:srgbClr val="000000"/>
                </a:solidFill>
              </a:rPr>
              <a:t>AURORA, P., Bush, A., Gustafsson, P. et coll. « Multiple-breath washout as a marker of lung disease in preschool children with cystic fibrosis. » </a:t>
            </a:r>
            <a:r>
              <a:rPr lang="fr-CA" sz="900" i="1" dirty="0">
                <a:solidFill>
                  <a:srgbClr val="000000"/>
                </a:solidFill>
              </a:rPr>
              <a:t>Am J Respir Crit Care Med</a:t>
            </a:r>
            <a:r>
              <a:rPr lang="fr-CA" sz="900" dirty="0">
                <a:solidFill>
                  <a:srgbClr val="000000"/>
                </a:solidFill>
              </a:rPr>
              <a:t>. 2005;171(3):249-256. </a:t>
            </a:r>
          </a:p>
          <a:p>
            <a:pPr marL="228600" indent="-228600">
              <a:spcBef>
                <a:spcPts val="0"/>
              </a:spcBef>
              <a:buFontTx/>
              <a:buAutoNum type="arabicPeriod"/>
              <a:defRPr/>
            </a:pPr>
            <a:r>
              <a:rPr lang="fr-CA" sz="900" dirty="0">
                <a:solidFill>
                  <a:srgbClr val="000000"/>
                </a:solidFill>
              </a:rPr>
              <a:t>HORSLEY, A. R., Gustafsson, P. M., Macleod, K. A. et coll. « Lung clearance index is a sensitive, repeatable and practical measure of airways disease in adults with cystic fibrosis. » </a:t>
            </a:r>
            <a:r>
              <a:rPr lang="fr-CA" sz="900" i="1" dirty="0"/>
              <a:t>Thorax.</a:t>
            </a:r>
            <a:r>
              <a:rPr lang="fr-CA" sz="900" dirty="0"/>
              <a:t> 2008;63(2):135-140.</a:t>
            </a:r>
            <a:endParaRPr lang="fr-CA" sz="900" dirty="0">
              <a:solidFill>
                <a:srgbClr val="000000"/>
              </a:solidFill>
            </a:endParaRPr>
          </a:p>
          <a:p>
            <a:pPr marL="228600" indent="-228600">
              <a:spcBef>
                <a:spcPts val="0"/>
              </a:spcBef>
              <a:buFontTx/>
              <a:buAutoNum type="arabicPeriod"/>
              <a:defRPr/>
            </a:pPr>
            <a:r>
              <a:rPr lang="fr-CA" sz="900" dirty="0"/>
              <a:t>SUBBARAO, P., Milla, C., Aurora, P. et coll. « Multiple-breath washout as a lung function test in cystic fibrosis. A Cystic Fibrosis Foundation workshop report ». </a:t>
            </a:r>
            <a:r>
              <a:rPr lang="fr-CA" sz="900" i="1" dirty="0"/>
              <a:t>Ann Am Thorac Soc. </a:t>
            </a:r>
            <a:r>
              <a:rPr lang="fr-CA" sz="900" dirty="0"/>
              <a:t>2015;12(6):932-939.</a:t>
            </a:r>
          </a:p>
          <a:p>
            <a:pPr>
              <a:spcBef>
                <a:spcPts val="0"/>
              </a:spcBef>
            </a:pPr>
            <a:endParaRPr lang="fr-CA" sz="900"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39</a:t>
            </a:fld>
            <a:endParaRPr lang="fr-CA" dirty="0"/>
          </a:p>
        </p:txBody>
      </p:sp>
    </p:spTree>
    <p:extLst>
      <p:ext uri="{BB962C8B-B14F-4D97-AF65-F5344CB8AC3E}">
        <p14:creationId xmlns:p14="http://schemas.microsoft.com/office/powerpoint/2010/main" val="1091564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100" b="1" dirty="0">
                <a:solidFill>
                  <a:srgbClr val="000000"/>
                </a:solidFill>
                <a:latin typeface="Arial" panose="020B0604020202020204" pitchFamily="34" charset="0"/>
              </a:rPr>
              <a:t>Point clé</a:t>
            </a:r>
          </a:p>
          <a:p>
            <a:pPr marL="171450" lvl="0" indent="-171450">
              <a:buFont typeface="Arial" panose="020B0604020202020204" pitchFamily="34" charset="0"/>
              <a:buChar char="•"/>
            </a:pPr>
            <a:r>
              <a:rPr lang="fr-CA" sz="1100" dirty="0">
                <a:solidFill>
                  <a:srgbClr val="000000"/>
                </a:solidFill>
                <a:latin typeface="Arial" panose="020B0604020202020204" pitchFamily="34" charset="0"/>
              </a:rPr>
              <a:t>Le volume expiratoire maximal par seconde (VEMS) est le test le plus souvent décrit pour l’évaluation de la fonction pulmonaire. </a:t>
            </a:r>
          </a:p>
          <a:p>
            <a:pPr lvl="0"/>
            <a:endParaRPr lang="fr-CA" sz="1100" dirty="0">
              <a:solidFill>
                <a:srgbClr val="000000"/>
              </a:solidFill>
              <a:latin typeface="Arial" panose="020B0604020202020204" pitchFamily="34" charset="0"/>
              <a:cs typeface="Arial" panose="020B0604020202020204" pitchFamily="34" charset="0"/>
            </a:endParaRPr>
          </a:p>
          <a:p>
            <a:pPr lvl="0"/>
            <a:r>
              <a:rPr lang="fr-CA" sz="1100" b="1" dirty="0">
                <a:solidFill>
                  <a:srgbClr val="000000"/>
                </a:solidFill>
                <a:latin typeface="Arial" panose="020B0604020202020204" pitchFamily="34" charset="0"/>
              </a:rPr>
              <a:t>Autres renseignements</a:t>
            </a:r>
          </a:p>
          <a:p>
            <a:pPr marL="171450" lvl="0" indent="-171450">
              <a:buFont typeface="Arial" panose="020B0604020202020204" pitchFamily="34" charset="0"/>
              <a:buChar char="•"/>
            </a:pPr>
            <a:r>
              <a:rPr lang="fr-CA" sz="1100" dirty="0">
                <a:solidFill>
                  <a:srgbClr val="000000"/>
                </a:solidFill>
                <a:latin typeface="Arial" panose="020B0604020202020204" pitchFamily="34" charset="0"/>
              </a:rPr>
              <a:t>Le VEMS</a:t>
            </a:r>
          </a:p>
          <a:p>
            <a:pPr marL="628650" lvl="1" indent="-171450">
              <a:buFont typeface="Arial" panose="020B0604020202020204" pitchFamily="34" charset="0"/>
              <a:buChar char="•"/>
            </a:pPr>
            <a:r>
              <a:rPr lang="fr-CA" sz="1100" dirty="0">
                <a:solidFill>
                  <a:srgbClr val="000000"/>
                </a:solidFill>
                <a:latin typeface="Arial" panose="020B0604020202020204" pitchFamily="34" charset="0"/>
              </a:rPr>
              <a:t>Mesure le volume d’air expiré pendant la première seconde d’une expiration forcée</a:t>
            </a:r>
          </a:p>
          <a:p>
            <a:pPr marL="628650" lvl="1" indent="-171450">
              <a:buFont typeface="Arial" panose="020B0604020202020204" pitchFamily="34" charset="0"/>
              <a:buChar char="•"/>
            </a:pPr>
            <a:r>
              <a:rPr lang="fr-CA" sz="1100" dirty="0">
                <a:solidFill>
                  <a:srgbClr val="000000"/>
                </a:solidFill>
                <a:latin typeface="Arial" panose="020B0604020202020204" pitchFamily="34" charset="0"/>
              </a:rPr>
              <a:t>Est la méthode la plus souvent utilisée pour la surveillance clinique de la fonction pulmonaire des patients atteints de FK</a:t>
            </a:r>
          </a:p>
          <a:p>
            <a:pPr marL="628650" lvl="1" indent="-171450">
              <a:buFont typeface="Arial" panose="020B0604020202020204" pitchFamily="34" charset="0"/>
              <a:buChar char="•"/>
            </a:pPr>
            <a:r>
              <a:rPr lang="fr-CA" sz="1100" dirty="0">
                <a:solidFill>
                  <a:srgbClr val="000000"/>
                </a:solidFill>
                <a:latin typeface="Arial" panose="020B0604020202020204" pitchFamily="34" charset="0"/>
              </a:rPr>
              <a:t>Permet de mesurer la résistance totale des voies respiratoires</a:t>
            </a:r>
          </a:p>
          <a:p>
            <a:pPr marL="628650" lvl="1" indent="-171450">
              <a:buFont typeface="Arial" panose="020B0604020202020204" pitchFamily="34" charset="0"/>
              <a:buChar char="•"/>
            </a:pPr>
            <a:r>
              <a:rPr lang="fr-CA" sz="1100" dirty="0">
                <a:solidFill>
                  <a:srgbClr val="000000"/>
                </a:solidFill>
                <a:latin typeface="Arial" panose="020B0604020202020204" pitchFamily="34" charset="0"/>
              </a:rPr>
              <a:t>Est corrélé à l’épaisseur de la paroi des voies respiratoires et aux bouchons muqueux (deux caractéristiques de l’obstruction des grosses voies respiratoires)</a:t>
            </a:r>
            <a:endParaRPr lang="fr-CA" sz="1100" dirty="0"/>
          </a:p>
          <a:p>
            <a:pPr lvl="0"/>
            <a:endParaRPr lang="fr-CA" sz="1100" b="1" dirty="0">
              <a:solidFill>
                <a:srgbClr val="000000"/>
              </a:solidFill>
              <a:latin typeface="Arial" panose="020B0604020202020204" pitchFamily="34" charset="0"/>
              <a:cs typeface="Arial" panose="020B0604020202020204" pitchFamily="34" charset="0"/>
            </a:endParaRPr>
          </a:p>
          <a:p>
            <a:pPr lvl="0"/>
            <a:r>
              <a:rPr lang="fr-CA" sz="1100" b="1" dirty="0">
                <a:solidFill>
                  <a:srgbClr val="000000"/>
                </a:solidFill>
                <a:latin typeface="Arial" panose="020B0604020202020204" pitchFamily="34" charset="0"/>
              </a:rPr>
              <a:t>Référence</a:t>
            </a:r>
          </a:p>
          <a:p>
            <a:r>
              <a:rPr lang="fr-CA" sz="1100" dirty="0">
                <a:solidFill>
                  <a:srgbClr val="000000"/>
                </a:solidFill>
              </a:rPr>
              <a:t>HORSLEY, A., Siddiqui, S. « Putting lung function and physiology into perspective: cystic fibrosis in adults. » </a:t>
            </a:r>
            <a:r>
              <a:rPr lang="fr-CA" sz="1100" i="1" dirty="0"/>
              <a:t>Respirology. </a:t>
            </a:r>
            <a:r>
              <a:rPr lang="fr-CA" sz="1100" dirty="0"/>
              <a:t>2015;20(1):33-45.</a:t>
            </a:r>
            <a:endParaRPr lang="fr-CA" sz="1100" dirty="0">
              <a:solidFill>
                <a:srgbClr val="000000"/>
              </a:solidFill>
            </a:endParaRPr>
          </a:p>
          <a:p>
            <a:pPr lvl="0"/>
            <a:endParaRPr lang="fr-CA" sz="1100" b="1" dirty="0">
              <a:solidFill>
                <a:srgbClr val="000000"/>
              </a:solidFill>
              <a:latin typeface="Arial" panose="020B0604020202020204" pitchFamily="34" charset="0"/>
              <a:cs typeface="Arial" panose="020B0604020202020204" pitchFamily="34" charset="0"/>
            </a:endParaRPr>
          </a:p>
          <a:p>
            <a:endParaRPr lang="fr-CA" sz="1100" dirty="0"/>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4</a:t>
            </a:fld>
            <a:endParaRPr lang="fr-CA" dirty="0">
              <a:solidFill>
                <a:srgbClr val="000000"/>
              </a:solidFill>
            </a:endParaRPr>
          </a:p>
        </p:txBody>
      </p:sp>
    </p:spTree>
    <p:extLst>
      <p:ext uri="{BB962C8B-B14F-4D97-AF65-F5344CB8AC3E}">
        <p14:creationId xmlns:p14="http://schemas.microsoft.com/office/powerpoint/2010/main" val="971840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40</a:t>
            </a:fld>
            <a:endParaRPr lang="fr-CA" dirty="0">
              <a:solidFill>
                <a:srgbClr val="000000"/>
              </a:solidFill>
            </a:endParaRPr>
          </a:p>
        </p:txBody>
      </p:sp>
    </p:spTree>
    <p:extLst>
      <p:ext uri="{BB962C8B-B14F-4D97-AF65-F5344CB8AC3E}">
        <p14:creationId xmlns:p14="http://schemas.microsoft.com/office/powerpoint/2010/main" val="590322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41</a:t>
            </a:fld>
            <a:endParaRPr lang="fr-CA" dirty="0"/>
          </a:p>
        </p:txBody>
      </p:sp>
    </p:spTree>
    <p:extLst>
      <p:ext uri="{BB962C8B-B14F-4D97-AF65-F5344CB8AC3E}">
        <p14:creationId xmlns:p14="http://schemas.microsoft.com/office/powerpoint/2010/main" val="3762744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42</a:t>
            </a:fld>
            <a:endParaRPr lang="fr-CA" dirty="0"/>
          </a:p>
        </p:txBody>
      </p:sp>
    </p:spTree>
    <p:extLst>
      <p:ext uri="{BB962C8B-B14F-4D97-AF65-F5344CB8AC3E}">
        <p14:creationId xmlns:p14="http://schemas.microsoft.com/office/powerpoint/2010/main" val="1927583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43</a:t>
            </a:fld>
            <a:endParaRPr lang="fr-CA" dirty="0">
              <a:solidFill>
                <a:srgbClr val="000000"/>
              </a:solidFill>
            </a:endParaRPr>
          </a:p>
        </p:txBody>
      </p:sp>
    </p:spTree>
    <p:extLst>
      <p:ext uri="{BB962C8B-B14F-4D97-AF65-F5344CB8AC3E}">
        <p14:creationId xmlns:p14="http://schemas.microsoft.com/office/powerpoint/2010/main" val="959656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3738"/>
            <a:ext cx="4648200" cy="3486150"/>
          </a:xfrm>
        </p:spPr>
      </p:sp>
      <p:sp>
        <p:nvSpPr>
          <p:cNvPr id="3" name="Notes Placeholder 2"/>
          <p:cNvSpPr>
            <a:spLocks noGrp="1"/>
          </p:cNvSpPr>
          <p:nvPr>
            <p:ph type="body" idx="1"/>
          </p:nvPr>
        </p:nvSpPr>
        <p:spPr>
          <a:xfrm>
            <a:off x="226135" y="4307870"/>
            <a:ext cx="6626486" cy="4538944"/>
          </a:xfrm>
        </p:spPr>
        <p:txBody>
          <a:bodyPr/>
          <a:lstStyle/>
          <a:p>
            <a:pPr>
              <a:spcBef>
                <a:spcPts val="0"/>
              </a:spcBef>
              <a:spcAft>
                <a:spcPts val="600"/>
              </a:spcAft>
            </a:pPr>
            <a:r>
              <a:rPr lang="fr-CA" sz="1050" b="1" dirty="0"/>
              <a:t>Points clés</a:t>
            </a:r>
          </a:p>
          <a:p>
            <a:pPr marL="171450" indent="-171450">
              <a:spcBef>
                <a:spcPts val="0"/>
              </a:spcBef>
              <a:spcAft>
                <a:spcPts val="600"/>
              </a:spcAft>
              <a:buFont typeface="Arial" panose="020B0604020202020204" pitchFamily="34" charset="0"/>
              <a:buChar char="•"/>
            </a:pPr>
            <a:r>
              <a:rPr lang="fr-CA" sz="1000" dirty="0"/>
              <a:t>Le gaz traceur utilisé au cours du rinçage de l’azote en cycles multiples doit être inerte et ne pas être absorbé ni excrété par l’organisme</a:t>
            </a:r>
            <a:r>
              <a:rPr lang="fr-CA" sz="1000" baseline="30000" dirty="0"/>
              <a:t>1</a:t>
            </a:r>
            <a:r>
              <a:rPr lang="fr-CA" sz="1000" dirty="0"/>
              <a:t>.</a:t>
            </a:r>
          </a:p>
          <a:p>
            <a:pPr marL="171450" indent="-171450">
              <a:spcBef>
                <a:spcPts val="0"/>
              </a:spcBef>
              <a:spcAft>
                <a:spcPts val="600"/>
              </a:spcAft>
              <a:buFont typeface="Arial" panose="020B0604020202020204" pitchFamily="34" charset="0"/>
              <a:buChar char="•"/>
            </a:pPr>
            <a:r>
              <a:rPr lang="fr-CA" sz="1000" dirty="0"/>
              <a:t>Les deux gaz traceurs les plus couramment employés sont l’azote (N</a:t>
            </a:r>
            <a:r>
              <a:rPr lang="fr-CA" sz="1000" baseline="-25000" dirty="0"/>
              <a:t>2</a:t>
            </a:r>
            <a:r>
              <a:rPr lang="fr-CA" sz="1000" dirty="0"/>
              <a:t>) et l’hexafluorure de soufre (SF</a:t>
            </a:r>
            <a:r>
              <a:rPr lang="fr-CA" sz="1000" baseline="-25000" dirty="0"/>
              <a:t>6</a:t>
            </a:r>
            <a:r>
              <a:rPr lang="fr-CA" sz="1000" dirty="0"/>
              <a:t>)</a:t>
            </a:r>
            <a:r>
              <a:rPr lang="fr-CA" sz="1000" baseline="30000" dirty="0"/>
              <a:t>2</a:t>
            </a:r>
            <a:r>
              <a:rPr lang="fr-CA" sz="1000" dirty="0"/>
              <a:t>.</a:t>
            </a:r>
          </a:p>
          <a:p>
            <a:pPr marL="171450" indent="-171450">
              <a:spcBef>
                <a:spcPts val="0"/>
              </a:spcBef>
              <a:spcAft>
                <a:spcPts val="600"/>
              </a:spcAft>
              <a:buFont typeface="Arial" panose="020B0604020202020204" pitchFamily="34" charset="0"/>
              <a:buChar char="•"/>
            </a:pPr>
            <a:r>
              <a:rPr lang="fr-CA" sz="1000" baseline="0" dirty="0"/>
              <a:t>Le N</a:t>
            </a:r>
            <a:r>
              <a:rPr lang="fr-CA" sz="1000" baseline="-25000" dirty="0"/>
              <a:t>2</a:t>
            </a:r>
            <a:r>
              <a:rPr lang="fr-CA" sz="1000" baseline="0" dirty="0"/>
              <a:t> est un gaz intrinsèque, c’est-à-dire qu’il est naturellement présent dans les poumons, ce qui signifie qu’aucune phase de dilution n’est requise</a:t>
            </a:r>
            <a:r>
              <a:rPr lang="fr-CA" sz="1000" baseline="30000" dirty="0"/>
              <a:t>2</a:t>
            </a:r>
            <a:r>
              <a:rPr lang="fr-CA" sz="1000" dirty="0"/>
              <a:t>.</a:t>
            </a:r>
            <a:endParaRPr lang="fr-CA" sz="1000" baseline="0" dirty="0"/>
          </a:p>
          <a:p>
            <a:pPr marL="400050" lvl="1" indent="-171450">
              <a:spcBef>
                <a:spcPts val="0"/>
              </a:spcBef>
              <a:spcAft>
                <a:spcPts val="600"/>
              </a:spcAft>
              <a:buFont typeface="Arial" panose="020B0604020202020204" pitchFamily="34" charset="0"/>
              <a:buChar char="–"/>
            </a:pPr>
            <a:r>
              <a:rPr lang="fr-CA" sz="1000" b="0" baseline="0" dirty="0"/>
              <a:t>Les sujets respirent de l’oxygène à 100 % durant la phase de rinçage</a:t>
            </a:r>
            <a:r>
              <a:rPr lang="fr-CA" sz="1000" baseline="30000" dirty="0"/>
              <a:t>2</a:t>
            </a:r>
            <a:r>
              <a:rPr lang="fr-CA" sz="1000" dirty="0"/>
              <a:t>.</a:t>
            </a:r>
            <a:endParaRPr lang="fr-CA" sz="1000" b="0" baseline="0" dirty="0"/>
          </a:p>
          <a:p>
            <a:pPr marL="400050" lvl="1" indent="-171450">
              <a:spcBef>
                <a:spcPts val="0"/>
              </a:spcBef>
              <a:spcAft>
                <a:spcPts val="600"/>
              </a:spcAft>
              <a:buFont typeface="Arial" panose="020B0604020202020204" pitchFamily="34" charset="0"/>
              <a:buChar char="–"/>
            </a:pPr>
            <a:r>
              <a:rPr lang="fr-CA" sz="1000" dirty="0"/>
              <a:t>Les mesures de </a:t>
            </a:r>
            <a:r>
              <a:rPr lang="fr-CA" sz="1000" b="0" baseline="0" dirty="0"/>
              <a:t>N</a:t>
            </a:r>
            <a:r>
              <a:rPr lang="fr-CA" sz="1000" b="0" baseline="-25000" dirty="0"/>
              <a:t>2</a:t>
            </a:r>
            <a:r>
              <a:rPr lang="fr-CA" sz="1000" b="0" baseline="0" dirty="0"/>
              <a:t> peuvent être entravées par les effets de l’oxygène à 100 %</a:t>
            </a:r>
            <a:r>
              <a:rPr lang="fr-CA" sz="1000" dirty="0"/>
              <a:t> </a:t>
            </a:r>
            <a:r>
              <a:rPr lang="fr-CA" sz="1000" b="0" baseline="0" dirty="0"/>
              <a:t>sur les schémas respiratoires normaux et par la diffusion naturelle du N</a:t>
            </a:r>
            <a:r>
              <a:rPr lang="fr-CA" sz="1000" b="0" baseline="-25000" dirty="0"/>
              <a:t>2</a:t>
            </a:r>
            <a:r>
              <a:rPr lang="fr-CA" sz="1000" b="0" baseline="0" dirty="0"/>
              <a:t> dans les tissus</a:t>
            </a:r>
            <a:r>
              <a:rPr lang="fr-CA" sz="1000" baseline="30000" dirty="0"/>
              <a:t>1,3</a:t>
            </a:r>
            <a:r>
              <a:rPr lang="fr-CA" sz="1000" dirty="0"/>
              <a:t>.</a:t>
            </a:r>
            <a:endParaRPr lang="fr-CA" sz="1000" b="0" baseline="30000" dirty="0"/>
          </a:p>
          <a:p>
            <a:pPr marL="171450" lvl="0" indent="-171450">
              <a:spcBef>
                <a:spcPts val="0"/>
              </a:spcBef>
              <a:spcAft>
                <a:spcPts val="600"/>
              </a:spcAft>
              <a:buFont typeface="Arial" panose="020B0604020202020204" pitchFamily="34" charset="0"/>
              <a:buChar char="•"/>
            </a:pPr>
            <a:r>
              <a:rPr lang="fr-CA" sz="1000" dirty="0"/>
              <a:t>Le </a:t>
            </a:r>
            <a:r>
              <a:rPr lang="fr-CA" sz="1000" b="0" baseline="0" dirty="0"/>
              <a:t>SF</a:t>
            </a:r>
            <a:r>
              <a:rPr lang="fr-CA" sz="1000" b="0" baseline="-25000" dirty="0"/>
              <a:t>6</a:t>
            </a:r>
            <a:r>
              <a:rPr lang="fr-CA" sz="1000" b="0" baseline="0" dirty="0"/>
              <a:t> est un gaz extrinsèque et doit pénétrer dans les poumons du patient au cours de la phase de dilution.</a:t>
            </a:r>
          </a:p>
          <a:p>
            <a:pPr marL="171450" lvl="0" indent="-171450">
              <a:spcBef>
                <a:spcPts val="0"/>
              </a:spcBef>
              <a:spcAft>
                <a:spcPts val="600"/>
              </a:spcAft>
              <a:buFont typeface="Arial" panose="020B0604020202020204" pitchFamily="34" charset="0"/>
              <a:buChar char="•"/>
            </a:pPr>
            <a:r>
              <a:rPr lang="fr-CA" sz="1000" b="0" baseline="0" dirty="0"/>
              <a:t>Durant la phase de rinçage, les sujets respirent l’air ambiant</a:t>
            </a:r>
            <a:r>
              <a:rPr lang="fr-CA" sz="1000" b="0" baseline="30000" dirty="0"/>
              <a:t>2</a:t>
            </a:r>
            <a:r>
              <a:rPr lang="fr-CA" sz="1000" dirty="0"/>
              <a:t>.</a:t>
            </a:r>
            <a:endParaRPr lang="fr-CA" sz="1000" b="0" baseline="0" dirty="0"/>
          </a:p>
          <a:p>
            <a:pPr marL="400050" lvl="1" indent="-171450">
              <a:spcBef>
                <a:spcPts val="0"/>
              </a:spcBef>
              <a:spcAft>
                <a:spcPts val="600"/>
              </a:spcAft>
              <a:buFont typeface="Arial" panose="020B0604020202020204" pitchFamily="34" charset="0"/>
              <a:buChar char="–"/>
            </a:pPr>
            <a:r>
              <a:rPr lang="fr-CA" sz="1000" b="0" baseline="0" dirty="0"/>
              <a:t>Le SF</a:t>
            </a:r>
            <a:r>
              <a:rPr lang="fr-CA" sz="1000" b="0" baseline="-25000" dirty="0"/>
              <a:t>6</a:t>
            </a:r>
            <a:r>
              <a:rPr lang="fr-CA" sz="1000" dirty="0"/>
              <a:t> </a:t>
            </a:r>
            <a:r>
              <a:rPr lang="fr-CA" sz="1000" b="0" baseline="0" dirty="0"/>
              <a:t>est habituellement utilisé sous forme de mélange de SF</a:t>
            </a:r>
            <a:r>
              <a:rPr lang="fr-CA" sz="1000" b="0" baseline="-25000" dirty="0"/>
              <a:t>6</a:t>
            </a:r>
            <a:r>
              <a:rPr lang="fr-CA" sz="1000" b="0" baseline="0" dirty="0"/>
              <a:t> à 4 %, d’O</a:t>
            </a:r>
            <a:r>
              <a:rPr lang="fr-CA" sz="1000" b="0" baseline="-25000" dirty="0"/>
              <a:t>2</a:t>
            </a:r>
            <a:r>
              <a:rPr lang="fr-CA" sz="1000" b="0" baseline="0" dirty="0"/>
              <a:t> à 21 % et de N</a:t>
            </a:r>
            <a:r>
              <a:rPr lang="fr-CA" sz="1000" b="0" baseline="-25000" dirty="0"/>
              <a:t>2</a:t>
            </a:r>
            <a:r>
              <a:rPr lang="fr-CA" sz="1000" b="0" baseline="0" dirty="0"/>
              <a:t> à une concentration restante. L’hexafluorure de soufre n’est pas toxique aux concentrations employées. Cependant, son utilisation pourrait être limitée pour des raisons environnementales</a:t>
            </a:r>
            <a:r>
              <a:rPr lang="fr-CA" sz="1000" baseline="30000" dirty="0"/>
              <a:t>3</a:t>
            </a:r>
            <a:r>
              <a:rPr lang="fr-CA" sz="1000" dirty="0"/>
              <a:t>.</a:t>
            </a:r>
            <a:endParaRPr lang="fr-CA" sz="1000" b="0" baseline="0" dirty="0"/>
          </a:p>
          <a:p>
            <a:pPr marL="0" indent="0">
              <a:spcBef>
                <a:spcPts val="0"/>
              </a:spcBef>
              <a:spcAft>
                <a:spcPts val="600"/>
              </a:spcAft>
              <a:buFont typeface="Arial" panose="020B0604020202020204" pitchFamily="34" charset="0"/>
              <a:buNone/>
            </a:pPr>
            <a:r>
              <a:rPr lang="fr-CA" sz="1050" b="1" baseline="0" dirty="0"/>
              <a:t>Références</a:t>
            </a:r>
            <a:endParaRPr lang="fr-CA" sz="1050" b="1" dirty="0"/>
          </a:p>
          <a:p>
            <a:pPr marL="228600" indent="-228600">
              <a:spcBef>
                <a:spcPts val="0"/>
              </a:spcBef>
              <a:spcAft>
                <a:spcPts val="600"/>
              </a:spcAft>
              <a:buFont typeface="+mj-lt"/>
              <a:buAutoNum type="arabicPeriod"/>
            </a:pPr>
            <a:r>
              <a:rPr lang="fr-CA" sz="1000" dirty="0">
                <a:solidFill>
                  <a:srgbClr val="000000"/>
                </a:solidFill>
              </a:rPr>
              <a:t>HORSLEY, A. « Lung clearance index in the assessment of airways disease ». </a:t>
            </a:r>
            <a:r>
              <a:rPr lang="fr-CA" sz="1000" i="1" dirty="0">
                <a:solidFill>
                  <a:srgbClr val="000000"/>
                </a:solidFill>
              </a:rPr>
              <a:t>Respir Med. </a:t>
            </a:r>
            <a:r>
              <a:rPr lang="fr-CA" sz="1000" dirty="0">
                <a:solidFill>
                  <a:srgbClr val="000000"/>
                </a:solidFill>
              </a:rPr>
              <a:t>2009;103(6):</a:t>
            </a:r>
            <a:br>
              <a:rPr lang="fr-CA" sz="1000" dirty="0">
                <a:solidFill>
                  <a:srgbClr val="000000"/>
                </a:solidFill>
              </a:rPr>
            </a:br>
            <a:r>
              <a:rPr lang="fr-CA" sz="1000" dirty="0">
                <a:solidFill>
                  <a:srgbClr val="000000"/>
                </a:solidFill>
              </a:rPr>
              <a:t>793-799.</a:t>
            </a:r>
          </a:p>
          <a:p>
            <a:pPr marL="228600" indent="-228600">
              <a:spcBef>
                <a:spcPts val="0"/>
              </a:spcBef>
              <a:spcAft>
                <a:spcPts val="600"/>
              </a:spcAft>
              <a:buFont typeface="+mj-lt"/>
              <a:buAutoNum type="arabicPeriod"/>
            </a:pPr>
            <a:r>
              <a:rPr lang="fr-CA" sz="1000" dirty="0"/>
              <a:t>SUBBARAO, P., Milla, C., Aurora, P. et coll. « Multiple-breath washout as a lung function test in cystic fibrosis. A Cystic Fibrosis Foundation workshop report ». </a:t>
            </a:r>
            <a:r>
              <a:rPr lang="fr-CA" sz="1000" i="1" dirty="0"/>
              <a:t>Ann Am Thorac Soc. </a:t>
            </a:r>
            <a:r>
              <a:rPr lang="fr-CA" sz="1000" dirty="0"/>
              <a:t>2015;12(6):932-939.</a:t>
            </a:r>
          </a:p>
          <a:p>
            <a:pPr marL="228600" indent="-228600">
              <a:spcBef>
                <a:spcPts val="0"/>
              </a:spcBef>
              <a:spcAft>
                <a:spcPts val="600"/>
              </a:spcAft>
              <a:buFont typeface="+mj-lt"/>
              <a:buAutoNum type="arabicPeriod"/>
            </a:pPr>
            <a:r>
              <a:rPr lang="fr-CA" sz="1000" dirty="0"/>
              <a:t>FUCHS, S.I., Gappa, M. « Lung clearance index: clinical and research applications in children ». </a:t>
            </a:r>
            <a:r>
              <a:rPr lang="fr-CA" sz="1000" i="1" dirty="0"/>
              <a:t>Pediatr Respir Rev</a:t>
            </a:r>
            <a:r>
              <a:rPr lang="fr-CA" sz="1000" dirty="0"/>
              <a:t>. 2011;12(4):264-270.</a:t>
            </a:r>
          </a:p>
          <a:p>
            <a:pPr>
              <a:spcBef>
                <a:spcPts val="0"/>
              </a:spcBef>
              <a:spcAft>
                <a:spcPts val="600"/>
              </a:spcAft>
            </a:pPr>
            <a:endParaRPr lang="fr-CA" sz="1050" dirty="0"/>
          </a:p>
        </p:txBody>
      </p:sp>
      <p:sp>
        <p:nvSpPr>
          <p:cNvPr id="4" name="Slide Number Placeholder 3"/>
          <p:cNvSpPr>
            <a:spLocks noGrp="1"/>
          </p:cNvSpPr>
          <p:nvPr>
            <p:ph type="sldNum" sz="quarter" idx="10"/>
          </p:nvPr>
        </p:nvSpPr>
        <p:spPr/>
        <p:txBody>
          <a:bodyPr/>
          <a:lstStyle/>
          <a:p>
            <a:fld id="{26853823-EC21-4DF2-A4F8-FAC8AB6A11D6}" type="slidenum">
              <a:rPr lang="en-US" smtClean="0"/>
              <a:pPr/>
              <a:t>44</a:t>
            </a:fld>
            <a:endParaRPr lang="fr-CA" dirty="0"/>
          </a:p>
        </p:txBody>
      </p:sp>
    </p:spTree>
    <p:extLst>
      <p:ext uri="{BB962C8B-B14F-4D97-AF65-F5344CB8AC3E}">
        <p14:creationId xmlns:p14="http://schemas.microsoft.com/office/powerpoint/2010/main" val="3928587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5921" y="4225927"/>
            <a:ext cx="6417608" cy="4733718"/>
          </a:xfrm>
        </p:spPr>
        <p:txBody>
          <a:bodyPr/>
          <a:lstStyle/>
          <a:p>
            <a:pPr>
              <a:spcBef>
                <a:spcPts val="0"/>
              </a:spcBef>
              <a:spcAft>
                <a:spcPts val="0"/>
              </a:spcAft>
            </a:pPr>
            <a:r>
              <a:rPr lang="fr-CA" sz="800" b="1" dirty="0"/>
              <a:t>Points clés</a:t>
            </a:r>
          </a:p>
          <a:p>
            <a:pPr marL="228600" indent="-228600">
              <a:spcBef>
                <a:spcPts val="0"/>
              </a:spcBef>
              <a:spcAft>
                <a:spcPts val="600"/>
              </a:spcAft>
              <a:buFont typeface="Arial" panose="020B0604020202020204" pitchFamily="34" charset="0"/>
              <a:buChar char="•"/>
            </a:pPr>
            <a:r>
              <a:rPr lang="fr-CA" sz="900" kern="0" dirty="0">
                <a:solidFill>
                  <a:srgbClr val="000000"/>
                </a:solidFill>
              </a:rPr>
              <a:t>Les différences peuvent être attribuables à la nature intrinsèque </a:t>
            </a:r>
            <a:r>
              <a:rPr lang="fr-CA" sz="900" i="1" kern="0" dirty="0">
                <a:solidFill>
                  <a:srgbClr val="000000"/>
                </a:solidFill>
              </a:rPr>
              <a:t>vs</a:t>
            </a:r>
            <a:r>
              <a:rPr lang="fr-CA" sz="900" kern="0" dirty="0">
                <a:solidFill>
                  <a:srgbClr val="000000"/>
                </a:solidFill>
              </a:rPr>
              <a:t> extrinsèque des gaz</a:t>
            </a:r>
            <a:r>
              <a:rPr lang="fr-CA" sz="900" kern="0" baseline="30000" dirty="0">
                <a:solidFill>
                  <a:srgbClr val="000000"/>
                </a:solidFill>
              </a:rPr>
              <a:t>1,2</a:t>
            </a:r>
            <a:r>
              <a:rPr lang="fr-CA" sz="900" kern="0" dirty="0">
                <a:solidFill>
                  <a:srgbClr val="000000"/>
                </a:solidFill>
              </a:rPr>
              <a:t>.</a:t>
            </a:r>
          </a:p>
          <a:p>
            <a:pPr marL="401637" indent="-171450">
              <a:spcBef>
                <a:spcPts val="0"/>
              </a:spcBef>
              <a:spcAft>
                <a:spcPts val="600"/>
              </a:spcAft>
              <a:buFont typeface="Arial" panose="020B0604020202020204" pitchFamily="34" charset="0"/>
              <a:buChar char="–"/>
            </a:pPr>
            <a:r>
              <a:rPr lang="fr-CA" sz="800" kern="0" dirty="0">
                <a:solidFill>
                  <a:srgbClr val="000000"/>
                </a:solidFill>
              </a:rPr>
              <a:t>Le N</a:t>
            </a:r>
            <a:r>
              <a:rPr lang="fr-CA" sz="800" kern="0" baseline="-25000" dirty="0">
                <a:solidFill>
                  <a:srgbClr val="000000"/>
                </a:solidFill>
              </a:rPr>
              <a:t>2</a:t>
            </a:r>
            <a:r>
              <a:rPr lang="fr-CA" sz="800" kern="0" dirty="0">
                <a:solidFill>
                  <a:srgbClr val="000000"/>
                </a:solidFill>
              </a:rPr>
              <a:t> étant un gaz endogène, il est en équilibre au début du rinçage de l’azote en cycles multiples, tandis que le SF</a:t>
            </a:r>
            <a:r>
              <a:rPr lang="fr-CA" sz="800" kern="0" baseline="-25000" dirty="0">
                <a:solidFill>
                  <a:srgbClr val="000000"/>
                </a:solidFill>
              </a:rPr>
              <a:t>6</a:t>
            </a:r>
            <a:r>
              <a:rPr lang="fr-CA" sz="800" kern="0" dirty="0">
                <a:solidFill>
                  <a:srgbClr val="000000"/>
                </a:solidFill>
              </a:rPr>
              <a:t> doit être équilibré.</a:t>
            </a:r>
          </a:p>
          <a:p>
            <a:pPr marL="401637" indent="-171450">
              <a:spcBef>
                <a:spcPts val="0"/>
              </a:spcBef>
              <a:spcAft>
                <a:spcPts val="600"/>
              </a:spcAft>
              <a:buFont typeface="Arial" panose="020B0604020202020204" pitchFamily="34" charset="0"/>
              <a:buChar char="–"/>
            </a:pPr>
            <a:r>
              <a:rPr lang="fr-CA" sz="800" kern="0" dirty="0">
                <a:solidFill>
                  <a:srgbClr val="000000"/>
                </a:solidFill>
              </a:rPr>
              <a:t>Le SF</a:t>
            </a:r>
            <a:r>
              <a:rPr lang="fr-CA" sz="800" kern="0" baseline="-25000" dirty="0">
                <a:solidFill>
                  <a:srgbClr val="000000"/>
                </a:solidFill>
              </a:rPr>
              <a:t>6</a:t>
            </a:r>
            <a:r>
              <a:rPr lang="fr-CA" sz="800" kern="0" dirty="0">
                <a:solidFill>
                  <a:srgbClr val="000000"/>
                </a:solidFill>
              </a:rPr>
              <a:t> pourrait ne pas être complètement équilibré dans les unités pulmonaires ventilées extrêmement lentement.</a:t>
            </a:r>
          </a:p>
          <a:p>
            <a:pPr marL="401637" indent="-171450">
              <a:spcBef>
                <a:spcPts val="0"/>
              </a:spcBef>
              <a:spcAft>
                <a:spcPts val="600"/>
              </a:spcAft>
              <a:buFont typeface="Arial" panose="020B0604020202020204" pitchFamily="34" charset="0"/>
              <a:buChar char="–"/>
            </a:pPr>
            <a:r>
              <a:rPr lang="fr-CA" sz="800" kern="0" dirty="0">
                <a:solidFill>
                  <a:srgbClr val="000000"/>
                </a:solidFill>
              </a:rPr>
              <a:t>L’ICP du N</a:t>
            </a:r>
            <a:r>
              <a:rPr lang="fr-CA" sz="800" kern="0" baseline="-25000" dirty="0">
                <a:solidFill>
                  <a:srgbClr val="000000"/>
                </a:solidFill>
              </a:rPr>
              <a:t>2</a:t>
            </a:r>
            <a:r>
              <a:rPr lang="fr-CA" sz="800" kern="0" dirty="0">
                <a:solidFill>
                  <a:srgbClr val="000000"/>
                </a:solidFill>
              </a:rPr>
              <a:t> peut être disproportionnellement plus élevé chez les patients atteints de FK, car plus de N</a:t>
            </a:r>
            <a:r>
              <a:rPr lang="fr-CA" sz="800" kern="0" baseline="-25000" dirty="0">
                <a:solidFill>
                  <a:srgbClr val="000000"/>
                </a:solidFill>
              </a:rPr>
              <a:t>2</a:t>
            </a:r>
            <a:r>
              <a:rPr lang="fr-CA" sz="800" kern="0" dirty="0">
                <a:solidFill>
                  <a:srgbClr val="000000"/>
                </a:solidFill>
              </a:rPr>
              <a:t> a été emmagasiné dans les unités pulmonaires ventilées lentement au début du rinçage.</a:t>
            </a:r>
          </a:p>
          <a:p>
            <a:pPr marL="401637" indent="-171450">
              <a:spcBef>
                <a:spcPts val="0"/>
              </a:spcBef>
              <a:spcAft>
                <a:spcPts val="600"/>
              </a:spcAft>
              <a:buFont typeface="Arial" panose="020B0604020202020204" pitchFamily="34" charset="0"/>
              <a:buChar char="–"/>
            </a:pPr>
            <a:r>
              <a:rPr lang="fr-CA" sz="800" kern="0" dirty="0">
                <a:solidFill>
                  <a:srgbClr val="000000"/>
                </a:solidFill>
              </a:rPr>
              <a:t>Le N</a:t>
            </a:r>
            <a:r>
              <a:rPr lang="fr-CA" sz="800" kern="0" baseline="-25000" dirty="0">
                <a:solidFill>
                  <a:srgbClr val="000000"/>
                </a:solidFill>
              </a:rPr>
              <a:t>2</a:t>
            </a:r>
            <a:r>
              <a:rPr lang="fr-CA" sz="800" kern="0" dirty="0">
                <a:solidFill>
                  <a:srgbClr val="000000"/>
                </a:solidFill>
              </a:rPr>
              <a:t> pourrait donc mieux refléter la quantité de gaz présente dans les voies pulmonaires ventilées lentement.</a:t>
            </a:r>
          </a:p>
          <a:p>
            <a:pPr>
              <a:spcBef>
                <a:spcPts val="0"/>
              </a:spcBef>
              <a:spcAft>
                <a:spcPts val="0"/>
              </a:spcAft>
            </a:pPr>
            <a:endParaRPr lang="fr-CA" sz="800" b="1" dirty="0"/>
          </a:p>
          <a:p>
            <a:pPr>
              <a:spcBef>
                <a:spcPts val="0"/>
              </a:spcBef>
              <a:spcAft>
                <a:spcPts val="0"/>
              </a:spcAft>
            </a:pPr>
            <a:r>
              <a:rPr lang="fr-CA" sz="800" b="1" dirty="0"/>
              <a:t>Autres renseignements</a:t>
            </a:r>
            <a:r>
              <a:rPr lang="fr-CA" sz="800" b="1" baseline="30000" dirty="0"/>
              <a:t>1</a:t>
            </a:r>
            <a:endParaRPr lang="fr-CA" sz="800" b="1" baseline="0" dirty="0"/>
          </a:p>
          <a:p>
            <a:pPr marL="171450" indent="-171450">
              <a:spcBef>
                <a:spcPts val="0"/>
              </a:spcBef>
              <a:spcAft>
                <a:spcPts val="0"/>
              </a:spcAft>
              <a:buFont typeface="Arial" panose="020B0604020202020204" pitchFamily="34" charset="0"/>
              <a:buChar char="•"/>
            </a:pPr>
            <a:r>
              <a:rPr lang="fr-CA" sz="800" dirty="0"/>
              <a:t>Soixante-deux enfants en bonne santé et 61 enfants atteints de FK ont été évalués au moyen des deux systèmes.</a:t>
            </a:r>
          </a:p>
          <a:p>
            <a:pPr marL="171450" indent="-171450">
              <a:spcBef>
                <a:spcPts val="0"/>
              </a:spcBef>
              <a:spcAft>
                <a:spcPts val="0"/>
              </a:spcAft>
              <a:buFont typeface="Arial" panose="020B0604020202020204" pitchFamily="34" charset="0"/>
              <a:buChar char="•"/>
            </a:pPr>
            <a:r>
              <a:rPr lang="fr-CA" sz="800" baseline="0" dirty="0"/>
              <a:t>Caractéristiques initiales des enfants atteints de FK et des enfants en bonne santé, respectivement :</a:t>
            </a:r>
          </a:p>
          <a:p>
            <a:pPr marL="403225" lvl="1" indent="-171450">
              <a:spcBef>
                <a:spcPts val="0"/>
              </a:spcBef>
              <a:spcAft>
                <a:spcPts val="0"/>
              </a:spcAft>
              <a:buFont typeface="Arial" panose="020B0604020202020204" pitchFamily="34" charset="0"/>
              <a:buChar char="–"/>
            </a:pPr>
            <a:r>
              <a:rPr lang="fr-CA" sz="800" baseline="0" dirty="0"/>
              <a:t>% de filles : 41 %, 39 %;</a:t>
            </a:r>
          </a:p>
          <a:p>
            <a:pPr marL="403225" lvl="1" indent="-171450">
              <a:spcBef>
                <a:spcPts val="0"/>
              </a:spcBef>
              <a:spcAft>
                <a:spcPts val="0"/>
              </a:spcAft>
              <a:buFont typeface="Arial" panose="020B0604020202020204" pitchFamily="34" charset="0"/>
              <a:buChar char="–"/>
            </a:pPr>
            <a:r>
              <a:rPr lang="fr-CA" sz="800" baseline="0" dirty="0"/>
              <a:t>Âge (ans), moyenne (plage) : 11,0 (3-17), 10,9 (3-18);</a:t>
            </a:r>
          </a:p>
          <a:p>
            <a:pPr marL="403225" lvl="1" indent="-171450">
              <a:spcBef>
                <a:spcPts val="0"/>
              </a:spcBef>
              <a:spcAft>
                <a:spcPts val="0"/>
              </a:spcAft>
              <a:buFont typeface="Arial" panose="020B0604020202020204" pitchFamily="34" charset="0"/>
              <a:buChar char="–"/>
            </a:pPr>
            <a:r>
              <a:rPr lang="fr-CA" sz="800" baseline="0" dirty="0"/>
              <a:t>Poids (kg), centile en fonction de l’âge : 46,5 (25,3), 57,2 (27,7);</a:t>
            </a:r>
          </a:p>
          <a:p>
            <a:pPr marL="403225" lvl="1" indent="-171450">
              <a:spcBef>
                <a:spcPts val="0"/>
              </a:spcBef>
              <a:spcAft>
                <a:spcPts val="0"/>
              </a:spcAft>
              <a:buFont typeface="Arial" panose="020B0604020202020204" pitchFamily="34" charset="0"/>
              <a:buChar char="–"/>
            </a:pPr>
            <a:r>
              <a:rPr lang="fr-CA" sz="800" baseline="0" dirty="0"/>
              <a:t>Taille (cm), centile en fonction de l’âge : 47,6 (29,5), 75,8 (21,1);</a:t>
            </a:r>
          </a:p>
          <a:p>
            <a:pPr marL="403225" lvl="1" indent="-171450">
              <a:spcBef>
                <a:spcPts val="0"/>
              </a:spcBef>
              <a:spcAft>
                <a:spcPts val="0"/>
              </a:spcAft>
              <a:buFont typeface="Arial" panose="020B0604020202020204" pitchFamily="34" charset="0"/>
              <a:buChar char="–"/>
            </a:pPr>
            <a:r>
              <a:rPr lang="fr-CA" sz="800" baseline="0" dirty="0"/>
              <a:t>VEMS</a:t>
            </a:r>
            <a:r>
              <a:rPr lang="fr-CA" sz="800" baseline="-25000" dirty="0"/>
              <a:t> </a:t>
            </a:r>
            <a:r>
              <a:rPr lang="fr-CA" sz="800" baseline="0" dirty="0"/>
              <a:t>(écart réduit) : -1,2 (1,5), -0,2 (0,8);</a:t>
            </a:r>
          </a:p>
          <a:p>
            <a:pPr marL="403225" lvl="1" indent="-171450">
              <a:spcBef>
                <a:spcPts val="0"/>
              </a:spcBef>
              <a:spcAft>
                <a:spcPts val="0"/>
              </a:spcAft>
              <a:buFont typeface="Arial" panose="020B0604020202020204" pitchFamily="34" charset="0"/>
              <a:buChar char="–"/>
            </a:pPr>
            <a:r>
              <a:rPr lang="fr-CA" sz="800" baseline="0" dirty="0"/>
              <a:t>VEMS prédit : 85,9 (18,2), 97,8 (10,2).</a:t>
            </a:r>
          </a:p>
          <a:p>
            <a:pPr marL="171450" lvl="0" indent="-171450">
              <a:spcBef>
                <a:spcPts val="0"/>
              </a:spcBef>
              <a:spcAft>
                <a:spcPts val="0"/>
              </a:spcAft>
              <a:buFont typeface="Arial" panose="020B0604020202020204" pitchFamily="34" charset="0"/>
              <a:buChar char="•"/>
            </a:pPr>
            <a:r>
              <a:rPr lang="fr-CA" sz="800" dirty="0"/>
              <a:t>Graphique de Bland-Altman sur l’agrément entre l’ICP</a:t>
            </a:r>
            <a:r>
              <a:rPr lang="fr-CA" sz="800" baseline="-25000" dirty="0"/>
              <a:t>N2</a:t>
            </a:r>
            <a:r>
              <a:rPr lang="fr-CA" sz="800" dirty="0"/>
              <a:t> et l’ICP</a:t>
            </a:r>
            <a:r>
              <a:rPr lang="fr-CA" sz="800" baseline="-25000" dirty="0"/>
              <a:t>SF6</a:t>
            </a:r>
            <a:r>
              <a:rPr lang="fr-CA" sz="800" dirty="0"/>
              <a:t> chez les témoins en bonne santé et les sujets atteints de FK :</a:t>
            </a:r>
          </a:p>
          <a:p>
            <a:pPr marL="403225" lvl="1" indent="-171450">
              <a:spcBef>
                <a:spcPts val="0"/>
              </a:spcBef>
              <a:spcAft>
                <a:spcPts val="0"/>
              </a:spcAft>
              <a:buFont typeface="Arial" panose="020B0604020202020204" pitchFamily="34" charset="0"/>
              <a:buChar char="–"/>
            </a:pPr>
            <a:r>
              <a:rPr lang="fr-CA" sz="800" dirty="0"/>
              <a:t>La ligne continue horizontale représente la différence moyenne et les lignes pointillées correspondent aux limites d’agrément (différence moyenne ± 2 É.-T.). </a:t>
            </a:r>
          </a:p>
          <a:p>
            <a:pPr marL="403225" lvl="1" indent="-171450">
              <a:spcBef>
                <a:spcPts val="0"/>
              </a:spcBef>
              <a:spcAft>
                <a:spcPts val="0"/>
              </a:spcAft>
              <a:buFont typeface="Arial" panose="020B0604020202020204" pitchFamily="34" charset="0"/>
              <a:buChar char="–"/>
            </a:pPr>
            <a:r>
              <a:rPr lang="fr-CA" sz="800" dirty="0"/>
              <a:t>Chez les enfants en bonne santé, la différence moyenne était de 0,61 (IC à 95 % : 0,45-0.78), limites d’agrément (20,7-1,9), alors que chez les enfants atteints de FK, on a observé un biais évident (différence moyenne de 1,41 [IC à 95 % : 0,92-1,90], limites d’agrément [22,4-5,2]), avec une augmentation disproportionnelle de l’ICP</a:t>
            </a:r>
            <a:r>
              <a:rPr lang="fr-CA" sz="800" baseline="-25000" dirty="0"/>
              <a:t>N2</a:t>
            </a:r>
            <a:r>
              <a:rPr lang="fr-CA" sz="800" dirty="0"/>
              <a:t> par rapport à l’ICP</a:t>
            </a:r>
            <a:r>
              <a:rPr lang="fr-CA" sz="800" baseline="-25000" dirty="0"/>
              <a:t>SF6</a:t>
            </a:r>
            <a:r>
              <a:rPr lang="fr-CA" sz="800" dirty="0"/>
              <a:t> à mesure que l’ICP augmentait.</a:t>
            </a:r>
          </a:p>
          <a:p>
            <a:pPr marL="171450" indent="-171450">
              <a:spcBef>
                <a:spcPts val="0"/>
              </a:spcBef>
              <a:spcAft>
                <a:spcPts val="0"/>
              </a:spcAft>
              <a:buFont typeface="Arial" panose="020B0604020202020204" pitchFamily="34" charset="0"/>
              <a:buChar char="•"/>
            </a:pPr>
            <a:r>
              <a:rPr lang="fr-CA" sz="800" dirty="0"/>
              <a:t>Rinçage de l’azote en cycles multiples</a:t>
            </a:r>
            <a:r>
              <a:rPr lang="fr-CA" sz="800" baseline="-25000" dirty="0"/>
              <a:t>SF6</a:t>
            </a:r>
            <a:r>
              <a:rPr lang="fr-CA" sz="800" dirty="0"/>
              <a:t> : un appareillage et une technique comprenant un spectromètre de masse (AMIS 2000; Innovision A/S Odense, Danemark) ont été utilisés pour le rinçage.</a:t>
            </a:r>
          </a:p>
          <a:p>
            <a:pPr marL="171450" indent="-171450">
              <a:spcBef>
                <a:spcPts val="0"/>
              </a:spcBef>
              <a:spcAft>
                <a:spcPts val="0"/>
              </a:spcAft>
              <a:buFont typeface="Arial" panose="020B0604020202020204" pitchFamily="34" charset="0"/>
              <a:buChar char="•"/>
            </a:pPr>
            <a:r>
              <a:rPr lang="fr-CA" sz="800" dirty="0"/>
              <a:t>Rinçage de l’azote en cycles multiples</a:t>
            </a:r>
            <a:r>
              <a:rPr lang="fr-CA" sz="800" baseline="-25000" dirty="0"/>
              <a:t>N2</a:t>
            </a:r>
            <a:r>
              <a:rPr lang="fr-CA" sz="800" baseline="0" dirty="0"/>
              <a:t> : un système de flux régulé en circuit ouvert (Exhalyzer D</a:t>
            </a:r>
            <a:r>
              <a:rPr lang="fr-CA" sz="800" baseline="30000" dirty="0"/>
              <a:t>®</a:t>
            </a:r>
            <a:r>
              <a:rPr lang="fr-CA" sz="800" baseline="0" dirty="0"/>
              <a:t> EcoMedics AG, Duerenten, Suisse) a été employé.</a:t>
            </a:r>
            <a:endParaRPr lang="fr-CA" sz="800" b="0" baseline="0" dirty="0"/>
          </a:p>
          <a:p>
            <a:pPr>
              <a:spcBef>
                <a:spcPts val="0"/>
              </a:spcBef>
              <a:spcAft>
                <a:spcPts val="0"/>
              </a:spcAft>
            </a:pPr>
            <a:endParaRPr lang="fr-CA" sz="800" b="1" baseline="0" dirty="0"/>
          </a:p>
          <a:p>
            <a:pPr>
              <a:spcBef>
                <a:spcPts val="0"/>
              </a:spcBef>
              <a:spcAft>
                <a:spcPts val="0"/>
              </a:spcAft>
            </a:pPr>
            <a:r>
              <a:rPr lang="fr-CA" sz="800" b="1" baseline="0" dirty="0"/>
              <a:t>Références</a:t>
            </a:r>
            <a:r>
              <a:rPr lang="fr-CA" sz="800" b="1" dirty="0">
                <a:solidFill>
                  <a:srgbClr val="000000"/>
                </a:solidFill>
              </a:rPr>
              <a:t> </a:t>
            </a:r>
          </a:p>
          <a:p>
            <a:pPr marL="228600" indent="-228600">
              <a:spcBef>
                <a:spcPts val="0"/>
              </a:spcBef>
              <a:spcAft>
                <a:spcPts val="0"/>
              </a:spcAft>
              <a:buFont typeface="+mj-lt"/>
              <a:buAutoNum type="arabicPeriod"/>
              <a:defRPr/>
            </a:pPr>
            <a:r>
              <a:rPr lang="fr-CA" sz="800" dirty="0">
                <a:solidFill>
                  <a:srgbClr val="000000"/>
                </a:solidFill>
              </a:rPr>
              <a:t>JENSEN, R., Stanojevic, S., Gibney, K. et coll. « Multiple breath nitrogen washout: a feasible alternative to mass spectrometry ». </a:t>
            </a:r>
            <a:r>
              <a:rPr lang="fr-CA" sz="800" i="1" dirty="0">
                <a:solidFill>
                  <a:srgbClr val="000000"/>
                </a:solidFill>
              </a:rPr>
              <a:t>PLoS One.</a:t>
            </a:r>
            <a:r>
              <a:rPr lang="fr-CA" sz="800" dirty="0">
                <a:solidFill>
                  <a:srgbClr val="000000"/>
                </a:solidFill>
              </a:rPr>
              <a:t> 2013;8(2):e56868.</a:t>
            </a:r>
          </a:p>
          <a:p>
            <a:pPr marL="228600" indent="-228600">
              <a:spcBef>
                <a:spcPts val="0"/>
              </a:spcBef>
              <a:spcAft>
                <a:spcPts val="0"/>
              </a:spcAft>
              <a:buFont typeface="+mj-lt"/>
              <a:buAutoNum type="arabicPeriod"/>
              <a:defRPr/>
            </a:pPr>
            <a:r>
              <a:rPr lang="fr-CA" sz="800" dirty="0">
                <a:solidFill>
                  <a:srgbClr val="000000"/>
                </a:solidFill>
              </a:rPr>
              <a:t>BENSELER, A., Stanojevic, S., Jensen, R., et coll. « Effect of equipment dead space on multiple breath washout measures ». </a:t>
            </a:r>
            <a:r>
              <a:rPr lang="fr-CA" sz="800" i="1" dirty="0">
                <a:solidFill>
                  <a:srgbClr val="000000"/>
                </a:solidFill>
              </a:rPr>
              <a:t>Respirology.</a:t>
            </a:r>
            <a:r>
              <a:rPr lang="fr-CA" sz="800" dirty="0">
                <a:solidFill>
                  <a:srgbClr val="000000"/>
                </a:solidFill>
              </a:rPr>
              <a:t> 2015;20(3):459-466.</a:t>
            </a:r>
            <a:endParaRPr lang="fr-CA" sz="800" dirty="0"/>
          </a:p>
          <a:p>
            <a:pPr marL="0" marR="0" indent="0" algn="l" defTabSz="914400" rtl="0" eaLnBrk="1" fontAlgn="base" latinLnBrk="0" hangingPunct="1">
              <a:spcBef>
                <a:spcPts val="0"/>
              </a:spcBef>
              <a:spcAft>
                <a:spcPts val="0"/>
              </a:spcAft>
              <a:buClrTx/>
              <a:buSzTx/>
              <a:buFont typeface="+mj-lt"/>
              <a:buNone/>
              <a:tabLst/>
              <a:defRPr/>
            </a:pPr>
            <a:endParaRPr lang="fr-CA" sz="800" dirty="0">
              <a:solidFill>
                <a:srgbClr val="000000"/>
              </a:solidFill>
            </a:endParaRPr>
          </a:p>
          <a:p>
            <a:pPr marL="171450" indent="-171450">
              <a:spcBef>
                <a:spcPts val="0"/>
              </a:spcBef>
              <a:spcAft>
                <a:spcPts val="0"/>
              </a:spcAft>
              <a:buFont typeface="Arial" panose="020B0604020202020204" pitchFamily="34" charset="0"/>
              <a:buChar char="•"/>
            </a:pPr>
            <a:endParaRPr lang="fr-CA" sz="800" b="1" dirty="0"/>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45</a:t>
            </a:fld>
            <a:endParaRPr lang="fr-CA" dirty="0">
              <a:solidFill>
                <a:srgbClr val="000000"/>
              </a:solidFill>
            </a:endParaRPr>
          </a:p>
        </p:txBody>
      </p:sp>
    </p:spTree>
    <p:extLst>
      <p:ext uri="{BB962C8B-B14F-4D97-AF65-F5344CB8AC3E}">
        <p14:creationId xmlns:p14="http://schemas.microsoft.com/office/powerpoint/2010/main" val="11032054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0550" y="4550485"/>
            <a:ext cx="5848350" cy="3858505"/>
          </a:xfrm>
        </p:spPr>
        <p:txBody>
          <a:bodyPr/>
          <a:lstStyle/>
          <a:p>
            <a:pPr>
              <a:spcBef>
                <a:spcPts val="0"/>
              </a:spcBef>
              <a:spcAft>
                <a:spcPts val="0"/>
              </a:spcAft>
            </a:pPr>
            <a:r>
              <a:rPr lang="fr-CA" sz="1050" b="1" dirty="0"/>
              <a:t>Points clés</a:t>
            </a:r>
          </a:p>
          <a:p>
            <a:pPr marL="171450" indent="-171450">
              <a:spcBef>
                <a:spcPts val="0"/>
              </a:spcBef>
              <a:spcAft>
                <a:spcPts val="0"/>
              </a:spcAft>
              <a:buFont typeface="Arial" panose="020B0604020202020204" pitchFamily="34" charset="0"/>
              <a:buChar char="•"/>
            </a:pPr>
            <a:r>
              <a:rPr lang="fr-CA" sz="1000" dirty="0"/>
              <a:t>L’espace mort de l’équipement représente le volume de la zone séparant la bouche du sujet du flux de gaz frais (à ne pas confondre avec l’espace mort anatomique des poumons).</a:t>
            </a:r>
          </a:p>
          <a:p>
            <a:pPr marL="171450" indent="-171450">
              <a:spcBef>
                <a:spcPts val="0"/>
              </a:spcBef>
              <a:spcAft>
                <a:spcPts val="0"/>
              </a:spcAft>
              <a:buFont typeface="Arial" panose="020B0604020202020204" pitchFamily="34" charset="0"/>
              <a:buChar char="•"/>
            </a:pPr>
            <a:r>
              <a:rPr lang="fr-CA" sz="1000" dirty="0"/>
              <a:t>Le volume de gaz qui pénètre dans les poumons à chaque respiration dépend du volume d’espace mort de l’équipement.</a:t>
            </a:r>
          </a:p>
          <a:p>
            <a:pPr marL="171450" indent="-171450">
              <a:spcBef>
                <a:spcPts val="0"/>
              </a:spcBef>
              <a:spcAft>
                <a:spcPts val="0"/>
              </a:spcAft>
              <a:buFont typeface="Arial" panose="020B0604020202020204" pitchFamily="34" charset="0"/>
              <a:buChar char="•"/>
            </a:pPr>
            <a:r>
              <a:rPr lang="fr-CA" sz="1000" dirty="0"/>
              <a:t>Un volume d’espace mort important signifie qu’une quantité moindre de gaz frais atteint les poumons à chacune des respirations.</a:t>
            </a:r>
          </a:p>
          <a:p>
            <a:pPr marL="171450" indent="-171450">
              <a:spcBef>
                <a:spcPts val="0"/>
              </a:spcBef>
              <a:spcAft>
                <a:spcPts val="0"/>
              </a:spcAft>
              <a:buFont typeface="Arial" panose="020B0604020202020204" pitchFamily="34" charset="0"/>
              <a:buChar char="•"/>
            </a:pPr>
            <a:r>
              <a:rPr lang="fr-CA" sz="1000" dirty="0"/>
              <a:t>Une augmentation de l’espace mort des systèmes de rinçage de l’azote en cycles multiples entraîne une augmentation de l’ICP.</a:t>
            </a:r>
          </a:p>
          <a:p>
            <a:pPr marL="171450" indent="-171450">
              <a:spcBef>
                <a:spcPts val="0"/>
              </a:spcBef>
              <a:spcAft>
                <a:spcPts val="0"/>
              </a:spcAft>
              <a:buFont typeface="Arial" panose="020B0604020202020204" pitchFamily="34" charset="0"/>
              <a:buChar char="•"/>
            </a:pPr>
            <a:r>
              <a:rPr lang="fr-CA" sz="1000" dirty="0"/>
              <a:t>Les systèmes de rinçage de l’azote en cycles multiples utilisant le N</a:t>
            </a:r>
            <a:r>
              <a:rPr lang="fr-CA" sz="1000" baseline="-25000" dirty="0"/>
              <a:t>2</a:t>
            </a:r>
            <a:r>
              <a:rPr lang="fr-CA" sz="1000" dirty="0"/>
              <a:t> ont un plus grand espace mort (p. ex. 58,2 mL dans le cas de l’</a:t>
            </a:r>
            <a:r>
              <a:rPr lang="fr-CA" sz="1000" dirty="0" err="1"/>
              <a:t>Exhalyzer</a:t>
            </a:r>
            <a:r>
              <a:rPr lang="fr-CA" sz="1000" dirty="0"/>
              <a:t> D [EcoMedics AG, Duernten, Suisse]) que ceux utilisant le SF</a:t>
            </a:r>
            <a:r>
              <a:rPr lang="fr-CA" sz="1000" baseline="-25000" dirty="0"/>
              <a:t>6</a:t>
            </a:r>
            <a:r>
              <a:rPr lang="fr-CA" sz="1000" dirty="0"/>
              <a:t> (p. ex. 15,4 mL dans le cas de l’AMIS 200 [Innovision A/S, Odense, Danemark]),</a:t>
            </a:r>
          </a:p>
          <a:p>
            <a:pPr marL="171450" indent="-171450">
              <a:spcBef>
                <a:spcPts val="0"/>
              </a:spcBef>
              <a:spcAft>
                <a:spcPts val="0"/>
              </a:spcAft>
              <a:buFont typeface="Arial" panose="020B0604020202020204" pitchFamily="34" charset="0"/>
              <a:buChar char="•"/>
            </a:pPr>
            <a:r>
              <a:rPr lang="fr-CA" sz="1000" dirty="0"/>
              <a:t>Compte tenu de la différence entre l’espace mort des équipements, l’ICP déterminé par rinçage de l’azote en cycles multiples utilisant le N</a:t>
            </a:r>
            <a:r>
              <a:rPr lang="fr-CA" sz="1000" baseline="-25000" dirty="0"/>
              <a:t>2</a:t>
            </a:r>
            <a:r>
              <a:rPr lang="fr-CA" sz="1000" dirty="0"/>
              <a:t> sera plus grand que l’ICP calculé par rinçage de l’azote en cycles multiples utilisant le SF</a:t>
            </a:r>
            <a:r>
              <a:rPr lang="fr-CA" sz="1000" baseline="-25000" dirty="0"/>
              <a:t>6</a:t>
            </a:r>
            <a:r>
              <a:rPr lang="fr-CA" sz="1000" dirty="0"/>
              <a:t>.</a:t>
            </a:r>
          </a:p>
          <a:p>
            <a:pPr>
              <a:spcBef>
                <a:spcPts val="0"/>
              </a:spcBef>
              <a:spcAft>
                <a:spcPts val="0"/>
              </a:spcAft>
            </a:pPr>
            <a:endParaRPr lang="fr-CA" sz="1050" b="1" baseline="0" dirty="0"/>
          </a:p>
          <a:p>
            <a:pPr>
              <a:spcBef>
                <a:spcPts val="0"/>
              </a:spcBef>
              <a:spcAft>
                <a:spcPts val="0"/>
              </a:spcAft>
            </a:pPr>
            <a:r>
              <a:rPr lang="fr-CA" sz="1050" b="1" baseline="0" dirty="0"/>
              <a:t>Référence</a:t>
            </a:r>
            <a:endParaRPr lang="fr-CA" sz="1050" b="1" dirty="0">
              <a:solidFill>
                <a:srgbClr val="000000"/>
              </a:solidFill>
            </a:endParaRPr>
          </a:p>
          <a:p>
            <a:pPr>
              <a:spcBef>
                <a:spcPts val="0"/>
              </a:spcBef>
              <a:spcAft>
                <a:spcPts val="0"/>
              </a:spcAft>
              <a:defRPr/>
            </a:pPr>
            <a:r>
              <a:rPr lang="fr-CA" sz="1000" dirty="0">
                <a:solidFill>
                  <a:srgbClr val="000000"/>
                </a:solidFill>
              </a:rPr>
              <a:t>BENSELER, A., Stanojevic, S., Jensen, R., et coll. « Effect of equipment dead space on multiple breath washout measures ». </a:t>
            </a:r>
            <a:r>
              <a:rPr lang="fr-CA" sz="1000" i="1" dirty="0">
                <a:solidFill>
                  <a:srgbClr val="000000"/>
                </a:solidFill>
              </a:rPr>
              <a:t>Respirology.</a:t>
            </a:r>
            <a:r>
              <a:rPr lang="fr-CA" sz="1000" dirty="0">
                <a:solidFill>
                  <a:srgbClr val="000000"/>
                </a:solidFill>
              </a:rPr>
              <a:t> 2015;20(3):459-466.</a:t>
            </a:r>
            <a:endParaRPr lang="fr-CA" sz="1000" dirty="0"/>
          </a:p>
          <a:p>
            <a:pPr marL="0" marR="0" indent="0" algn="l" defTabSz="914400" rtl="0" eaLnBrk="1" fontAlgn="base" latinLnBrk="0" hangingPunct="1">
              <a:spcBef>
                <a:spcPts val="0"/>
              </a:spcBef>
              <a:spcAft>
                <a:spcPts val="0"/>
              </a:spcAft>
              <a:buClrTx/>
              <a:buSzTx/>
              <a:buFont typeface="+mj-lt"/>
              <a:buNone/>
              <a:tabLst/>
              <a:defRPr/>
            </a:pPr>
            <a:endParaRPr lang="fr-CA" sz="1000" dirty="0">
              <a:solidFill>
                <a:srgbClr val="000000"/>
              </a:solidFill>
            </a:endParaRPr>
          </a:p>
          <a:p>
            <a:pPr marL="171450" indent="-171450">
              <a:spcBef>
                <a:spcPts val="0"/>
              </a:spcBef>
              <a:spcAft>
                <a:spcPts val="0"/>
              </a:spcAft>
              <a:buFont typeface="Arial" panose="020B0604020202020204" pitchFamily="34" charset="0"/>
              <a:buChar char="•"/>
            </a:pPr>
            <a:endParaRPr lang="fr-CA" sz="1000" b="1" dirty="0"/>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46</a:t>
            </a:fld>
            <a:endParaRPr lang="fr-CA" dirty="0">
              <a:solidFill>
                <a:srgbClr val="000000"/>
              </a:solidFill>
            </a:endParaRPr>
          </a:p>
        </p:txBody>
      </p:sp>
    </p:spTree>
    <p:extLst>
      <p:ext uri="{BB962C8B-B14F-4D97-AF65-F5344CB8AC3E}">
        <p14:creationId xmlns:p14="http://schemas.microsoft.com/office/powerpoint/2010/main" val="3384058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0550" y="4389120"/>
            <a:ext cx="5848350" cy="4019870"/>
          </a:xfrm>
        </p:spPr>
        <p:txBody>
          <a:bodyPr/>
          <a:lstStyle/>
          <a:p>
            <a:pPr>
              <a:spcBef>
                <a:spcPts val="0"/>
              </a:spcBef>
              <a:spcAft>
                <a:spcPts val="0"/>
              </a:spcAft>
            </a:pPr>
            <a:r>
              <a:rPr lang="fr-CA" sz="1000" b="1" dirty="0"/>
              <a:t>Point clé</a:t>
            </a:r>
          </a:p>
          <a:p>
            <a:pPr marL="228600" lvl="0" indent="-228600">
              <a:spcBef>
                <a:spcPts val="0"/>
              </a:spcBef>
              <a:spcAft>
                <a:spcPts val="0"/>
              </a:spcAft>
              <a:buClr>
                <a:srgbClr val="53247F"/>
              </a:buClr>
              <a:buFont typeface="Arial" panose="020B0604020202020204" pitchFamily="34" charset="0"/>
              <a:buChar char="•"/>
            </a:pPr>
            <a:r>
              <a:rPr lang="fr-CA" sz="1000" dirty="0">
                <a:solidFill>
                  <a:srgbClr val="000000"/>
                </a:solidFill>
              </a:rPr>
              <a:t>Le moment de la séance de physiothérapie par rapport au rinçage de l’azote en cycles multiples doit rester constant pour réduire au minimum les effets sur la mesure de l’ICP</a:t>
            </a:r>
            <a:r>
              <a:rPr lang="fr-CA" sz="1000" baseline="30000" dirty="0">
                <a:solidFill>
                  <a:srgbClr val="000000"/>
                </a:solidFill>
              </a:rPr>
              <a:t>1</a:t>
            </a:r>
            <a:r>
              <a:rPr lang="fr-CA" sz="1000" dirty="0">
                <a:solidFill>
                  <a:srgbClr val="000000"/>
                </a:solidFill>
              </a:rPr>
              <a:t>, car les effets à court terme de la physiothérapie sur l’ICP sont imprévisibles</a:t>
            </a:r>
            <a:r>
              <a:rPr lang="fr-CA" sz="1000" baseline="30000" dirty="0">
                <a:solidFill>
                  <a:srgbClr val="000000"/>
                </a:solidFill>
              </a:rPr>
              <a:t>2,3</a:t>
            </a:r>
            <a:r>
              <a:rPr lang="fr-CA" sz="1000" dirty="0">
                <a:solidFill>
                  <a:srgbClr val="000000"/>
                </a:solidFill>
              </a:rPr>
              <a:t>.</a:t>
            </a:r>
          </a:p>
          <a:p>
            <a:pPr marL="171450" indent="-171450">
              <a:spcBef>
                <a:spcPts val="0"/>
              </a:spcBef>
              <a:spcAft>
                <a:spcPts val="0"/>
              </a:spcAft>
              <a:buFont typeface="Arial" panose="020B0604020202020204" pitchFamily="34" charset="0"/>
              <a:buChar char="•"/>
            </a:pPr>
            <a:endParaRPr lang="fr-CA" sz="1000" b="1" dirty="0"/>
          </a:p>
          <a:p>
            <a:pPr>
              <a:spcBef>
                <a:spcPts val="0"/>
              </a:spcBef>
              <a:spcAft>
                <a:spcPts val="0"/>
              </a:spcAft>
            </a:pPr>
            <a:r>
              <a:rPr lang="fr-CA" sz="1000" b="1" dirty="0"/>
              <a:t>Référence</a:t>
            </a:r>
            <a:r>
              <a:rPr lang="fr-CA" sz="1000" b="1" dirty="0">
                <a:solidFill>
                  <a:srgbClr val="000000"/>
                </a:solidFill>
              </a:rPr>
              <a:t>s</a:t>
            </a:r>
          </a:p>
          <a:p>
            <a:pPr marL="228600" indent="-228600">
              <a:spcBef>
                <a:spcPts val="0"/>
              </a:spcBef>
              <a:spcAft>
                <a:spcPts val="0"/>
              </a:spcAft>
              <a:buAutoNum type="arabicPeriod"/>
            </a:pPr>
            <a:r>
              <a:rPr lang="fr-CA" sz="1000" dirty="0">
                <a:solidFill>
                  <a:srgbClr val="000000"/>
                </a:solidFill>
              </a:rPr>
              <a:t>WELSH, L., Nesci, C., Tran, H. et coll. « Lung clearance index during hospital admission in school-age children with cystic fibrosis. » </a:t>
            </a:r>
            <a:r>
              <a:rPr lang="fr-CA" sz="1000" i="1" dirty="0">
                <a:solidFill>
                  <a:srgbClr val="000000"/>
                </a:solidFill>
              </a:rPr>
              <a:t>J Cyst Fibros.</a:t>
            </a:r>
            <a:r>
              <a:rPr lang="fr-CA" sz="1000" dirty="0">
                <a:solidFill>
                  <a:srgbClr val="000000"/>
                </a:solidFill>
              </a:rPr>
              <a:t> 2014;13(6):687-691.</a:t>
            </a:r>
          </a:p>
          <a:p>
            <a:pPr marL="228600" indent="-228600">
              <a:spcBef>
                <a:spcPts val="0"/>
              </a:spcBef>
              <a:spcAft>
                <a:spcPts val="0"/>
              </a:spcAft>
              <a:buAutoNum type="arabicPeriod"/>
            </a:pPr>
            <a:r>
              <a:rPr lang="fr-CA" sz="1000" dirty="0">
                <a:solidFill>
                  <a:srgbClr val="000000"/>
                </a:solidFill>
              </a:rPr>
              <a:t>FUCHS, S. I., Toussaint, S., Edlhaimb, B. et coll. « Short-term effect of physiotherapy on variability of the lung clearance index in children with cystic fibrosis. » </a:t>
            </a:r>
            <a:r>
              <a:rPr lang="fr-CA" sz="1000" i="1" dirty="0">
                <a:solidFill>
                  <a:srgbClr val="000000"/>
                </a:solidFill>
              </a:rPr>
              <a:t>Pediatr Pulmonol.</a:t>
            </a:r>
            <a:r>
              <a:rPr lang="fr-CA" sz="1000" dirty="0">
                <a:solidFill>
                  <a:srgbClr val="000000"/>
                </a:solidFill>
              </a:rPr>
              <a:t> 2010;45(3):301-306. </a:t>
            </a:r>
          </a:p>
          <a:p>
            <a:pPr marL="228600" indent="-228600">
              <a:spcBef>
                <a:spcPts val="0"/>
              </a:spcBef>
              <a:spcAft>
                <a:spcPts val="0"/>
              </a:spcAft>
              <a:buAutoNum type="arabicPeriod"/>
            </a:pPr>
            <a:r>
              <a:rPr lang="fr-CA" sz="1000" dirty="0">
                <a:solidFill>
                  <a:srgbClr val="000000"/>
                </a:solidFill>
              </a:rPr>
              <a:t>PFLEGER, A., Steinbacher, M., Schwantzer, G. et coll. « Short-term effects of physiotherapy on ventilation inhomogeneity in cystic fibrosis patients with a wide range of lung disease severity. » </a:t>
            </a:r>
            <a:r>
              <a:rPr lang="fr-CA" sz="1000" i="1" dirty="0">
                <a:solidFill>
                  <a:srgbClr val="000000"/>
                </a:solidFill>
              </a:rPr>
              <a:t>J Cyst Fibros.</a:t>
            </a:r>
            <a:r>
              <a:rPr lang="fr-CA" sz="1000" dirty="0">
                <a:solidFill>
                  <a:srgbClr val="000000"/>
                </a:solidFill>
              </a:rPr>
              <a:t> 2015;14(5):627-631. </a:t>
            </a:r>
          </a:p>
          <a:p>
            <a:pPr marL="0" marR="0" indent="0" algn="l" defTabSz="914400" rtl="0" eaLnBrk="1" fontAlgn="base" latinLnBrk="0" hangingPunct="1">
              <a:spcBef>
                <a:spcPts val="0"/>
              </a:spcBef>
              <a:spcAft>
                <a:spcPts val="0"/>
              </a:spcAft>
              <a:buClrTx/>
              <a:buSzTx/>
              <a:buFont typeface="+mj-lt"/>
              <a:buNone/>
              <a:tabLst/>
              <a:defRPr/>
            </a:pPr>
            <a:endParaRPr lang="fr-CA" sz="1000" dirty="0">
              <a:solidFill>
                <a:srgbClr val="000000"/>
              </a:solidFill>
            </a:endParaRPr>
          </a:p>
          <a:p>
            <a:pPr marL="171450" indent="-171450">
              <a:spcBef>
                <a:spcPts val="0"/>
              </a:spcBef>
              <a:spcAft>
                <a:spcPts val="0"/>
              </a:spcAft>
              <a:buFont typeface="Arial" panose="020B0604020202020204" pitchFamily="34" charset="0"/>
              <a:buChar char="•"/>
            </a:pPr>
            <a:endParaRPr lang="fr-CA" sz="1000" b="1" dirty="0"/>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47</a:t>
            </a:fld>
            <a:endParaRPr lang="fr-CA" dirty="0">
              <a:solidFill>
                <a:srgbClr val="000000"/>
              </a:solidFill>
            </a:endParaRPr>
          </a:p>
        </p:txBody>
      </p:sp>
    </p:spTree>
    <p:extLst>
      <p:ext uri="{BB962C8B-B14F-4D97-AF65-F5344CB8AC3E}">
        <p14:creationId xmlns:p14="http://schemas.microsoft.com/office/powerpoint/2010/main" val="4059901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0550" y="4432151"/>
            <a:ext cx="5848350" cy="3976839"/>
          </a:xfrm>
        </p:spPr>
        <p:txBody>
          <a:bodyPr/>
          <a:lstStyle/>
          <a:p>
            <a:pPr>
              <a:spcBef>
                <a:spcPts val="0"/>
              </a:spcBef>
              <a:spcAft>
                <a:spcPts val="0"/>
              </a:spcAft>
            </a:pPr>
            <a:r>
              <a:rPr lang="fr-CA" sz="800" b="1" dirty="0"/>
              <a:t>Points clés</a:t>
            </a:r>
          </a:p>
          <a:p>
            <a:pPr marL="171450" indent="-171450">
              <a:spcBef>
                <a:spcPts val="0"/>
              </a:spcBef>
              <a:spcAft>
                <a:spcPts val="0"/>
              </a:spcAft>
              <a:buFont typeface="Arial" panose="020B0604020202020204" pitchFamily="34" charset="0"/>
              <a:buChar char="•"/>
            </a:pPr>
            <a:r>
              <a:rPr lang="fr-CA" sz="800" dirty="0"/>
              <a:t>La position du corps a une incidence sur l’ICP.</a:t>
            </a:r>
          </a:p>
          <a:p>
            <a:pPr marL="171450" indent="-171450">
              <a:buFont typeface="Arial" panose="020B0604020202020204" pitchFamily="34" charset="0"/>
              <a:buChar char="•"/>
            </a:pPr>
            <a:r>
              <a:rPr lang="fr-CA" sz="800" dirty="0"/>
              <a:t>En position couchée, le gaz inspiré est distribué moins également dans les poumons, et le volume résiduel fonctionnel est plus faible.</a:t>
            </a:r>
          </a:p>
          <a:p>
            <a:pPr marL="171450" indent="-171450">
              <a:buFont typeface="Arial" panose="020B0604020202020204" pitchFamily="34" charset="0"/>
              <a:buChar char="•"/>
            </a:pPr>
            <a:r>
              <a:rPr lang="fr-CA" sz="800" dirty="0"/>
              <a:t>La réduction du volume résiduel fonctionnel serait surtout attribuable à la position du diaphragme dans la cavité thoracique, à l’augmentation du volume sanguin dans les parties des poumons soumises à la gravité et au poids du cœur sur les structures pulmonaires dorsales.</a:t>
            </a:r>
          </a:p>
          <a:p>
            <a:pPr marL="171450" indent="-171450">
              <a:buFont typeface="Arial" panose="020B0604020202020204" pitchFamily="34" charset="0"/>
              <a:buChar char="•"/>
            </a:pPr>
            <a:r>
              <a:rPr lang="fr-CA" sz="800" dirty="0"/>
              <a:t>Chez les nourrissons, le rinçage de l’azote en cycles multiples consiste généralement à administrer des gaz inertes au nourrisson pendant qu’il dort en position couchée, avec ou sans sédation.</a:t>
            </a:r>
          </a:p>
          <a:p>
            <a:pPr marL="171450" indent="-171450">
              <a:buFont typeface="Arial" panose="020B0604020202020204" pitchFamily="34" charset="0"/>
              <a:buChar char="•"/>
            </a:pPr>
            <a:r>
              <a:rPr lang="fr-CA" sz="800" dirty="0"/>
              <a:t>Chez les enfants plus vieux, le rinçage de l’azote en cycles multiples est fait alors que l’enfant est éveillé, en position assise. Une vidéo lui est montrée pour détourner son attention et l’inciter à respirer normalement.</a:t>
            </a:r>
          </a:p>
          <a:p>
            <a:endParaRPr lang="fr-CA" sz="800" dirty="0"/>
          </a:p>
          <a:p>
            <a:r>
              <a:rPr lang="fr-CA" sz="800" b="1" dirty="0"/>
              <a:t>Autres renseignements</a:t>
            </a:r>
          </a:p>
          <a:p>
            <a:pPr marL="171450" indent="-171450">
              <a:buFont typeface="Arial" panose="020B0604020202020204" pitchFamily="34" charset="0"/>
              <a:buChar char="•"/>
            </a:pPr>
            <a:r>
              <a:rPr lang="fr-CA" sz="800" dirty="0"/>
              <a:t>Dans le cadre de cette étude, le rinçage de l’azote en cycles multiples a été réalisé chez des enfants d’âge scolaire atteints de FK en position assise standard (sur une chaise) et couchée (sur un lit), de façon aléatoire. Les sujets prenaient la position cinq minutes avant le début du rinçage.</a:t>
            </a:r>
          </a:p>
          <a:p>
            <a:pPr marL="171450" indent="-171450">
              <a:buFont typeface="Arial" panose="020B0604020202020204" pitchFamily="34" charset="0"/>
              <a:buChar char="•"/>
            </a:pPr>
            <a:r>
              <a:rPr lang="fr-CA" sz="800" dirty="0"/>
              <a:t>L’ampleur de la différence de l’ICP entre les positions assise et couchée était plus élevée chez les enfants atteints de FK (différence de 21 %) que chez les témoins en bonne santé (différence de 7 %).</a:t>
            </a:r>
          </a:p>
          <a:p>
            <a:pPr>
              <a:spcBef>
                <a:spcPts val="0"/>
              </a:spcBef>
              <a:spcAft>
                <a:spcPts val="0"/>
              </a:spcAft>
            </a:pPr>
            <a:endParaRPr lang="fr-CA" sz="800" b="1" dirty="0"/>
          </a:p>
          <a:p>
            <a:pPr>
              <a:spcBef>
                <a:spcPts val="0"/>
              </a:spcBef>
              <a:spcAft>
                <a:spcPts val="0"/>
              </a:spcAft>
            </a:pPr>
            <a:r>
              <a:rPr lang="fr-CA" sz="800" b="1" dirty="0"/>
              <a:t>Référence</a:t>
            </a:r>
            <a:endParaRPr lang="fr-CA" sz="800" b="1" dirty="0">
              <a:solidFill>
                <a:srgbClr val="000000"/>
              </a:solidFill>
            </a:endParaRPr>
          </a:p>
          <a:p>
            <a:pPr>
              <a:spcBef>
                <a:spcPts val="0"/>
              </a:spcBef>
              <a:spcAft>
                <a:spcPts val="0"/>
              </a:spcAft>
            </a:pPr>
            <a:r>
              <a:rPr lang="fr-CA" sz="800" dirty="0">
                <a:solidFill>
                  <a:srgbClr val="000000"/>
                </a:solidFill>
              </a:rPr>
              <a:t>RAMSEY, K. A., McGirr, C., Stick, S. M.</a:t>
            </a:r>
            <a:r>
              <a:rPr lang="fr-CA" sz="800" dirty="0"/>
              <a:t> et coll. « Effect of posture on lung ventilation distribution and associations with structure in children with cystic fibrosis. » </a:t>
            </a:r>
            <a:r>
              <a:rPr lang="fr-CA" sz="800" i="1" dirty="0"/>
              <a:t>J Cyst Fibros. </a:t>
            </a:r>
            <a:r>
              <a:rPr lang="fr-CA" sz="800" dirty="0"/>
              <a:t>7 février 2017. pii: S1569-1993(17)30020-6. doi: 10.1016/j.jcf.2017.01.013. [pub. électronique disponible avant la version imprimée]</a:t>
            </a:r>
            <a:endParaRPr lang="fr-CA" sz="800" dirty="0">
              <a:solidFill>
                <a:srgbClr val="000000"/>
              </a:solidFill>
            </a:endParaRPr>
          </a:p>
          <a:p>
            <a:pPr marL="0" marR="0" indent="0" algn="l" defTabSz="914400" rtl="0" eaLnBrk="1" fontAlgn="base" latinLnBrk="0" hangingPunct="1">
              <a:spcBef>
                <a:spcPts val="0"/>
              </a:spcBef>
              <a:spcAft>
                <a:spcPts val="0"/>
              </a:spcAft>
              <a:buClrTx/>
              <a:buSzTx/>
              <a:buFont typeface="+mj-lt"/>
              <a:buNone/>
              <a:tabLst/>
              <a:defRPr/>
            </a:pPr>
            <a:endParaRPr lang="fr-CA" sz="800" dirty="0">
              <a:solidFill>
                <a:srgbClr val="000000"/>
              </a:solidFill>
            </a:endParaRPr>
          </a:p>
          <a:p>
            <a:pPr marL="171450" indent="-171450">
              <a:spcBef>
                <a:spcPts val="0"/>
              </a:spcBef>
              <a:spcAft>
                <a:spcPts val="0"/>
              </a:spcAft>
              <a:buFont typeface="Arial" panose="020B0604020202020204" pitchFamily="34" charset="0"/>
              <a:buChar char="•"/>
            </a:pPr>
            <a:endParaRPr lang="fr-CA" sz="800" b="1" dirty="0"/>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48</a:t>
            </a:fld>
            <a:endParaRPr lang="fr-CA" dirty="0">
              <a:solidFill>
                <a:srgbClr val="000000"/>
              </a:solidFill>
            </a:endParaRPr>
          </a:p>
        </p:txBody>
      </p:sp>
    </p:spTree>
    <p:extLst>
      <p:ext uri="{BB962C8B-B14F-4D97-AF65-F5344CB8AC3E}">
        <p14:creationId xmlns:p14="http://schemas.microsoft.com/office/powerpoint/2010/main" val="70897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4944" y="4317037"/>
            <a:ext cx="6865456" cy="4698076"/>
          </a:xfrm>
        </p:spPr>
        <p:txBody>
          <a:bodyPr/>
          <a:lstStyle/>
          <a:p>
            <a:pPr lvl="0">
              <a:spcBef>
                <a:spcPts val="0"/>
              </a:spcBef>
            </a:pPr>
            <a:r>
              <a:rPr lang="fr-CA" sz="800" b="1" dirty="0">
                <a:solidFill>
                  <a:srgbClr val="000000"/>
                </a:solidFill>
                <a:latin typeface="Arial" panose="020B0604020202020204" pitchFamily="34" charset="0"/>
              </a:rPr>
              <a:t>Point clé</a:t>
            </a:r>
          </a:p>
          <a:p>
            <a:pPr marL="171450" lvl="0" indent="-171450">
              <a:spcBef>
                <a:spcPts val="0"/>
              </a:spcBef>
              <a:buFont typeface="Arial" panose="020B0604020202020204" pitchFamily="34" charset="0"/>
              <a:buChar char="•"/>
            </a:pPr>
            <a:r>
              <a:rPr lang="fr-CA" sz="800" dirty="0">
                <a:solidFill>
                  <a:srgbClr val="000000"/>
                </a:solidFill>
                <a:latin typeface="Arial" panose="020B0604020202020204" pitchFamily="34" charset="0"/>
              </a:rPr>
              <a:t>Le VEMS est largement utilisé pour évaluer la fonction pulmonaire. C’est le paramètre d’évaluation standard utilisé dans les essais cliniques</a:t>
            </a:r>
            <a:r>
              <a:rPr lang="fr-CA" sz="800" baseline="30000" dirty="0">
                <a:solidFill>
                  <a:srgbClr val="000000"/>
                </a:solidFill>
                <a:latin typeface="Arial" panose="020B0604020202020204" pitchFamily="34" charset="0"/>
              </a:rPr>
              <a:t>1,2</a:t>
            </a:r>
            <a:r>
              <a:rPr lang="fr-CA" sz="800" dirty="0">
                <a:solidFill>
                  <a:srgbClr val="000000"/>
                </a:solidFill>
                <a:latin typeface="Arial" panose="020B0604020202020204" pitchFamily="34" charset="0"/>
              </a:rPr>
              <a:t>. Par contre, il ne permet pas de déceler la maladie pulmonaire précoce</a:t>
            </a:r>
            <a:r>
              <a:rPr lang="fr-CA" sz="800" baseline="30000" dirty="0">
                <a:solidFill>
                  <a:srgbClr val="000000"/>
                </a:solidFill>
                <a:latin typeface="Arial" panose="020B0604020202020204" pitchFamily="34" charset="0"/>
              </a:rPr>
              <a:t>6,7</a:t>
            </a:r>
            <a:r>
              <a:rPr lang="fr-CA" sz="800" dirty="0">
                <a:solidFill>
                  <a:srgbClr val="000000"/>
                </a:solidFill>
                <a:latin typeface="Arial" panose="020B0604020202020204" pitchFamily="34" charset="0"/>
              </a:rPr>
              <a:t> et est difficile à réaliser chez les jeunes enfants</a:t>
            </a:r>
            <a:r>
              <a:rPr lang="fr-CA" sz="800" baseline="30000" dirty="0">
                <a:solidFill>
                  <a:srgbClr val="000000"/>
                </a:solidFill>
                <a:latin typeface="Arial" panose="020B0604020202020204" pitchFamily="34" charset="0"/>
              </a:rPr>
              <a:t>10</a:t>
            </a:r>
            <a:r>
              <a:rPr lang="fr-CA" sz="800" dirty="0">
                <a:solidFill>
                  <a:srgbClr val="000000"/>
                </a:solidFill>
                <a:latin typeface="Arial" panose="020B0604020202020204" pitchFamily="34" charset="0"/>
              </a:rPr>
              <a:t>, ce qui le rend moins avantageux chez les jeunes patients atteints de FK.</a:t>
            </a:r>
            <a:endParaRPr lang="fr-CA" sz="800" dirty="0">
              <a:solidFill>
                <a:srgbClr val="000000"/>
              </a:solidFill>
              <a:latin typeface="Arial" panose="020B0604020202020204" pitchFamily="34" charset="0"/>
              <a:cs typeface="Arial" panose="020B0604020202020204" pitchFamily="34" charset="0"/>
            </a:endParaRPr>
          </a:p>
          <a:p>
            <a:pPr lvl="0">
              <a:spcBef>
                <a:spcPts val="0"/>
              </a:spcBef>
            </a:pPr>
            <a:endParaRPr lang="fr-CA" sz="800" dirty="0">
              <a:solidFill>
                <a:srgbClr val="000000"/>
              </a:solidFill>
              <a:latin typeface="Arial" panose="020B0604020202020204" pitchFamily="34" charset="0"/>
              <a:cs typeface="Arial" panose="020B0604020202020204" pitchFamily="34" charset="0"/>
            </a:endParaRPr>
          </a:p>
          <a:p>
            <a:pPr lvl="0">
              <a:spcBef>
                <a:spcPts val="0"/>
              </a:spcBef>
            </a:pPr>
            <a:r>
              <a:rPr lang="fr-CA" sz="800" b="1" dirty="0">
                <a:solidFill>
                  <a:srgbClr val="000000"/>
                </a:solidFill>
                <a:latin typeface="Arial" panose="020B0604020202020204" pitchFamily="34" charset="0"/>
              </a:rPr>
              <a:t>Autres renseignements</a:t>
            </a:r>
          </a:p>
          <a:p>
            <a:pPr lvl="0">
              <a:spcBef>
                <a:spcPts val="0"/>
              </a:spcBef>
            </a:pPr>
            <a:r>
              <a:rPr lang="fr-CA" sz="800" dirty="0">
                <a:solidFill>
                  <a:srgbClr val="000000"/>
                </a:solidFill>
                <a:latin typeface="Arial" panose="020B0604020202020204" pitchFamily="34" charset="0"/>
              </a:rPr>
              <a:t>Forces du VEMS :</a:t>
            </a:r>
          </a:p>
          <a:p>
            <a:pPr marL="171450" lvl="0" indent="-171450">
              <a:spcBef>
                <a:spcPts val="0"/>
              </a:spcBef>
              <a:buFont typeface="Arial" panose="020B0604020202020204" pitchFamily="34" charset="0"/>
              <a:buChar char="•"/>
            </a:pPr>
            <a:r>
              <a:rPr lang="fr-CA" sz="800" dirty="0">
                <a:solidFill>
                  <a:srgbClr val="000000"/>
                </a:solidFill>
                <a:latin typeface="Arial" panose="020B0604020202020204" pitchFamily="34" charset="0"/>
              </a:rPr>
              <a:t>Utilisé couramment en milieu clinique et dans le cadre d’essais cliniques</a:t>
            </a:r>
            <a:r>
              <a:rPr lang="fr-CA" sz="800" baseline="30000" dirty="0">
                <a:solidFill>
                  <a:srgbClr val="000000"/>
                </a:solidFill>
                <a:latin typeface="Arial" panose="020B0604020202020204" pitchFamily="34" charset="0"/>
              </a:rPr>
              <a:t>1,2</a:t>
            </a:r>
            <a:r>
              <a:rPr lang="fr-CA" sz="800" dirty="0">
                <a:solidFill>
                  <a:srgbClr val="000000"/>
                </a:solidFill>
                <a:latin typeface="Arial" panose="020B0604020202020204" pitchFamily="34" charset="0"/>
              </a:rPr>
              <a:t>. C’est aussi la mesure objective de la fonction pulmonaire la plus utile</a:t>
            </a:r>
            <a:r>
              <a:rPr lang="fr-CA" sz="800" baseline="30000" dirty="0">
                <a:solidFill>
                  <a:srgbClr val="000000"/>
                </a:solidFill>
                <a:latin typeface="Arial" panose="020B0604020202020204" pitchFamily="34" charset="0"/>
              </a:rPr>
              <a:t>3</a:t>
            </a:r>
            <a:r>
              <a:rPr lang="fr-CA" sz="800" dirty="0">
                <a:solidFill>
                  <a:srgbClr val="000000"/>
                </a:solidFill>
                <a:latin typeface="Arial" panose="020B0604020202020204" pitchFamily="34" charset="0"/>
              </a:rPr>
              <a:t>.</a:t>
            </a:r>
          </a:p>
          <a:p>
            <a:pPr marL="171450" lvl="0" indent="-171450">
              <a:spcBef>
                <a:spcPts val="0"/>
              </a:spcBef>
              <a:buFont typeface="Arial" panose="020B0604020202020204" pitchFamily="34" charset="0"/>
              <a:buChar char="•"/>
            </a:pPr>
            <a:r>
              <a:rPr lang="fr-CA" sz="800" dirty="0">
                <a:solidFill>
                  <a:srgbClr val="000000"/>
                </a:solidFill>
                <a:latin typeface="Arial" panose="020B0604020202020204" pitchFamily="34" charset="0"/>
              </a:rPr>
              <a:t>Chez les patients atteints de FK, c’est un indicateur de pronostic validé de l’évolution de la maladie pulmonaire et de la durée de la survie</a:t>
            </a:r>
            <a:r>
              <a:rPr lang="fr-CA" sz="800" baseline="30000" dirty="0">
                <a:solidFill>
                  <a:srgbClr val="000000"/>
                </a:solidFill>
                <a:latin typeface="Arial" panose="020B0604020202020204" pitchFamily="34" charset="0"/>
              </a:rPr>
              <a:t>2,4</a:t>
            </a:r>
            <a:r>
              <a:rPr lang="fr-CA" sz="800" dirty="0">
                <a:solidFill>
                  <a:srgbClr val="000000"/>
                </a:solidFill>
                <a:latin typeface="Arial" panose="020B0604020202020204" pitchFamily="34" charset="0"/>
              </a:rPr>
              <a:t>.</a:t>
            </a:r>
          </a:p>
          <a:p>
            <a:pPr marL="171450" lvl="0" indent="-171450">
              <a:spcBef>
                <a:spcPts val="0"/>
              </a:spcBef>
              <a:buFont typeface="Arial" panose="020B0604020202020204" pitchFamily="34" charset="0"/>
              <a:buChar char="•"/>
            </a:pPr>
            <a:r>
              <a:rPr lang="fr-CA" sz="800" baseline="0" dirty="0">
                <a:solidFill>
                  <a:srgbClr val="000000"/>
                </a:solidFill>
                <a:latin typeface="Arial" panose="020B0604020202020204" pitchFamily="34" charset="0"/>
              </a:rPr>
              <a:t>C’est </a:t>
            </a:r>
            <a:r>
              <a:rPr lang="fr-CA" sz="800" dirty="0">
                <a:solidFill>
                  <a:srgbClr val="000000"/>
                </a:solidFill>
                <a:latin typeface="Arial" panose="020B0604020202020204" pitchFamily="34" charset="0"/>
              </a:rPr>
              <a:t>une mesure physiologique approuvée comme paramètre principal par la FDA et l’EMA</a:t>
            </a:r>
            <a:r>
              <a:rPr lang="fr-CA" sz="800" baseline="30000" dirty="0">
                <a:solidFill>
                  <a:srgbClr val="000000"/>
                </a:solidFill>
                <a:latin typeface="Arial" panose="020B0604020202020204" pitchFamily="34" charset="0"/>
              </a:rPr>
              <a:t>5</a:t>
            </a:r>
            <a:r>
              <a:rPr lang="fr-CA" sz="800" dirty="0">
                <a:solidFill>
                  <a:srgbClr val="000000"/>
                </a:solidFill>
                <a:latin typeface="Arial" panose="020B0604020202020204" pitchFamily="34" charset="0"/>
              </a:rPr>
              <a:t>.</a:t>
            </a:r>
            <a:endParaRPr lang="fr-CA" sz="800" baseline="30000" dirty="0">
              <a:solidFill>
                <a:srgbClr val="000000"/>
              </a:solidFill>
              <a:latin typeface="Arial" panose="020B0604020202020204" pitchFamily="34" charset="0"/>
              <a:cs typeface="Arial" panose="020B0604020202020204" pitchFamily="34" charset="0"/>
            </a:endParaRPr>
          </a:p>
          <a:p>
            <a:pPr marL="171450" lvl="0" indent="-171450">
              <a:spcBef>
                <a:spcPts val="0"/>
              </a:spcBef>
              <a:buFont typeface="Arial" panose="020B0604020202020204" pitchFamily="34" charset="0"/>
              <a:buChar char="•"/>
            </a:pPr>
            <a:endParaRPr lang="fr-CA" sz="800" baseline="0" dirty="0">
              <a:solidFill>
                <a:srgbClr val="000000"/>
              </a:solidFill>
              <a:latin typeface="Arial" panose="020B0604020202020204" pitchFamily="34" charset="0"/>
              <a:cs typeface="Arial" panose="020B0604020202020204" pitchFamily="34" charset="0"/>
            </a:endParaRPr>
          </a:p>
          <a:p>
            <a:pPr marL="0" lvl="0" indent="0">
              <a:spcBef>
                <a:spcPts val="0"/>
              </a:spcBef>
              <a:buFont typeface="Arial" panose="020B0604020202020204" pitchFamily="34" charset="0"/>
              <a:buNone/>
            </a:pPr>
            <a:r>
              <a:rPr lang="fr-CA" sz="800" baseline="0" dirty="0">
                <a:solidFill>
                  <a:srgbClr val="000000"/>
                </a:solidFill>
                <a:latin typeface="Arial" panose="020B0604020202020204" pitchFamily="34" charset="0"/>
              </a:rPr>
              <a:t>Limites du </a:t>
            </a:r>
            <a:r>
              <a:rPr lang="fr-CA" sz="800" dirty="0">
                <a:solidFill>
                  <a:srgbClr val="000000"/>
                </a:solidFill>
                <a:latin typeface="Arial" panose="020B0604020202020204" pitchFamily="34" charset="0"/>
              </a:rPr>
              <a:t>VEMS :</a:t>
            </a:r>
          </a:p>
          <a:p>
            <a:pPr marL="171450" lvl="0" indent="-171450">
              <a:spcBef>
                <a:spcPts val="0"/>
              </a:spcBef>
              <a:buFont typeface="Arial" panose="020B0604020202020204" pitchFamily="34" charset="0"/>
              <a:buChar char="•"/>
            </a:pPr>
            <a:r>
              <a:rPr lang="fr-CA" sz="800" dirty="0">
                <a:solidFill>
                  <a:srgbClr val="000000"/>
                </a:solidFill>
                <a:latin typeface="Arial" panose="020B0604020202020204" pitchFamily="34" charset="0"/>
              </a:rPr>
              <a:t>Il est peu sensible aux formes légères de la maladie et aux dommages aux petites voies respiratoires survenant au stade précoce d’évolution de la maladie</a:t>
            </a:r>
            <a:r>
              <a:rPr lang="fr-CA" sz="800" baseline="30000" dirty="0">
                <a:solidFill>
                  <a:srgbClr val="000000"/>
                </a:solidFill>
                <a:latin typeface="Arial" panose="020B0604020202020204" pitchFamily="34" charset="0"/>
              </a:rPr>
              <a:t>6,7</a:t>
            </a:r>
            <a:r>
              <a:rPr lang="fr-CA" sz="800" dirty="0">
                <a:solidFill>
                  <a:srgbClr val="000000"/>
                </a:solidFill>
                <a:latin typeface="Arial" panose="020B0604020202020204" pitchFamily="34" charset="0"/>
              </a:rPr>
              <a:t>.</a:t>
            </a:r>
          </a:p>
          <a:p>
            <a:pPr marL="171450" lvl="0" indent="-171450">
              <a:spcBef>
                <a:spcPts val="0"/>
              </a:spcBef>
              <a:buFont typeface="Arial" panose="020B0604020202020204" pitchFamily="34" charset="0"/>
              <a:buChar char="•"/>
            </a:pPr>
            <a:r>
              <a:rPr lang="fr-CA" sz="800" dirty="0">
                <a:solidFill>
                  <a:srgbClr val="000000"/>
                </a:solidFill>
                <a:latin typeface="Arial" panose="020B0604020202020204" pitchFamily="34" charset="0"/>
              </a:rPr>
              <a:t>Il n’est généralement pas</a:t>
            </a:r>
            <a:r>
              <a:rPr lang="fr-CA" sz="800" dirty="0"/>
              <a:t> corrélé </a:t>
            </a:r>
            <a:r>
              <a:rPr lang="fr-CA" sz="800" dirty="0">
                <a:solidFill>
                  <a:srgbClr val="000000"/>
                </a:solidFill>
                <a:latin typeface="Arial" panose="020B0604020202020204" pitchFamily="34" charset="0"/>
              </a:rPr>
              <a:t>aux résultats des évaluations détaillées de la gravité de la maladie, comme la tomodensitométrie</a:t>
            </a:r>
            <a:r>
              <a:rPr lang="fr-CA" sz="800" baseline="30000" dirty="0">
                <a:solidFill>
                  <a:srgbClr val="000000"/>
                </a:solidFill>
                <a:latin typeface="Arial" panose="020B0604020202020204" pitchFamily="34" charset="0"/>
              </a:rPr>
              <a:t>8,9</a:t>
            </a:r>
            <a:r>
              <a:rPr lang="fr-CA" sz="800" dirty="0">
                <a:solidFill>
                  <a:srgbClr val="000000"/>
                </a:solidFill>
                <a:latin typeface="Arial" panose="020B0604020202020204" pitchFamily="34" charset="0"/>
              </a:rPr>
              <a:t>.</a:t>
            </a:r>
          </a:p>
          <a:p>
            <a:pPr marL="171450" lvl="0" indent="-171450">
              <a:spcBef>
                <a:spcPts val="0"/>
              </a:spcBef>
              <a:buFont typeface="Arial" panose="020B0604020202020204" pitchFamily="34" charset="0"/>
              <a:buChar char="•"/>
            </a:pPr>
            <a:r>
              <a:rPr lang="fr-CA" sz="800" baseline="0" dirty="0">
                <a:solidFill>
                  <a:srgbClr val="000000"/>
                </a:solidFill>
                <a:latin typeface="Arial" panose="020B0604020202020204" pitchFamily="34" charset="0"/>
              </a:rPr>
              <a:t>La spirométrie peut être difficile à réaliser pour les jeunes enfants et dépend donc de la coopération et de l’effort du patient</a:t>
            </a:r>
            <a:r>
              <a:rPr lang="fr-CA" sz="800" baseline="30000" dirty="0">
                <a:solidFill>
                  <a:srgbClr val="000000"/>
                </a:solidFill>
                <a:latin typeface="Arial" panose="020B0604020202020204" pitchFamily="34" charset="0"/>
              </a:rPr>
              <a:t>10</a:t>
            </a:r>
            <a:r>
              <a:rPr lang="fr-CA" sz="800" dirty="0"/>
              <a:t>.</a:t>
            </a:r>
          </a:p>
          <a:p>
            <a:pPr>
              <a:spcBef>
                <a:spcPts val="0"/>
              </a:spcBef>
            </a:pPr>
            <a:endParaRPr lang="fr-CA" sz="800" dirty="0"/>
          </a:p>
          <a:p>
            <a:pPr lvl="0">
              <a:spcBef>
                <a:spcPts val="0"/>
              </a:spcBef>
            </a:pPr>
            <a:r>
              <a:rPr lang="fr-CA" sz="800" b="1" dirty="0">
                <a:solidFill>
                  <a:srgbClr val="000000"/>
                </a:solidFill>
                <a:latin typeface="Arial" panose="020B0604020202020204" pitchFamily="34" charset="0"/>
              </a:rPr>
              <a:t>Références</a:t>
            </a:r>
          </a:p>
          <a:p>
            <a:pPr marL="228600" lvl="0" indent="-228600">
              <a:spcBef>
                <a:spcPts val="0"/>
              </a:spcBef>
              <a:buFontTx/>
              <a:buAutoNum type="arabicPeriod"/>
              <a:defRPr/>
            </a:pPr>
            <a:r>
              <a:rPr lang="fr-CA" sz="800" dirty="0"/>
              <a:t>DE BENEDICTIS, F. M., Guidi, R., Carraro, S. et coll. « Endpoints in respiratory diseases. » </a:t>
            </a:r>
            <a:r>
              <a:rPr lang="fr-CA" sz="800" i="1" dirty="0"/>
              <a:t>Eur J Clin Pharmacol.</a:t>
            </a:r>
            <a:r>
              <a:rPr lang="fr-CA" sz="800" dirty="0"/>
              <a:t> 2010;67(Suppl 1):49-59. </a:t>
            </a:r>
          </a:p>
          <a:p>
            <a:pPr marL="228600" lvl="0" indent="-228600">
              <a:spcBef>
                <a:spcPts val="0"/>
              </a:spcBef>
              <a:buFontTx/>
              <a:buAutoNum type="arabicPeriod"/>
              <a:defRPr/>
            </a:pPr>
            <a:r>
              <a:rPr lang="fr-CA" sz="800" dirty="0">
                <a:solidFill>
                  <a:srgbClr val="000000"/>
                </a:solidFill>
              </a:rPr>
              <a:t>LIOU, T.G., Adler, F.R., Fitzsimmons, S.C. et coll. « Predictive 5-year survivorship model of cystic fibrosis ». </a:t>
            </a:r>
            <a:r>
              <a:rPr lang="fr-CA" sz="800" i="1" dirty="0"/>
              <a:t>Am J Epidemiol. </a:t>
            </a:r>
            <a:r>
              <a:rPr lang="fr-CA" sz="800" dirty="0"/>
              <a:t>2001;153(4):345­352</a:t>
            </a:r>
            <a:r>
              <a:rPr lang="fr-CA" sz="800" dirty="0">
                <a:solidFill>
                  <a:srgbClr val="000000"/>
                </a:solidFill>
              </a:rPr>
              <a:t>. </a:t>
            </a:r>
          </a:p>
          <a:p>
            <a:pPr marL="228600" lvl="0" indent="-228600">
              <a:spcBef>
                <a:spcPts val="0"/>
              </a:spcBef>
              <a:buFontTx/>
              <a:buAutoNum type="arabicPeriod"/>
              <a:defRPr/>
            </a:pPr>
            <a:r>
              <a:rPr lang="fr-CA" sz="800" dirty="0">
                <a:solidFill>
                  <a:srgbClr val="000000"/>
                </a:solidFill>
              </a:rPr>
              <a:t>YANKASKAS, J. R., Marshall, B. C., Sufian, B. et coll. « Cystic fibrosis adult care: consensus conference report. » </a:t>
            </a:r>
            <a:r>
              <a:rPr lang="fr-CA" sz="800" i="1" dirty="0">
                <a:solidFill>
                  <a:srgbClr val="000000"/>
                </a:solidFill>
              </a:rPr>
              <a:t>Chest. </a:t>
            </a:r>
            <a:r>
              <a:rPr lang="fr-CA" sz="800" dirty="0">
                <a:solidFill>
                  <a:srgbClr val="000000"/>
                </a:solidFill>
              </a:rPr>
              <a:t>2004;</a:t>
            </a:r>
            <a:br>
              <a:rPr lang="fr-CA" sz="800" dirty="0">
                <a:solidFill>
                  <a:srgbClr val="000000"/>
                </a:solidFill>
              </a:rPr>
            </a:br>
            <a:r>
              <a:rPr lang="fr-CA" sz="800" dirty="0">
                <a:solidFill>
                  <a:srgbClr val="000000"/>
                </a:solidFill>
              </a:rPr>
              <a:t>125(1 Suppl):1S-39S. </a:t>
            </a:r>
          </a:p>
          <a:p>
            <a:pPr marL="228600" lvl="0" indent="-228600">
              <a:spcBef>
                <a:spcPts val="0"/>
              </a:spcBef>
              <a:buFontTx/>
              <a:buAutoNum type="arabicPeriod"/>
              <a:defRPr/>
            </a:pPr>
            <a:r>
              <a:rPr lang="fr-CA" sz="800" dirty="0">
                <a:solidFill>
                  <a:srgbClr val="000000"/>
                </a:solidFill>
              </a:rPr>
              <a:t>COREY, M. « Power considerations for studies of lung function in cystic fibrosis. » </a:t>
            </a:r>
            <a:r>
              <a:rPr lang="fr-CA" sz="800" i="1" dirty="0">
                <a:solidFill>
                  <a:srgbClr val="000000"/>
                </a:solidFill>
              </a:rPr>
              <a:t>Proc Am Thorac Soc. </a:t>
            </a:r>
            <a:r>
              <a:rPr lang="fr-CA" sz="800" dirty="0">
                <a:solidFill>
                  <a:srgbClr val="000000"/>
                </a:solidFill>
              </a:rPr>
              <a:t>2007;4(4):334-337. </a:t>
            </a:r>
          </a:p>
          <a:p>
            <a:pPr marL="228600" lvl="0" indent="-228600">
              <a:spcBef>
                <a:spcPts val="0"/>
              </a:spcBef>
              <a:buFontTx/>
              <a:buAutoNum type="arabicPeriod"/>
              <a:defRPr/>
            </a:pPr>
            <a:r>
              <a:rPr lang="fr-CA" sz="800" dirty="0">
                <a:solidFill>
                  <a:srgbClr val="000000"/>
                </a:solidFill>
              </a:rPr>
              <a:t>KENT, L., Reix, P., Innes, J. A.</a:t>
            </a:r>
            <a:r>
              <a:rPr lang="fr-CA" sz="800" dirty="0"/>
              <a:t> </a:t>
            </a:r>
            <a:r>
              <a:rPr lang="fr-CA" sz="800" dirty="0">
                <a:solidFill>
                  <a:srgbClr val="000000"/>
                </a:solidFill>
              </a:rPr>
              <a:t>et coll. « Lung clearance index: evidence for use in clinical trials in cystic fibrosis ».</a:t>
            </a:r>
            <a:r>
              <a:rPr lang="fr-CA" sz="800" dirty="0"/>
              <a:t> </a:t>
            </a:r>
            <a:r>
              <a:rPr lang="fr-CA" sz="800" i="1" dirty="0"/>
              <a:t>J Cyst Fibros.</a:t>
            </a:r>
            <a:r>
              <a:rPr lang="fr-CA" sz="800" dirty="0"/>
              <a:t> 2014;13(2):123-138.</a:t>
            </a:r>
            <a:endParaRPr lang="fr-CA" sz="800" dirty="0">
              <a:solidFill>
                <a:srgbClr val="000000"/>
              </a:solidFill>
            </a:endParaRPr>
          </a:p>
          <a:p>
            <a:pPr marL="228600" lvl="0" indent="-228600">
              <a:spcBef>
                <a:spcPts val="0"/>
              </a:spcBef>
              <a:buFontTx/>
              <a:buAutoNum type="arabicPeriod"/>
              <a:defRPr/>
            </a:pPr>
            <a:r>
              <a:rPr lang="fr-CA" sz="800" dirty="0">
                <a:solidFill>
                  <a:srgbClr val="000000"/>
                </a:solidFill>
              </a:rPr>
              <a:t>GUSTAFSSON, P. M., De Jong, P. A., Tiddens, H. A., Lindblad, A. « Multiple-breath inert gas washout and spirometry versus structural lung disease in cystic fibrosis. » </a:t>
            </a:r>
            <a:r>
              <a:rPr lang="fr-CA" sz="800" i="1" dirty="0">
                <a:solidFill>
                  <a:srgbClr val="000000"/>
                </a:solidFill>
              </a:rPr>
              <a:t>Thorax.</a:t>
            </a:r>
            <a:r>
              <a:rPr lang="fr-CA" sz="800" dirty="0">
                <a:solidFill>
                  <a:srgbClr val="000000"/>
                </a:solidFill>
              </a:rPr>
              <a:t> 2008;63(2):129-134. </a:t>
            </a:r>
          </a:p>
          <a:p>
            <a:pPr marL="228600" lvl="0" indent="-228600">
              <a:spcBef>
                <a:spcPts val="0"/>
              </a:spcBef>
              <a:buFontTx/>
              <a:buAutoNum type="arabicPeriod"/>
              <a:defRPr/>
            </a:pPr>
            <a:r>
              <a:rPr lang="fr-CA" sz="800" dirty="0">
                <a:solidFill>
                  <a:srgbClr val="000000"/>
                </a:solidFill>
              </a:rPr>
              <a:t>HORSLEY, A., Siddiqui, S. « Putting lung function and physiology into perspective: cystic fibrosis in adults. » </a:t>
            </a:r>
            <a:r>
              <a:rPr lang="fr-CA" sz="800" i="1" dirty="0"/>
              <a:t>Respirology. </a:t>
            </a:r>
            <a:r>
              <a:rPr lang="fr-CA" sz="800" dirty="0"/>
              <a:t>2015;20(1):33-45.</a:t>
            </a:r>
          </a:p>
          <a:p>
            <a:pPr marL="228600" lvl="0" indent="-228600">
              <a:spcBef>
                <a:spcPts val="0"/>
              </a:spcBef>
              <a:buFontTx/>
              <a:buAutoNum type="arabicPeriod"/>
              <a:defRPr/>
            </a:pPr>
            <a:r>
              <a:rPr lang="fr-CA" sz="800" dirty="0">
                <a:solidFill>
                  <a:srgbClr val="000000"/>
                </a:solidFill>
              </a:rPr>
              <a:t>BRODY, A.S., Klein, J. S., Molina, P. L. et coll. « High-resolution computed tomography in young patients with cystic fibrosis: distribution of abnormalities and correlation with pulmonary function tests. » </a:t>
            </a:r>
            <a:r>
              <a:rPr lang="fr-CA" sz="800" i="1" dirty="0"/>
              <a:t>J Pediatr.</a:t>
            </a:r>
            <a:r>
              <a:rPr lang="fr-CA" sz="800" dirty="0"/>
              <a:t> 2004;145(1):32-38</a:t>
            </a:r>
            <a:r>
              <a:rPr lang="fr-CA" sz="800" dirty="0">
                <a:solidFill>
                  <a:srgbClr val="000000"/>
                </a:solidFill>
              </a:rPr>
              <a:t>. </a:t>
            </a:r>
          </a:p>
          <a:p>
            <a:pPr marL="228600" lvl="0" indent="-228600">
              <a:spcBef>
                <a:spcPts val="0"/>
              </a:spcBef>
              <a:buFontTx/>
              <a:buAutoNum type="arabicPeriod"/>
              <a:defRPr/>
            </a:pPr>
            <a:r>
              <a:rPr lang="fr-CA" sz="800" dirty="0"/>
              <a:t>DE JONG, P. A., Nakano, Y., Lequin, M. H. et coll. « Progressive damage on high resolution computed tomography despite stable lung function in cystic fibrosis. » </a:t>
            </a:r>
            <a:r>
              <a:rPr lang="fr-CA" sz="800" i="1" dirty="0"/>
              <a:t>Eur Respir J.</a:t>
            </a:r>
            <a:r>
              <a:rPr lang="fr-CA" sz="800" dirty="0"/>
              <a:t> 2004;23(1):93-97. </a:t>
            </a:r>
          </a:p>
          <a:p>
            <a:pPr marL="228600" lvl="0" indent="-228600">
              <a:spcBef>
                <a:spcPts val="0"/>
              </a:spcBef>
              <a:buFontTx/>
              <a:buAutoNum type="arabicPeriod"/>
              <a:defRPr/>
            </a:pPr>
            <a:r>
              <a:rPr lang="fr-CA" sz="800" dirty="0"/>
              <a:t>AURORA, P., Stocks, J., Oliver, C. et coll. « Quality control for spirometry in preschool children with and without lung disease. » </a:t>
            </a:r>
            <a:r>
              <a:rPr lang="fr-CA" sz="800" i="1" dirty="0"/>
              <a:t>Am J Resp Crit Care Med.</a:t>
            </a:r>
            <a:r>
              <a:rPr lang="fr-CA" sz="800" dirty="0"/>
              <a:t> 2004;169:1152-1159.</a:t>
            </a:r>
            <a:endParaRPr lang="fr-CA" sz="800" dirty="0">
              <a:solidFill>
                <a:srgbClr val="000000"/>
              </a:solidFill>
            </a:endParaRPr>
          </a:p>
          <a:p>
            <a:pPr lvl="0">
              <a:spcBef>
                <a:spcPts val="0"/>
              </a:spcBef>
            </a:pPr>
            <a:endParaRPr lang="fr-CA" sz="800" dirty="0"/>
          </a:p>
        </p:txBody>
      </p:sp>
      <p:sp>
        <p:nvSpPr>
          <p:cNvPr id="4" name="Slide Number Placeholder 3"/>
          <p:cNvSpPr>
            <a:spLocks noGrp="1"/>
          </p:cNvSpPr>
          <p:nvPr>
            <p:ph type="sldNum" sz="quarter" idx="10"/>
          </p:nvPr>
        </p:nvSpPr>
        <p:spPr/>
        <p:txBody>
          <a:bodyPr/>
          <a:lstStyle/>
          <a:p>
            <a:fld id="{DC7500B8-A297-4732-A44E-95EA488101D2}" type="slidenum">
              <a:rPr lang="en-US" smtClean="0">
                <a:solidFill>
                  <a:srgbClr val="000000"/>
                </a:solidFill>
              </a:rPr>
              <a:pPr/>
              <a:t>5</a:t>
            </a:fld>
            <a:endParaRPr lang="fr-CA" dirty="0">
              <a:solidFill>
                <a:srgbClr val="000000"/>
              </a:solidFill>
            </a:endParaRPr>
          </a:p>
        </p:txBody>
      </p:sp>
    </p:spTree>
    <p:extLst>
      <p:ext uri="{BB962C8B-B14F-4D97-AF65-F5344CB8AC3E}">
        <p14:creationId xmlns:p14="http://schemas.microsoft.com/office/powerpoint/2010/main" val="2881211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100" b="1" dirty="0"/>
              <a:t>Points clés</a:t>
            </a:r>
          </a:p>
          <a:p>
            <a:pPr marL="171450" indent="-171450">
              <a:buFont typeface="Arial" panose="020B0604020202020204" pitchFamily="34" charset="0"/>
              <a:buChar char="•"/>
            </a:pPr>
            <a:r>
              <a:rPr lang="fr-CA" sz="1100" b="0" dirty="0"/>
              <a:t>Les données sur le VEMS </a:t>
            </a:r>
            <a:r>
              <a:rPr lang="fr-CA" sz="1100" dirty="0"/>
              <a:t>prédit </a:t>
            </a:r>
            <a:r>
              <a:rPr lang="fr-CA" sz="1100" b="0" dirty="0"/>
              <a:t>tirées des registres de patients atteints de FK commencent à 6 ans. Les données sur la fonction pulmonaire des enfants de moins de 6 ans ne sont pas consignées</a:t>
            </a:r>
            <a:r>
              <a:rPr lang="fr-CA" sz="1100" b="0" baseline="30000" dirty="0"/>
              <a:t>1</a:t>
            </a:r>
            <a:r>
              <a:rPr lang="fr-CA" sz="1100" b="0" dirty="0"/>
              <a:t>.</a:t>
            </a:r>
          </a:p>
          <a:p>
            <a:endParaRPr lang="fr-CA" sz="1100" baseline="30000" dirty="0"/>
          </a:p>
          <a:p>
            <a:pPr lvl="0"/>
            <a:r>
              <a:rPr lang="fr-CA" sz="1100" b="1" dirty="0">
                <a:solidFill>
                  <a:srgbClr val="000000"/>
                </a:solidFill>
                <a:latin typeface="Arial" panose="020B0604020202020204" pitchFamily="34" charset="0"/>
              </a:rPr>
              <a:t>Autres renseignements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A" sz="1100" b="0" baseline="0" dirty="0"/>
              <a:t>Le graphique montre que le VEMS</a:t>
            </a:r>
            <a:r>
              <a:rPr lang="fr-CA" sz="1100" dirty="0"/>
              <a:t> prédit </a:t>
            </a:r>
            <a:r>
              <a:rPr lang="fr-CA" sz="1100" b="0" baseline="0" dirty="0"/>
              <a:t>diminue au fil des ans chez les patients atteints de FK</a:t>
            </a:r>
            <a:r>
              <a:rPr lang="fr-CA" sz="1100" baseline="30000" dirty="0"/>
              <a:t>1</a:t>
            </a:r>
            <a:r>
              <a:rPr lang="fr-CA" sz="1100" dirty="0"/>
              <a:t>.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A" sz="1100" dirty="0"/>
              <a:t>La spirométrie est généralement réservée aux patients de 6 ans ou plus, car elle nécessite une sédation et des manipulations mécaniques chez les nourrissons</a:t>
            </a:r>
            <a:r>
              <a:rPr lang="fr-CA" sz="1100" baseline="30000" dirty="0"/>
              <a:t>2</a:t>
            </a:r>
            <a:r>
              <a:rPr lang="fr-CA" sz="1100" dirty="0"/>
              <a:t>. Par ailleurs, les manœuvres de respiration peuvent être difficiles à faire pour les jeunes enfants</a:t>
            </a:r>
            <a:r>
              <a:rPr lang="fr-CA" sz="1100" baseline="30000" dirty="0"/>
              <a:t>3</a:t>
            </a:r>
            <a:r>
              <a:rPr lang="fr-CA" sz="1100" dirty="0"/>
              <a:t>. </a:t>
            </a:r>
            <a:endParaRPr lang="fr-CA" sz="1100" b="0" baseline="0" dirty="0"/>
          </a:p>
          <a:p>
            <a:endParaRPr lang="fr-CA" sz="1100" b="1" dirty="0"/>
          </a:p>
          <a:p>
            <a:r>
              <a:rPr lang="fr-CA" sz="1100" b="1" dirty="0"/>
              <a:t>Références</a:t>
            </a:r>
          </a:p>
          <a:p>
            <a:pPr marL="228600" indent="-228600">
              <a:buAutoNum type="arabicPeriod"/>
            </a:pPr>
            <a:r>
              <a:rPr lang="fr-CA" sz="1100" dirty="0">
                <a:solidFill>
                  <a:srgbClr val="FF0000"/>
                </a:solidFill>
                <a:highlight>
                  <a:srgbClr val="FFFF00"/>
                </a:highlight>
              </a:rPr>
              <a:t>Fibrose kystique Canada. (2018). Registre canadien sur la fibrose kystique, Rapport annuel de 2018</a:t>
            </a:r>
            <a:r>
              <a:rPr lang="fr-CA" sz="1100" dirty="0"/>
              <a:t>.</a:t>
            </a:r>
          </a:p>
          <a:p>
            <a:pPr marL="228600" indent="-228600">
              <a:buAutoNum type="arabicPeriod"/>
            </a:pPr>
            <a:r>
              <a:rPr lang="fr-CA" sz="1100" dirty="0"/>
              <a:t>LINNANE, B. M., Hall, G. L., Nolan, G. et coll. « Lung </a:t>
            </a:r>
            <a:r>
              <a:rPr lang="fr-CA" sz="1100" dirty="0" err="1"/>
              <a:t>function</a:t>
            </a:r>
            <a:r>
              <a:rPr lang="fr-CA" sz="1100" dirty="0"/>
              <a:t> in infants </a:t>
            </a:r>
            <a:r>
              <a:rPr lang="fr-CA" sz="1100" dirty="0" err="1"/>
              <a:t>with</a:t>
            </a:r>
            <a:r>
              <a:rPr lang="fr-CA" sz="1100" dirty="0"/>
              <a:t> </a:t>
            </a:r>
            <a:r>
              <a:rPr lang="fr-CA" sz="1100" dirty="0" err="1"/>
              <a:t>cystic</a:t>
            </a:r>
            <a:r>
              <a:rPr lang="fr-CA" sz="1100" dirty="0"/>
              <a:t> </a:t>
            </a:r>
            <a:r>
              <a:rPr lang="fr-CA" sz="1100" dirty="0" err="1"/>
              <a:t>fibrosis</a:t>
            </a:r>
            <a:r>
              <a:rPr lang="fr-CA" sz="1100" dirty="0"/>
              <a:t> </a:t>
            </a:r>
            <a:r>
              <a:rPr lang="fr-CA" sz="1100" dirty="0" err="1"/>
              <a:t>diagnosed</a:t>
            </a:r>
            <a:r>
              <a:rPr lang="fr-CA" sz="1100" dirty="0"/>
              <a:t> by </a:t>
            </a:r>
            <a:r>
              <a:rPr lang="fr-CA" sz="1100" dirty="0" err="1"/>
              <a:t>newborn</a:t>
            </a:r>
            <a:r>
              <a:rPr lang="fr-CA" sz="1100" dirty="0"/>
              <a:t> screening. » </a:t>
            </a:r>
            <a:r>
              <a:rPr lang="fr-CA" sz="1100" i="1" dirty="0"/>
              <a:t>Am J </a:t>
            </a:r>
            <a:r>
              <a:rPr lang="fr-CA" sz="1100" i="1" dirty="0" err="1"/>
              <a:t>Respir</a:t>
            </a:r>
            <a:r>
              <a:rPr lang="fr-CA" sz="1100" i="1" dirty="0"/>
              <a:t> </a:t>
            </a:r>
            <a:r>
              <a:rPr lang="fr-CA" sz="1100" i="1" dirty="0" err="1"/>
              <a:t>Crit</a:t>
            </a:r>
            <a:r>
              <a:rPr lang="fr-CA" sz="1100" i="1" dirty="0"/>
              <a:t> Care Med. </a:t>
            </a:r>
            <a:r>
              <a:rPr lang="fr-CA" sz="1100" dirty="0"/>
              <a:t>2008;178(12):1238-1244.</a:t>
            </a:r>
          </a:p>
          <a:p>
            <a:pPr marL="228600" indent="-228600">
              <a:buAutoNum type="arabicPeriod"/>
            </a:pPr>
            <a:r>
              <a:rPr lang="fr-CA" sz="1100" dirty="0">
                <a:solidFill>
                  <a:srgbClr val="000000"/>
                </a:solidFill>
              </a:rPr>
              <a:t>AURORA, P., Stocks, J., Oliver, C. et coll. « </a:t>
            </a:r>
            <a:r>
              <a:rPr lang="fr-CA" sz="1100" dirty="0" err="1">
                <a:solidFill>
                  <a:srgbClr val="000000"/>
                </a:solidFill>
              </a:rPr>
              <a:t>Quality</a:t>
            </a:r>
            <a:r>
              <a:rPr lang="fr-CA" sz="1100" dirty="0">
                <a:solidFill>
                  <a:srgbClr val="000000"/>
                </a:solidFill>
              </a:rPr>
              <a:t> control for </a:t>
            </a:r>
            <a:r>
              <a:rPr lang="fr-CA" sz="1100" dirty="0" err="1">
                <a:solidFill>
                  <a:srgbClr val="000000"/>
                </a:solidFill>
              </a:rPr>
              <a:t>spirometry</a:t>
            </a:r>
            <a:r>
              <a:rPr lang="fr-CA" sz="1100" dirty="0">
                <a:solidFill>
                  <a:srgbClr val="000000"/>
                </a:solidFill>
              </a:rPr>
              <a:t> in </a:t>
            </a:r>
            <a:r>
              <a:rPr lang="fr-CA" sz="1100" dirty="0" err="1">
                <a:solidFill>
                  <a:srgbClr val="000000"/>
                </a:solidFill>
              </a:rPr>
              <a:t>preschool</a:t>
            </a:r>
            <a:r>
              <a:rPr lang="fr-CA" sz="1100" dirty="0">
                <a:solidFill>
                  <a:srgbClr val="000000"/>
                </a:solidFill>
              </a:rPr>
              <a:t> </a:t>
            </a:r>
            <a:r>
              <a:rPr lang="fr-CA" sz="1100" dirty="0" err="1">
                <a:solidFill>
                  <a:srgbClr val="000000"/>
                </a:solidFill>
              </a:rPr>
              <a:t>children</a:t>
            </a:r>
            <a:r>
              <a:rPr lang="fr-CA" sz="1100" dirty="0">
                <a:solidFill>
                  <a:srgbClr val="000000"/>
                </a:solidFill>
              </a:rPr>
              <a:t> </a:t>
            </a:r>
            <a:r>
              <a:rPr lang="fr-CA" sz="1100" dirty="0" err="1">
                <a:solidFill>
                  <a:srgbClr val="000000"/>
                </a:solidFill>
              </a:rPr>
              <a:t>with</a:t>
            </a:r>
            <a:r>
              <a:rPr lang="fr-CA" sz="1100" dirty="0">
                <a:solidFill>
                  <a:srgbClr val="000000"/>
                </a:solidFill>
              </a:rPr>
              <a:t> and </a:t>
            </a:r>
            <a:r>
              <a:rPr lang="fr-CA" sz="1100" dirty="0" err="1">
                <a:solidFill>
                  <a:srgbClr val="000000"/>
                </a:solidFill>
              </a:rPr>
              <a:t>without</a:t>
            </a:r>
            <a:r>
              <a:rPr lang="fr-CA" sz="1100" dirty="0">
                <a:solidFill>
                  <a:srgbClr val="000000"/>
                </a:solidFill>
              </a:rPr>
              <a:t> </a:t>
            </a:r>
            <a:r>
              <a:rPr lang="fr-CA" sz="1100" dirty="0" err="1">
                <a:solidFill>
                  <a:srgbClr val="000000"/>
                </a:solidFill>
              </a:rPr>
              <a:t>lung</a:t>
            </a:r>
            <a:r>
              <a:rPr lang="fr-CA" sz="1100" dirty="0">
                <a:solidFill>
                  <a:srgbClr val="000000"/>
                </a:solidFill>
              </a:rPr>
              <a:t> </a:t>
            </a:r>
            <a:r>
              <a:rPr lang="fr-CA" sz="1100" dirty="0" err="1">
                <a:solidFill>
                  <a:srgbClr val="000000"/>
                </a:solidFill>
              </a:rPr>
              <a:t>disease</a:t>
            </a:r>
            <a:r>
              <a:rPr lang="fr-CA" sz="1100" dirty="0">
                <a:solidFill>
                  <a:srgbClr val="000000"/>
                </a:solidFill>
              </a:rPr>
              <a:t>. » </a:t>
            </a:r>
            <a:r>
              <a:rPr lang="fr-CA" sz="1100" i="1" dirty="0"/>
              <a:t>Am J </a:t>
            </a:r>
            <a:r>
              <a:rPr lang="fr-CA" sz="1100" i="1" dirty="0" err="1"/>
              <a:t>Respir</a:t>
            </a:r>
            <a:r>
              <a:rPr lang="fr-CA" sz="1100" dirty="0"/>
              <a:t> </a:t>
            </a:r>
            <a:r>
              <a:rPr lang="fr-CA" sz="1100" i="1" dirty="0" err="1"/>
              <a:t>Crit</a:t>
            </a:r>
            <a:r>
              <a:rPr lang="fr-CA" sz="1100" i="1" dirty="0"/>
              <a:t> Care Med. </a:t>
            </a:r>
            <a:r>
              <a:rPr lang="fr-CA" sz="1100" dirty="0"/>
              <a:t>2004;169:1152-1159.</a:t>
            </a:r>
          </a:p>
        </p:txBody>
      </p:sp>
      <p:sp>
        <p:nvSpPr>
          <p:cNvPr id="4" name="Slide Number Placeholder 3"/>
          <p:cNvSpPr>
            <a:spLocks noGrp="1"/>
          </p:cNvSpPr>
          <p:nvPr>
            <p:ph type="sldNum" sz="quarter" idx="10"/>
          </p:nvPr>
        </p:nvSpPr>
        <p:spPr/>
        <p:txBody>
          <a:bodyPr/>
          <a:lstStyle/>
          <a:p>
            <a:fld id="{DC7500B8-A297-4732-A44E-95EA488101D2}" type="slidenum">
              <a:rPr lang="fr-CA" smtClean="0"/>
              <a:pPr/>
              <a:t>6</a:t>
            </a:fld>
            <a:endParaRPr lang="fr-CA" dirty="0"/>
          </a:p>
        </p:txBody>
      </p:sp>
    </p:spTree>
    <p:extLst>
      <p:ext uri="{BB962C8B-B14F-4D97-AF65-F5344CB8AC3E}">
        <p14:creationId xmlns:p14="http://schemas.microsoft.com/office/powerpoint/2010/main" val="2241751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100" b="1" dirty="0"/>
              <a:t>Points clés</a:t>
            </a:r>
          </a:p>
          <a:p>
            <a:pPr marL="171450" lvl="0" indent="-171450">
              <a:buFont typeface="Arial" panose="020B0604020202020204" pitchFamily="34" charset="0"/>
              <a:buChar char="•"/>
            </a:pPr>
            <a:r>
              <a:rPr lang="fr-CA" sz="1100" dirty="0">
                <a:solidFill>
                  <a:srgbClr val="000000"/>
                </a:solidFill>
                <a:latin typeface="Arial" panose="020B0604020202020204" pitchFamily="34" charset="0"/>
              </a:rPr>
              <a:t>Le VEMS ne permet pas de déceler les dommages aux petites voies respiratoires survenant au stade précoce de l’évolution de la maladie</a:t>
            </a:r>
            <a:r>
              <a:rPr lang="fr-CA" sz="1100" baseline="30000" dirty="0">
                <a:solidFill>
                  <a:srgbClr val="000000"/>
                </a:solidFill>
                <a:latin typeface="Arial" panose="020B0604020202020204" pitchFamily="34" charset="0"/>
              </a:rPr>
              <a:t>1,2</a:t>
            </a:r>
            <a:r>
              <a:rPr lang="fr-CA" sz="1100" dirty="0">
                <a:solidFill>
                  <a:srgbClr val="000000"/>
                </a:solidFill>
                <a:latin typeface="Arial" panose="020B0604020202020204" pitchFamily="34" charset="0"/>
              </a:rPr>
              <a:t>.</a:t>
            </a:r>
          </a:p>
          <a:p>
            <a:pPr lvl="0"/>
            <a:endParaRPr lang="fr-CA" sz="1100" dirty="0">
              <a:solidFill>
                <a:srgbClr val="000000"/>
              </a:solidFill>
              <a:latin typeface="Arial" panose="020B0604020202020204" pitchFamily="34" charset="0"/>
              <a:cs typeface="Arial" panose="020B0604020202020204" pitchFamily="34" charset="0"/>
            </a:endParaRPr>
          </a:p>
          <a:p>
            <a:pPr lvl="0"/>
            <a:r>
              <a:rPr lang="fr-CA" sz="1100" b="1" dirty="0">
                <a:solidFill>
                  <a:srgbClr val="000000"/>
                </a:solidFill>
                <a:latin typeface="Arial" panose="020B0604020202020204" pitchFamily="34" charset="0"/>
              </a:rPr>
              <a:t>Autres renseignements</a:t>
            </a:r>
          </a:p>
          <a:p>
            <a:pPr marL="171450" indent="-171450">
              <a:buFont typeface="Arial" panose="020B0604020202020204" pitchFamily="34" charset="0"/>
              <a:buChar char="•"/>
            </a:pPr>
            <a:r>
              <a:rPr lang="fr-CA" sz="1100" dirty="0"/>
              <a:t>Les petites voies respiratoires ne contribuent qu’à environ 10 % de la résistance des voies aériennes chez les adultes en bonne santé</a:t>
            </a:r>
            <a:r>
              <a:rPr lang="fr-CA" sz="1100" baseline="30000" dirty="0"/>
              <a:t>2</a:t>
            </a:r>
            <a:r>
              <a:rPr lang="fr-CA" sz="1100" dirty="0"/>
              <a:t>.</a:t>
            </a:r>
          </a:p>
          <a:p>
            <a:pPr marL="171450" indent="-171450">
              <a:buFont typeface="Arial" panose="020B0604020202020204" pitchFamily="34" charset="0"/>
              <a:buChar char="•"/>
            </a:pPr>
            <a:r>
              <a:rPr lang="fr-CA" sz="1100" dirty="0"/>
              <a:t>Au stade précoce de l’évolution de la FK, des dommages importants peuvent survenir aux petites voies respiratoires, avec relativement peu d’effet sur le </a:t>
            </a:r>
            <a:r>
              <a:rPr lang="fr-CA" sz="1100" dirty="0">
                <a:solidFill>
                  <a:srgbClr val="000000"/>
                </a:solidFill>
                <a:latin typeface="Arial" panose="020B0604020202020204" pitchFamily="34" charset="0"/>
              </a:rPr>
              <a:t>VEMS</a:t>
            </a:r>
            <a:r>
              <a:rPr lang="fr-CA" sz="1100" baseline="30000" dirty="0"/>
              <a:t>2</a:t>
            </a:r>
            <a:r>
              <a:rPr lang="fr-CA" sz="1100" dirty="0"/>
              <a:t>.</a:t>
            </a:r>
          </a:p>
          <a:p>
            <a:endParaRPr lang="fr-CA" sz="1100" b="1" dirty="0"/>
          </a:p>
          <a:p>
            <a:r>
              <a:rPr lang="fr-CA" sz="1100" b="1" dirty="0"/>
              <a:t>Références</a:t>
            </a:r>
          </a:p>
          <a:p>
            <a:pPr marL="228600" indent="-228600">
              <a:buFont typeface="+mj-lt"/>
              <a:buAutoNum type="arabicPeriod"/>
            </a:pPr>
            <a:r>
              <a:rPr lang="fr-CA" sz="1100" dirty="0">
                <a:solidFill>
                  <a:srgbClr val="FF0000"/>
                </a:solidFill>
                <a:highlight>
                  <a:srgbClr val="FFFF00"/>
                </a:highlight>
              </a:rPr>
              <a:t>Fibrose kystique Canada. (2018). Registre canadien sur la fibrose kystique, Rapport annuel de 2018.</a:t>
            </a:r>
          </a:p>
          <a:p>
            <a:pPr marL="228600" indent="-228600">
              <a:buFont typeface="+mj-lt"/>
              <a:buAutoNum type="arabicPeriod"/>
            </a:pPr>
            <a:r>
              <a:rPr lang="fr-CA" sz="1100" dirty="0"/>
              <a:t>GUSTAFSSON, P. M., De Jong, P. A., Tiddens, H. A., Lindblad, A. « Multiple-breath inert gas washout and spirometry versus structural lung disease in cystic fibrosis. » </a:t>
            </a:r>
            <a:r>
              <a:rPr lang="fr-CA" sz="1100" i="1" dirty="0"/>
              <a:t>Thorax. </a:t>
            </a:r>
            <a:r>
              <a:rPr lang="fr-CA" sz="1100" dirty="0"/>
              <a:t>2008;63(2):129-134. </a:t>
            </a:r>
          </a:p>
          <a:p>
            <a:pPr marL="228600" indent="-228600">
              <a:buFont typeface="+mj-lt"/>
              <a:buAutoNum type="arabicPeriod"/>
            </a:pPr>
            <a:r>
              <a:rPr lang="fr-CA" sz="1100" dirty="0"/>
              <a:t>HORSLEY, A., Siddiqui, S. « Putting lung function and physiology into perspective: cystic fibrosis in adults. » </a:t>
            </a:r>
            <a:r>
              <a:rPr lang="fr-CA" sz="1100" i="1" dirty="0"/>
              <a:t>Respirology</a:t>
            </a:r>
            <a:r>
              <a:rPr lang="fr-CA" sz="1100" dirty="0"/>
              <a:t>. 2015;20(1):33-45. </a:t>
            </a:r>
          </a:p>
        </p:txBody>
      </p:sp>
      <p:sp>
        <p:nvSpPr>
          <p:cNvPr id="4" name="Slide Number Placeholder 3"/>
          <p:cNvSpPr>
            <a:spLocks noGrp="1"/>
          </p:cNvSpPr>
          <p:nvPr>
            <p:ph type="sldNum" sz="quarter" idx="10"/>
          </p:nvPr>
        </p:nvSpPr>
        <p:spPr/>
        <p:txBody>
          <a:bodyPr/>
          <a:lstStyle/>
          <a:p>
            <a:fld id="{DC7500B8-A297-4732-A44E-95EA488101D2}" type="slidenum">
              <a:rPr lang="fr-CA" smtClean="0"/>
              <a:pPr/>
              <a:t>7</a:t>
            </a:fld>
            <a:endParaRPr lang="fr-CA" dirty="0"/>
          </a:p>
        </p:txBody>
      </p:sp>
    </p:spTree>
    <p:extLst>
      <p:ext uri="{BB962C8B-B14F-4D97-AF65-F5344CB8AC3E}">
        <p14:creationId xmlns:p14="http://schemas.microsoft.com/office/powerpoint/2010/main" val="33133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C7500B8-A297-4732-A44E-95EA488101D2}" type="slidenum">
              <a:rPr lang="en-US" smtClean="0"/>
              <a:pPr/>
              <a:t>8</a:t>
            </a:fld>
            <a:endParaRPr lang="fr-CA" dirty="0"/>
          </a:p>
        </p:txBody>
      </p:sp>
    </p:spTree>
    <p:extLst>
      <p:ext uri="{BB962C8B-B14F-4D97-AF65-F5344CB8AC3E}">
        <p14:creationId xmlns:p14="http://schemas.microsoft.com/office/powerpoint/2010/main" val="259269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fr-CA" sz="1100" b="1" dirty="0"/>
              <a:t>Points clés</a:t>
            </a:r>
          </a:p>
          <a:p>
            <a:pPr marL="171450" indent="-171450">
              <a:spcBef>
                <a:spcPts val="0"/>
              </a:spcBef>
              <a:spcAft>
                <a:spcPts val="0"/>
              </a:spcAft>
              <a:buFont typeface="Arial" panose="020B0604020202020204" pitchFamily="34" charset="0"/>
              <a:buChar char="•"/>
              <a:defRPr/>
            </a:pPr>
            <a:r>
              <a:rPr lang="fr-CA" sz="1000" dirty="0"/>
              <a:t>Le rinçage de l’azote en cycles multiples permet de </a:t>
            </a:r>
            <a:r>
              <a:rPr lang="fr-CA" sz="1000" b="0" baseline="0" dirty="0"/>
              <a:t>mesurer le nombre de respirations normales nécessaires pour l’élimination d’un gaz traceur inerte présent dans les poumons au début du test</a:t>
            </a:r>
            <a:r>
              <a:rPr lang="fr-CA" sz="1000" dirty="0"/>
              <a:t>.</a:t>
            </a:r>
          </a:p>
          <a:p>
            <a:pPr marL="171450" marR="0" indent="-171450" algn="l" defTabSz="914400" rtl="0" eaLnBrk="1" fontAlgn="base" latinLnBrk="0" hangingPunct="1">
              <a:spcBef>
                <a:spcPts val="0"/>
              </a:spcBef>
              <a:spcAft>
                <a:spcPts val="0"/>
              </a:spcAft>
              <a:buClrTx/>
              <a:buSzTx/>
              <a:buFont typeface="Arial" panose="020B0604020202020204" pitchFamily="34" charset="0"/>
              <a:buChar char="•"/>
              <a:tabLst/>
              <a:defRPr/>
            </a:pPr>
            <a:r>
              <a:rPr lang="fr-CA" sz="1000" dirty="0"/>
              <a:t>Lorsque la maladie touche les voies respiratoires, la distribution de la ventilation dans les poumons devient inégale.</a:t>
            </a:r>
            <a:endParaRPr lang="fr-CA" sz="1000" baseline="30000" dirty="0"/>
          </a:p>
          <a:p>
            <a:pPr marL="628650" lvl="1" indent="-171450">
              <a:spcBef>
                <a:spcPts val="0"/>
              </a:spcBef>
              <a:spcAft>
                <a:spcPts val="0"/>
              </a:spcAft>
              <a:buFont typeface="Arial" panose="020B0604020202020204" pitchFamily="34" charset="0"/>
              <a:buChar char="–"/>
            </a:pPr>
            <a:r>
              <a:rPr lang="fr-CA" sz="1000" dirty="0"/>
              <a:t>Cela influe sur la façon dont les gaz traceurs sont éliminés.</a:t>
            </a:r>
          </a:p>
          <a:p>
            <a:pPr marL="171450" indent="-171450">
              <a:spcBef>
                <a:spcPts val="0"/>
              </a:spcBef>
              <a:spcAft>
                <a:spcPts val="0"/>
              </a:spcAft>
              <a:buFont typeface="Arial" panose="020B0604020202020204" pitchFamily="34" charset="0"/>
              <a:buChar char="•"/>
            </a:pPr>
            <a:r>
              <a:rPr lang="fr-CA" sz="1000" dirty="0"/>
              <a:t>L’indice de clairance pulmonaire (ICP)</a:t>
            </a:r>
            <a:r>
              <a:rPr lang="fr-CA" sz="1000" b="0" baseline="0" dirty="0"/>
              <a:t> est une valeur numérique</a:t>
            </a:r>
            <a:r>
              <a:rPr lang="fr-CA" sz="1000" b="0" dirty="0"/>
              <a:t> dérivée des données issues du rinçage de l’azote en cycles multiples. Il indique le nombre de respirations nécessaires pour réduire la quantité de gaz traceur pour atteindre une concentration prédéterminée (p. ex., 2,5 %).</a:t>
            </a:r>
          </a:p>
          <a:p>
            <a:pPr>
              <a:spcBef>
                <a:spcPts val="0"/>
              </a:spcBef>
              <a:spcAft>
                <a:spcPts val="0"/>
              </a:spcAft>
            </a:pPr>
            <a:endParaRPr lang="fr-CA" sz="1100" b="1" baseline="0" dirty="0"/>
          </a:p>
          <a:p>
            <a:pPr>
              <a:spcBef>
                <a:spcPts val="0"/>
              </a:spcBef>
              <a:spcAft>
                <a:spcPts val="0"/>
              </a:spcAft>
            </a:pPr>
            <a:r>
              <a:rPr lang="fr-CA" sz="1100" b="1" baseline="0" dirty="0"/>
              <a:t>Autres renseignements</a:t>
            </a:r>
          </a:p>
          <a:p>
            <a:pPr marL="171450" indent="-171450">
              <a:spcBef>
                <a:spcPts val="0"/>
              </a:spcBef>
              <a:spcAft>
                <a:spcPts val="0"/>
              </a:spcAft>
              <a:buFont typeface="Arial" panose="020B0604020202020204" pitchFamily="34" charset="0"/>
              <a:buChar char="•"/>
            </a:pPr>
            <a:r>
              <a:rPr lang="fr-CA" sz="1000" b="0" baseline="0" dirty="0"/>
              <a:t>Dans le graphique, le tracé du bas montre la réduction de la concentration du gaz traceur en fonction du temps. Quant au tracé du haut, il indique</a:t>
            </a:r>
            <a:r>
              <a:rPr lang="fr-CA" sz="1000" dirty="0"/>
              <a:t> </a:t>
            </a:r>
            <a:r>
              <a:rPr lang="fr-CA" sz="1000" b="0" baseline="0" dirty="0"/>
              <a:t>l’écoulement de l’air en fonction de la respiration du sujet. Comme on peut le constater, la quantité de gaz traceur présent dans les respirations du sujet diminue avec chacune des respirations.</a:t>
            </a:r>
          </a:p>
          <a:p>
            <a:pPr marL="171450" indent="-171450">
              <a:spcBef>
                <a:spcPts val="0"/>
              </a:spcBef>
              <a:spcAft>
                <a:spcPts val="0"/>
              </a:spcAft>
              <a:buFont typeface="Arial" panose="020B0604020202020204" pitchFamily="34" charset="0"/>
              <a:buChar char="•"/>
            </a:pPr>
            <a:r>
              <a:rPr lang="fr-CA" sz="1000" b="0" baseline="0" dirty="0"/>
              <a:t>Le test est réalisé au cours d’une respiration normale à l’état de repos et peut donc être effectué chez les jeunes enfants et les nourrissons.</a:t>
            </a:r>
          </a:p>
          <a:p>
            <a:pPr marL="171450" indent="-171450">
              <a:spcBef>
                <a:spcPts val="0"/>
              </a:spcBef>
              <a:spcAft>
                <a:spcPts val="0"/>
              </a:spcAft>
              <a:buFont typeface="Arial" panose="020B0604020202020204" pitchFamily="34" charset="0"/>
              <a:buChar char="•"/>
            </a:pPr>
            <a:r>
              <a:rPr lang="fr-CA" sz="1000" dirty="0"/>
              <a:t>Par le passé, une concentration équivalente à 1/40</a:t>
            </a:r>
            <a:r>
              <a:rPr lang="fr-CA" sz="1000" baseline="30000" dirty="0"/>
              <a:t>e</a:t>
            </a:r>
            <a:r>
              <a:rPr lang="fr-CA" sz="1000" dirty="0"/>
              <a:t> de la concentration de départ était utilisée pour déterminer la fin du rinçage, car elle représente les limites de la plage de service des premiers analyseurs. De nos jours, l’utilisation de concentrations plus faibles est limitée par la durée prolongée de la procédure de rinçage.</a:t>
            </a:r>
            <a:endParaRPr lang="fr-CA" sz="1000" b="1" baseline="0" dirty="0"/>
          </a:p>
          <a:p>
            <a:pPr>
              <a:spcBef>
                <a:spcPts val="0"/>
              </a:spcBef>
              <a:spcAft>
                <a:spcPts val="0"/>
              </a:spcAft>
            </a:pPr>
            <a:endParaRPr lang="fr-CA" sz="1100" b="1" baseline="0" dirty="0"/>
          </a:p>
          <a:p>
            <a:pPr>
              <a:spcBef>
                <a:spcPts val="0"/>
              </a:spcBef>
              <a:spcAft>
                <a:spcPts val="0"/>
              </a:spcAft>
            </a:pPr>
            <a:r>
              <a:rPr lang="fr-CA" sz="1100" b="1" baseline="0" dirty="0"/>
              <a:t>Référence</a:t>
            </a:r>
          </a:p>
          <a:p>
            <a:pPr>
              <a:spcBef>
                <a:spcPts val="0"/>
              </a:spcBef>
              <a:spcAft>
                <a:spcPts val="0"/>
              </a:spcAft>
            </a:pPr>
            <a:r>
              <a:rPr lang="fr-CA" sz="1000" dirty="0">
                <a:solidFill>
                  <a:srgbClr val="000000"/>
                </a:solidFill>
              </a:rPr>
              <a:t>HORSLEY, A. « Lung clearance index in the assessment of airways disease ». </a:t>
            </a:r>
            <a:r>
              <a:rPr lang="fr-CA" sz="1000" i="1" dirty="0">
                <a:solidFill>
                  <a:srgbClr val="000000"/>
                </a:solidFill>
              </a:rPr>
              <a:t>Respir Med</a:t>
            </a:r>
            <a:r>
              <a:rPr lang="fr-CA" sz="1000" dirty="0">
                <a:solidFill>
                  <a:srgbClr val="000000"/>
                </a:solidFill>
              </a:rPr>
              <a:t>. 2009;103(6):793-799. </a:t>
            </a:r>
          </a:p>
        </p:txBody>
      </p:sp>
      <p:sp>
        <p:nvSpPr>
          <p:cNvPr id="4" name="Slide Number Placeholder 3"/>
          <p:cNvSpPr>
            <a:spLocks noGrp="1"/>
          </p:cNvSpPr>
          <p:nvPr>
            <p:ph type="sldNum" sz="quarter" idx="10"/>
          </p:nvPr>
        </p:nvSpPr>
        <p:spPr/>
        <p:txBody>
          <a:bodyPr/>
          <a:lstStyle/>
          <a:p>
            <a:fld id="{26853823-EC21-4DF2-A4F8-FAC8AB6A11D6}" type="slidenum">
              <a:rPr lang="en-US" smtClean="0"/>
              <a:pPr/>
              <a:t>9</a:t>
            </a:fld>
            <a:endParaRPr lang="fr-CA" dirty="0"/>
          </a:p>
        </p:txBody>
      </p:sp>
    </p:spTree>
    <p:extLst>
      <p:ext uri="{BB962C8B-B14F-4D97-AF65-F5344CB8AC3E}">
        <p14:creationId xmlns:p14="http://schemas.microsoft.com/office/powerpoint/2010/main" val="3709635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srcRect/>
          <a:stretch>
            <a:fillRect/>
          </a:stretch>
        </p:blipFill>
        <p:spPr bwMode="auto">
          <a:xfrm>
            <a:off x="0" y="0"/>
            <a:ext cx="9144000" cy="3803650"/>
          </a:xfrm>
          <a:prstGeom prst="rect">
            <a:avLst/>
          </a:prstGeom>
          <a:noFill/>
          <a:ln w="9525">
            <a:noFill/>
            <a:miter lim="800000"/>
            <a:headEnd/>
            <a:tailEnd/>
          </a:ln>
          <a:effectLst/>
        </p:spPr>
      </p:pic>
      <p:sp>
        <p:nvSpPr>
          <p:cNvPr id="8195" name="Rectangle 2"/>
          <p:cNvSpPr>
            <a:spLocks noGrp="1" noChangeArrowheads="1"/>
          </p:cNvSpPr>
          <p:nvPr>
            <p:ph type="ctrTitle"/>
          </p:nvPr>
        </p:nvSpPr>
        <p:spPr>
          <a:xfrm>
            <a:off x="304800" y="2687638"/>
            <a:ext cx="8531225" cy="966787"/>
          </a:xfrm>
        </p:spPr>
        <p:txBody>
          <a:bodyPr/>
          <a:lstStyle>
            <a:lvl1pPr>
              <a:defRPr b="1">
                <a:solidFill>
                  <a:schemeClr val="bg1"/>
                </a:solidFill>
              </a:defRPr>
            </a:lvl1pPr>
          </a:lstStyle>
          <a:p>
            <a:r>
              <a:rPr lang="en-US"/>
              <a:t>Click to edit Master title style</a:t>
            </a:r>
            <a:endParaRPr lang="en-US" dirty="0"/>
          </a:p>
        </p:txBody>
      </p:sp>
      <p:sp>
        <p:nvSpPr>
          <p:cNvPr id="8202" name="Rectangle 10"/>
          <p:cNvSpPr>
            <a:spLocks noGrp="1" noChangeArrowheads="1"/>
          </p:cNvSpPr>
          <p:nvPr>
            <p:ph type="subTitle" sz="quarter" idx="1"/>
          </p:nvPr>
        </p:nvSpPr>
        <p:spPr>
          <a:xfrm>
            <a:off x="313370" y="4159250"/>
            <a:ext cx="6431918" cy="1752600"/>
          </a:xfrm>
        </p:spPr>
        <p:txBody>
          <a:bodyPr/>
          <a:lstStyle>
            <a:lvl1pPr marL="0" indent="0">
              <a:buFont typeface="Times" pitchFamily="1" charset="0"/>
              <a:buNone/>
              <a:defRPr>
                <a:solidFill>
                  <a:srgbClr val="53247F"/>
                </a:solidFill>
              </a:defRPr>
            </a:lvl1pPr>
          </a:lstStyle>
          <a:p>
            <a:r>
              <a:rPr lang="en-US"/>
              <a:t>Click to edit Master subtitle style</a:t>
            </a:r>
            <a:endParaRPr lang="en-US" dirty="0"/>
          </a:p>
        </p:txBody>
      </p:sp>
      <p:pic>
        <p:nvPicPr>
          <p:cNvPr id="14" name="Picture 9" descr="vertexlogoR_colorRGB.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80388" y="6148388"/>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4">
            <a:extLst>
              <a:ext uri="{FF2B5EF4-FFF2-40B4-BE49-F238E27FC236}">
                <a16:creationId xmlns:a16="http://schemas.microsoft.com/office/drawing/2014/main" id="{8DECAE67-CF83-4C20-914A-5552FE025048}"/>
              </a:ext>
            </a:extLst>
          </p:cNvPr>
          <p:cNvGrpSpPr>
            <a:grpSpLocks/>
          </p:cNvGrpSpPr>
          <p:nvPr userDrawn="1"/>
        </p:nvGrpSpPr>
        <p:grpSpPr bwMode="auto">
          <a:xfrm>
            <a:off x="0" y="6632575"/>
            <a:ext cx="9144000" cy="225425"/>
            <a:chOff x="36" y="4118"/>
            <a:chExt cx="5760" cy="142"/>
          </a:xfrm>
        </p:grpSpPr>
        <p:sp>
          <p:nvSpPr>
            <p:cNvPr id="16" name="Rectangle 5">
              <a:extLst>
                <a:ext uri="{FF2B5EF4-FFF2-40B4-BE49-F238E27FC236}">
                  <a16:creationId xmlns:a16="http://schemas.microsoft.com/office/drawing/2014/main" id="{6E624AC5-06E0-4AE9-9653-29CC51484E20}"/>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17" name="Rectangle 6">
              <a:extLst>
                <a:ext uri="{FF2B5EF4-FFF2-40B4-BE49-F238E27FC236}">
                  <a16:creationId xmlns:a16="http://schemas.microsoft.com/office/drawing/2014/main" id="{57C48AEE-F1FD-4050-BF9B-7F4E945EF453}"/>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18" name="Footer Placeholder 2">
            <a:extLst>
              <a:ext uri="{FF2B5EF4-FFF2-40B4-BE49-F238E27FC236}">
                <a16:creationId xmlns:a16="http://schemas.microsoft.com/office/drawing/2014/main" id="{BEDFC969-052C-4544-A72E-776BB1CFEF0F}"/>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VXMA-CA-20-2000072</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25" name="Rectangle 30">
            <a:extLst>
              <a:ext uri="{FF2B5EF4-FFF2-40B4-BE49-F238E27FC236}">
                <a16:creationId xmlns:a16="http://schemas.microsoft.com/office/drawing/2014/main" id="{B92BE655-890A-4601-B006-9C3134FCF93F}"/>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96925"/>
          </a:xfrm>
        </p:spPr>
        <p:txBody>
          <a:bodyPr lIns="91440"/>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304799" y="1219200"/>
            <a:ext cx="8528017" cy="4525963"/>
          </a:xfrm>
        </p:spPr>
        <p:txBody>
          <a:bodyPr rIns="0"/>
          <a:lstStyle>
            <a:lvl1pPr>
              <a:defRPr>
                <a:solidFill>
                  <a:schemeClr val="tx1"/>
                </a:solidFill>
              </a:defRPr>
            </a:lvl1pPr>
            <a:lvl2pPr marL="574675" indent="-228600">
              <a:defRPr>
                <a:solidFill>
                  <a:schemeClr val="tx1"/>
                </a:solidFill>
              </a:defRPr>
            </a:lvl2pPr>
            <a:lvl3pPr marL="914400" indent="-173038">
              <a:defRPr>
                <a:solidFill>
                  <a:schemeClr val="tx1"/>
                </a:solidFill>
              </a:defRPr>
            </a:lvl3pPr>
            <a:lvl4pPr marL="1201738" indent="-168275">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30">
            <a:extLst>
              <a:ext uri="{FF2B5EF4-FFF2-40B4-BE49-F238E27FC236}">
                <a16:creationId xmlns:a16="http://schemas.microsoft.com/office/drawing/2014/main" id="{1CBDA5DA-FA0E-41C4-A5F4-9494486275FB}"/>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pic>
        <p:nvPicPr>
          <p:cNvPr id="5" name="Picture 4" descr="vertexlogoR_colorRGB.jpg">
            <a:extLst>
              <a:ext uri="{FF2B5EF4-FFF2-40B4-BE49-F238E27FC236}">
                <a16:creationId xmlns:a16="http://schemas.microsoft.com/office/drawing/2014/main" id="{6AC26F8A-02AA-1F4F-AFF3-84C39E971F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8112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1208FBF-C49F-9449-80B3-23C985D0AA3F}"/>
              </a:ext>
            </a:extLst>
          </p:cNvPr>
          <p:cNvSpPr/>
          <p:nvPr userDrawn="1"/>
        </p:nvSpPr>
        <p:spPr>
          <a:xfrm>
            <a:off x="3309938" y="6380018"/>
            <a:ext cx="3203121"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FFFFF"/>
                </a:solidFill>
                <a:effectLst/>
                <a:uLnTx/>
                <a:uFillTx/>
                <a:latin typeface="Arial" charset="0"/>
                <a:ea typeface="ＭＳ Ｐゴシック" pitchFamily="-80" charset="-128"/>
                <a:cs typeface="+mn-cs"/>
              </a:rPr>
              <a:t>DOCUMENT CONÇU EXCLUSIVEMENT POUR LA FORMATION</a:t>
            </a: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mn-cs"/>
            </a:endParaRPr>
          </a:p>
        </p:txBody>
      </p:sp>
      <p:grpSp>
        <p:nvGrpSpPr>
          <p:cNvPr id="8" name="Group 4">
            <a:extLst>
              <a:ext uri="{FF2B5EF4-FFF2-40B4-BE49-F238E27FC236}">
                <a16:creationId xmlns:a16="http://schemas.microsoft.com/office/drawing/2014/main" id="{AA952295-BD75-4F4F-A228-DF3556914A62}"/>
              </a:ext>
            </a:extLst>
          </p:cNvPr>
          <p:cNvGrpSpPr>
            <a:grpSpLocks/>
          </p:cNvGrpSpPr>
          <p:nvPr userDrawn="1"/>
        </p:nvGrpSpPr>
        <p:grpSpPr bwMode="auto">
          <a:xfrm>
            <a:off x="0" y="6665312"/>
            <a:ext cx="9144000" cy="225425"/>
            <a:chOff x="36" y="4118"/>
            <a:chExt cx="5760" cy="142"/>
          </a:xfrm>
        </p:grpSpPr>
        <p:sp>
          <p:nvSpPr>
            <p:cNvPr id="9" name="Rectangle 5">
              <a:extLst>
                <a:ext uri="{FF2B5EF4-FFF2-40B4-BE49-F238E27FC236}">
                  <a16:creationId xmlns:a16="http://schemas.microsoft.com/office/drawing/2014/main" id="{A9594C30-EFF5-254C-9BB1-9420FF80AD98}"/>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10" name="Rectangle 6">
              <a:extLst>
                <a:ext uri="{FF2B5EF4-FFF2-40B4-BE49-F238E27FC236}">
                  <a16:creationId xmlns:a16="http://schemas.microsoft.com/office/drawing/2014/main" id="{ADD7F830-F7D6-5A4E-8BBB-20346F02195E}"/>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11" name="Footer Placeholder 2">
            <a:extLst>
              <a:ext uri="{FF2B5EF4-FFF2-40B4-BE49-F238E27FC236}">
                <a16:creationId xmlns:a16="http://schemas.microsoft.com/office/drawing/2014/main" id="{6E797318-1282-6C4E-8B74-7D27DCA54F1E}"/>
              </a:ext>
            </a:extLst>
          </p:cNvPr>
          <p:cNvSpPr txBox="1">
            <a:spLocks/>
          </p:cNvSpPr>
          <p:nvPr userDrawn="1"/>
        </p:nvSpPr>
        <p:spPr bwMode="auto">
          <a:xfrm>
            <a:off x="427704" y="673967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VXMA-CA-20-2000072</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2" name="Rectangle 30">
            <a:extLst>
              <a:ext uri="{FF2B5EF4-FFF2-40B4-BE49-F238E27FC236}">
                <a16:creationId xmlns:a16="http://schemas.microsoft.com/office/drawing/2014/main" id="{ADFB87E5-16B9-774F-8611-AE3E08F6E499}"/>
              </a:ext>
            </a:extLst>
          </p:cNvPr>
          <p:cNvSpPr txBox="1">
            <a:spLocks noChangeArrowheads="1"/>
          </p:cNvSpPr>
          <p:nvPr userDrawn="1"/>
        </p:nvSpPr>
        <p:spPr bwMode="auto">
          <a:xfrm>
            <a:off x="88900" y="672747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 y="2687003"/>
            <a:ext cx="7772400" cy="969264"/>
          </a:xfrm>
        </p:spPr>
        <p:txBody>
          <a:bodyPr anchor="ctr"/>
          <a:lstStyle>
            <a:lvl1pPr algn="l">
              <a:defRPr sz="2600" b="1" cap="none"/>
            </a:lvl1pPr>
          </a:lstStyle>
          <a:p>
            <a:r>
              <a:rPr lang="en-US"/>
              <a:t>Click to edit Master title style</a:t>
            </a:r>
            <a:endParaRPr lang="en-US" dirty="0"/>
          </a:p>
        </p:txBody>
      </p:sp>
      <p:sp>
        <p:nvSpPr>
          <p:cNvPr id="3" name="Text Placeholder 2"/>
          <p:cNvSpPr>
            <a:spLocks noGrp="1"/>
          </p:cNvSpPr>
          <p:nvPr>
            <p:ph type="body" idx="1"/>
          </p:nvPr>
        </p:nvSpPr>
        <p:spPr>
          <a:xfrm>
            <a:off x="304800" y="4206239"/>
            <a:ext cx="7776754" cy="1445623"/>
          </a:xfrm>
        </p:spPr>
        <p:txBody>
          <a:bodyPr anchor="t"/>
          <a:lstStyle>
            <a:lvl1pPr marL="0" indent="0">
              <a:buNone/>
              <a:defRPr sz="2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5" name="Rectangle 30">
            <a:extLst>
              <a:ext uri="{FF2B5EF4-FFF2-40B4-BE49-F238E27FC236}">
                <a16:creationId xmlns:a16="http://schemas.microsoft.com/office/drawing/2014/main" id="{F34C7615-9E33-4241-B89C-23C47A28253F}"/>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
        <p:nvSpPr>
          <p:cNvPr id="6" name="Rectangle 30">
            <a:extLst>
              <a:ext uri="{FF2B5EF4-FFF2-40B4-BE49-F238E27FC236}">
                <a16:creationId xmlns:a16="http://schemas.microsoft.com/office/drawing/2014/main" id="{27265789-578D-9D45-8290-38550C14EFD6}"/>
              </a:ext>
            </a:extLst>
          </p:cNvPr>
          <p:cNvSpPr txBox="1">
            <a:spLocks noChangeArrowheads="1"/>
          </p:cNvSpPr>
          <p:nvPr userDrawn="1"/>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pic>
        <p:nvPicPr>
          <p:cNvPr id="7" name="Picture 6" descr="vertexlogoR_colorRGB.jpg">
            <a:extLst>
              <a:ext uri="{FF2B5EF4-FFF2-40B4-BE49-F238E27FC236}">
                <a16:creationId xmlns:a16="http://schemas.microsoft.com/office/drawing/2014/main" id="{4C16800E-E4DD-3E4E-885A-D56199861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8112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4F3CE33-EE46-324B-A59A-B665CC3EE890}"/>
              </a:ext>
            </a:extLst>
          </p:cNvPr>
          <p:cNvSpPr/>
          <p:nvPr userDrawn="1"/>
        </p:nvSpPr>
        <p:spPr>
          <a:xfrm>
            <a:off x="3309938" y="6380018"/>
            <a:ext cx="3203121"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FFFFF"/>
                </a:solidFill>
                <a:effectLst/>
                <a:uLnTx/>
                <a:uFillTx/>
                <a:latin typeface="Arial" charset="0"/>
                <a:ea typeface="ＭＳ Ｐゴシック" pitchFamily="-80" charset="-128"/>
                <a:cs typeface="+mn-cs"/>
              </a:rPr>
              <a:t>DOCUMENT CONÇU EXCLUSIVEMENT POUR LA FORMATION</a:t>
            </a: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mn-cs"/>
            </a:endParaRPr>
          </a:p>
        </p:txBody>
      </p:sp>
      <p:grpSp>
        <p:nvGrpSpPr>
          <p:cNvPr id="9" name="Group 4">
            <a:extLst>
              <a:ext uri="{FF2B5EF4-FFF2-40B4-BE49-F238E27FC236}">
                <a16:creationId xmlns:a16="http://schemas.microsoft.com/office/drawing/2014/main" id="{8160055B-2E58-C648-830D-651E7FBADF5D}"/>
              </a:ext>
            </a:extLst>
          </p:cNvPr>
          <p:cNvGrpSpPr>
            <a:grpSpLocks/>
          </p:cNvGrpSpPr>
          <p:nvPr userDrawn="1"/>
        </p:nvGrpSpPr>
        <p:grpSpPr bwMode="auto">
          <a:xfrm>
            <a:off x="0" y="6665312"/>
            <a:ext cx="9144000" cy="225425"/>
            <a:chOff x="36" y="4118"/>
            <a:chExt cx="5760" cy="142"/>
          </a:xfrm>
        </p:grpSpPr>
        <p:sp>
          <p:nvSpPr>
            <p:cNvPr id="10" name="Rectangle 5">
              <a:extLst>
                <a:ext uri="{FF2B5EF4-FFF2-40B4-BE49-F238E27FC236}">
                  <a16:creationId xmlns:a16="http://schemas.microsoft.com/office/drawing/2014/main" id="{B718BD5C-CE81-0647-B58B-C252E1CEB13C}"/>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11" name="Rectangle 6">
              <a:extLst>
                <a:ext uri="{FF2B5EF4-FFF2-40B4-BE49-F238E27FC236}">
                  <a16:creationId xmlns:a16="http://schemas.microsoft.com/office/drawing/2014/main" id="{20D2C57F-43BB-284B-B44B-B40F81014A06}"/>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12" name="Footer Placeholder 2">
            <a:extLst>
              <a:ext uri="{FF2B5EF4-FFF2-40B4-BE49-F238E27FC236}">
                <a16:creationId xmlns:a16="http://schemas.microsoft.com/office/drawing/2014/main" id="{AD0835DB-5ACD-B147-AD78-5C934EACE1BA}"/>
              </a:ext>
            </a:extLst>
          </p:cNvPr>
          <p:cNvSpPr txBox="1">
            <a:spLocks/>
          </p:cNvSpPr>
          <p:nvPr userDrawn="1"/>
        </p:nvSpPr>
        <p:spPr bwMode="auto">
          <a:xfrm>
            <a:off x="427704" y="673967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VXMA-CA-20-2000072</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3" name="Rectangle 30">
            <a:extLst>
              <a:ext uri="{FF2B5EF4-FFF2-40B4-BE49-F238E27FC236}">
                <a16:creationId xmlns:a16="http://schemas.microsoft.com/office/drawing/2014/main" id="{B2D8F635-B779-714B-A145-9E774DBBB24C}"/>
              </a:ext>
            </a:extLst>
          </p:cNvPr>
          <p:cNvSpPr txBox="1">
            <a:spLocks noChangeArrowheads="1"/>
          </p:cNvSpPr>
          <p:nvPr userDrawn="1"/>
        </p:nvSpPr>
        <p:spPr bwMode="auto">
          <a:xfrm>
            <a:off x="88900" y="672747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19200"/>
            <a:ext cx="4165600" cy="4525963"/>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2800" y="1219200"/>
            <a:ext cx="4165600" cy="4525963"/>
          </a:xfrm>
        </p:spPr>
        <p:txBody>
          <a:bodyPr/>
          <a:lstStyle>
            <a:lvl1pPr>
              <a:defRPr sz="2200">
                <a:solidFill>
                  <a:schemeClr val="tx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0">
            <a:extLst>
              <a:ext uri="{FF2B5EF4-FFF2-40B4-BE49-F238E27FC236}">
                <a16:creationId xmlns:a16="http://schemas.microsoft.com/office/drawing/2014/main" id="{FBE78FC6-56F0-41D1-A860-F498F820AA33}"/>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
        <p:nvSpPr>
          <p:cNvPr id="6" name="Rectangle 30">
            <a:extLst>
              <a:ext uri="{FF2B5EF4-FFF2-40B4-BE49-F238E27FC236}">
                <a16:creationId xmlns:a16="http://schemas.microsoft.com/office/drawing/2014/main" id="{08812B27-8996-6D42-B51F-F0B27449EA1F}"/>
              </a:ext>
            </a:extLst>
          </p:cNvPr>
          <p:cNvSpPr txBox="1">
            <a:spLocks noChangeArrowheads="1"/>
          </p:cNvSpPr>
          <p:nvPr userDrawn="1"/>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pic>
        <p:nvPicPr>
          <p:cNvPr id="8" name="Picture 7" descr="vertexlogoR_colorRGB.jpg">
            <a:extLst>
              <a:ext uri="{FF2B5EF4-FFF2-40B4-BE49-F238E27FC236}">
                <a16:creationId xmlns:a16="http://schemas.microsoft.com/office/drawing/2014/main" id="{132BDE51-545B-E44E-8AC6-2D878C140CB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8112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1E48E87-E3C1-4749-BC36-99FA0B3D136F}"/>
              </a:ext>
            </a:extLst>
          </p:cNvPr>
          <p:cNvSpPr/>
          <p:nvPr userDrawn="1"/>
        </p:nvSpPr>
        <p:spPr>
          <a:xfrm>
            <a:off x="3309938" y="6380018"/>
            <a:ext cx="3203121"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FFFFF"/>
                </a:solidFill>
                <a:effectLst/>
                <a:uLnTx/>
                <a:uFillTx/>
                <a:latin typeface="Arial" charset="0"/>
                <a:ea typeface="ＭＳ Ｐゴシック" pitchFamily="-80" charset="-128"/>
                <a:cs typeface="+mn-cs"/>
              </a:rPr>
              <a:t>DOCUMENT CONÇU EXCLUSIVEMENT POUR LA FORMATION</a:t>
            </a: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mn-cs"/>
            </a:endParaRPr>
          </a:p>
        </p:txBody>
      </p:sp>
      <p:grpSp>
        <p:nvGrpSpPr>
          <p:cNvPr id="10" name="Group 4">
            <a:extLst>
              <a:ext uri="{FF2B5EF4-FFF2-40B4-BE49-F238E27FC236}">
                <a16:creationId xmlns:a16="http://schemas.microsoft.com/office/drawing/2014/main" id="{F95F8036-B424-5040-AD9F-C7DA058DB482}"/>
              </a:ext>
            </a:extLst>
          </p:cNvPr>
          <p:cNvGrpSpPr>
            <a:grpSpLocks/>
          </p:cNvGrpSpPr>
          <p:nvPr userDrawn="1"/>
        </p:nvGrpSpPr>
        <p:grpSpPr bwMode="auto">
          <a:xfrm>
            <a:off x="0" y="6665312"/>
            <a:ext cx="9144000" cy="225425"/>
            <a:chOff x="36" y="4118"/>
            <a:chExt cx="5760" cy="142"/>
          </a:xfrm>
        </p:grpSpPr>
        <p:sp>
          <p:nvSpPr>
            <p:cNvPr id="11" name="Rectangle 5">
              <a:extLst>
                <a:ext uri="{FF2B5EF4-FFF2-40B4-BE49-F238E27FC236}">
                  <a16:creationId xmlns:a16="http://schemas.microsoft.com/office/drawing/2014/main" id="{991FB638-7CCC-3B43-B2BE-5679A7344446}"/>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12" name="Rectangle 6">
              <a:extLst>
                <a:ext uri="{FF2B5EF4-FFF2-40B4-BE49-F238E27FC236}">
                  <a16:creationId xmlns:a16="http://schemas.microsoft.com/office/drawing/2014/main" id="{48A2325C-4D6F-DD4D-B4C0-8A65622790C1}"/>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13" name="Footer Placeholder 2">
            <a:extLst>
              <a:ext uri="{FF2B5EF4-FFF2-40B4-BE49-F238E27FC236}">
                <a16:creationId xmlns:a16="http://schemas.microsoft.com/office/drawing/2014/main" id="{6ADD24C6-7700-6E4C-AB9B-0DAD7E19AD7B}"/>
              </a:ext>
            </a:extLst>
          </p:cNvPr>
          <p:cNvSpPr txBox="1">
            <a:spLocks/>
          </p:cNvSpPr>
          <p:nvPr userDrawn="1"/>
        </p:nvSpPr>
        <p:spPr bwMode="auto">
          <a:xfrm>
            <a:off x="427704" y="673967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VXMA-CA-20-2000072</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4" name="Rectangle 30">
            <a:extLst>
              <a:ext uri="{FF2B5EF4-FFF2-40B4-BE49-F238E27FC236}">
                <a16:creationId xmlns:a16="http://schemas.microsoft.com/office/drawing/2014/main" id="{1452D639-A217-9C46-A5FC-13889D01A906}"/>
              </a:ext>
            </a:extLst>
          </p:cNvPr>
          <p:cNvSpPr txBox="1">
            <a:spLocks noChangeArrowheads="1"/>
          </p:cNvSpPr>
          <p:nvPr userDrawn="1"/>
        </p:nvSpPr>
        <p:spPr bwMode="auto">
          <a:xfrm>
            <a:off x="88900" y="672747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
            <a:extLst>
              <a:ext uri="{FF2B5EF4-FFF2-40B4-BE49-F238E27FC236}">
                <a16:creationId xmlns:a16="http://schemas.microsoft.com/office/drawing/2014/main" id="{6E3EF574-9571-492C-B8DC-F1613B030EBE}"/>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
        <p:nvSpPr>
          <p:cNvPr id="4" name="Rectangle 30">
            <a:extLst>
              <a:ext uri="{FF2B5EF4-FFF2-40B4-BE49-F238E27FC236}">
                <a16:creationId xmlns:a16="http://schemas.microsoft.com/office/drawing/2014/main" id="{EF95C1AA-E552-4146-A48C-F8E4EA9A8F75}"/>
              </a:ext>
            </a:extLst>
          </p:cNvPr>
          <p:cNvSpPr txBox="1">
            <a:spLocks noChangeArrowheads="1"/>
          </p:cNvSpPr>
          <p:nvPr userDrawn="1"/>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pic>
        <p:nvPicPr>
          <p:cNvPr id="5" name="Picture 4" descr="vertexlogoR_colorRGB.jpg">
            <a:extLst>
              <a:ext uri="{FF2B5EF4-FFF2-40B4-BE49-F238E27FC236}">
                <a16:creationId xmlns:a16="http://schemas.microsoft.com/office/drawing/2014/main" id="{7851563F-AE20-7944-B6F9-570FF21AD4C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8112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CC2D582-F696-8845-9749-6072E8475A0B}"/>
              </a:ext>
            </a:extLst>
          </p:cNvPr>
          <p:cNvSpPr/>
          <p:nvPr userDrawn="1"/>
        </p:nvSpPr>
        <p:spPr>
          <a:xfrm>
            <a:off x="3309938" y="6380018"/>
            <a:ext cx="3203121"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FFFFFF"/>
                </a:solidFill>
                <a:effectLst/>
                <a:uLnTx/>
                <a:uFillTx/>
                <a:latin typeface="Arial" charset="0"/>
                <a:ea typeface="ＭＳ Ｐゴシック" pitchFamily="-80" charset="-128"/>
                <a:cs typeface="+mn-cs"/>
              </a:rPr>
              <a:t>DOCUMENT CONÇU EXCLUSIVEMENT POUR LA FORMATION</a:t>
            </a:r>
            <a:endParaRPr kumimoji="0" lang="en-US" sz="1800" b="0" i="0" u="none" strike="noStrike" kern="0" cap="none" spc="0" normalizeH="0" baseline="0" noProof="0" dirty="0">
              <a:ln>
                <a:noFill/>
              </a:ln>
              <a:solidFill>
                <a:sysClr val="windowText" lastClr="000000"/>
              </a:solidFill>
              <a:effectLst/>
              <a:uLnTx/>
              <a:uFillTx/>
              <a:latin typeface="Arial" charset="0"/>
              <a:ea typeface="+mn-ea"/>
              <a:cs typeface="+mn-cs"/>
            </a:endParaRPr>
          </a:p>
        </p:txBody>
      </p:sp>
      <p:grpSp>
        <p:nvGrpSpPr>
          <p:cNvPr id="7" name="Group 4">
            <a:extLst>
              <a:ext uri="{FF2B5EF4-FFF2-40B4-BE49-F238E27FC236}">
                <a16:creationId xmlns:a16="http://schemas.microsoft.com/office/drawing/2014/main" id="{FBD09D17-646F-4642-A22E-8EA5FEA22C98}"/>
              </a:ext>
            </a:extLst>
          </p:cNvPr>
          <p:cNvGrpSpPr>
            <a:grpSpLocks/>
          </p:cNvGrpSpPr>
          <p:nvPr userDrawn="1"/>
        </p:nvGrpSpPr>
        <p:grpSpPr bwMode="auto">
          <a:xfrm>
            <a:off x="0" y="6665312"/>
            <a:ext cx="9144000" cy="225425"/>
            <a:chOff x="36" y="4118"/>
            <a:chExt cx="5760" cy="142"/>
          </a:xfrm>
        </p:grpSpPr>
        <p:sp>
          <p:nvSpPr>
            <p:cNvPr id="8" name="Rectangle 5">
              <a:extLst>
                <a:ext uri="{FF2B5EF4-FFF2-40B4-BE49-F238E27FC236}">
                  <a16:creationId xmlns:a16="http://schemas.microsoft.com/office/drawing/2014/main" id="{6E0FFF6B-65C3-CE49-921C-5047A73DC21F}"/>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9" name="Rectangle 6">
              <a:extLst>
                <a:ext uri="{FF2B5EF4-FFF2-40B4-BE49-F238E27FC236}">
                  <a16:creationId xmlns:a16="http://schemas.microsoft.com/office/drawing/2014/main" id="{3205A2BF-5B61-0242-A896-8D2576D5727F}"/>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10" name="Footer Placeholder 2">
            <a:extLst>
              <a:ext uri="{FF2B5EF4-FFF2-40B4-BE49-F238E27FC236}">
                <a16:creationId xmlns:a16="http://schemas.microsoft.com/office/drawing/2014/main" id="{45B8E292-913E-524F-906B-08B182ECBF27}"/>
              </a:ext>
            </a:extLst>
          </p:cNvPr>
          <p:cNvSpPr txBox="1">
            <a:spLocks/>
          </p:cNvSpPr>
          <p:nvPr userDrawn="1"/>
        </p:nvSpPr>
        <p:spPr bwMode="auto">
          <a:xfrm>
            <a:off x="427704" y="673967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VXMA-CA-20-2000072</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1" name="Rectangle 30">
            <a:extLst>
              <a:ext uri="{FF2B5EF4-FFF2-40B4-BE49-F238E27FC236}">
                <a16:creationId xmlns:a16="http://schemas.microsoft.com/office/drawing/2014/main" id="{84937409-0918-E348-B1C5-FF798F3B818D}"/>
              </a:ext>
            </a:extLst>
          </p:cNvPr>
          <p:cNvSpPr txBox="1">
            <a:spLocks noChangeArrowheads="1"/>
          </p:cNvSpPr>
          <p:nvPr userDrawn="1"/>
        </p:nvSpPr>
        <p:spPr bwMode="auto">
          <a:xfrm>
            <a:off x="88900" y="672747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800"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AFB84C8-8A8D-4A6F-B9DD-EF9AAFCE30BB}" type="slidenum">
              <a:rPr lang="fr-CA" smtClean="0"/>
              <a:pPr/>
              <a:t>‹#›</a:t>
            </a:fld>
            <a:endParaRPr lang="fr-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0">
            <a:extLst>
              <a:ext uri="{FF2B5EF4-FFF2-40B4-BE49-F238E27FC236}">
                <a16:creationId xmlns:a16="http://schemas.microsoft.com/office/drawing/2014/main" id="{8A105D3E-681D-4A97-86E7-09BAF5032483}"/>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04800" y="304800"/>
            <a:ext cx="8534400" cy="796925"/>
          </a:xfrm>
          <a:prstGeom prst="rect">
            <a:avLst/>
          </a:prstGeom>
          <a:noFill/>
          <a:ln w="9525">
            <a:noFill/>
            <a:miter lim="800000"/>
            <a:headEnd/>
            <a:tailEnd/>
          </a:ln>
        </p:spPr>
        <p:txBody>
          <a:bodyPr vert="horz" wrap="square" lIns="91440" tIns="45720" rIns="0" bIns="45720" numCol="1" anchor="ctr" anchorCtr="0" compatLnSpc="1">
            <a:prstTxWarp prst="textNoShape">
              <a:avLst/>
            </a:prstTxWarp>
          </a:bodyPr>
          <a:lstStyle/>
          <a:p>
            <a:pPr lvl="0"/>
            <a:r>
              <a:rPr lang="en-US" dirty="0"/>
              <a:t>Click to edit Master title style</a:t>
            </a:r>
          </a:p>
        </p:txBody>
      </p:sp>
      <p:sp>
        <p:nvSpPr>
          <p:cNvPr id="7174" name="Rectangle 6"/>
          <p:cNvSpPr>
            <a:spLocks noGrp="1" noChangeArrowheads="1"/>
          </p:cNvSpPr>
          <p:nvPr>
            <p:ph type="body" idx="1"/>
          </p:nvPr>
        </p:nvSpPr>
        <p:spPr bwMode="auto">
          <a:xfrm>
            <a:off x="304799" y="1219200"/>
            <a:ext cx="852801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Lst>
  <p:hf hdr="0" ftr="0" dt="0"/>
  <p:txStyles>
    <p:titleStyle>
      <a:lvl1pPr algn="l" rtl="0" eaLnBrk="1" fontAlgn="base" hangingPunct="1">
        <a:spcBef>
          <a:spcPct val="0"/>
        </a:spcBef>
        <a:spcAft>
          <a:spcPct val="0"/>
        </a:spcAft>
        <a:defRPr sz="2400" b="1">
          <a:solidFill>
            <a:srgbClr val="53247F"/>
          </a:solidFill>
          <a:latin typeface="+mj-lt"/>
          <a:ea typeface="+mj-ea"/>
          <a:cs typeface="+mj-cs"/>
        </a:defRPr>
      </a:lvl1pPr>
      <a:lvl2pPr algn="l" rtl="0" eaLnBrk="1" fontAlgn="base" hangingPunct="1">
        <a:spcBef>
          <a:spcPct val="0"/>
        </a:spcBef>
        <a:spcAft>
          <a:spcPct val="0"/>
        </a:spcAft>
        <a:defRPr sz="2600">
          <a:solidFill>
            <a:srgbClr val="53247F"/>
          </a:solidFill>
          <a:latin typeface="Arial" charset="0"/>
          <a:ea typeface="MS PGothic" pitchFamily="34" charset="-128"/>
        </a:defRPr>
      </a:lvl2pPr>
      <a:lvl3pPr algn="l" rtl="0" eaLnBrk="1" fontAlgn="base" hangingPunct="1">
        <a:spcBef>
          <a:spcPct val="0"/>
        </a:spcBef>
        <a:spcAft>
          <a:spcPct val="0"/>
        </a:spcAft>
        <a:defRPr sz="2600">
          <a:solidFill>
            <a:srgbClr val="53247F"/>
          </a:solidFill>
          <a:latin typeface="Arial" charset="0"/>
          <a:ea typeface="MS PGothic" pitchFamily="34" charset="-128"/>
        </a:defRPr>
      </a:lvl3pPr>
      <a:lvl4pPr algn="l" rtl="0" eaLnBrk="1" fontAlgn="base" hangingPunct="1">
        <a:spcBef>
          <a:spcPct val="0"/>
        </a:spcBef>
        <a:spcAft>
          <a:spcPct val="0"/>
        </a:spcAft>
        <a:defRPr sz="2600">
          <a:solidFill>
            <a:srgbClr val="53247F"/>
          </a:solidFill>
          <a:latin typeface="Arial" charset="0"/>
          <a:ea typeface="MS PGothic" pitchFamily="34" charset="-128"/>
        </a:defRPr>
      </a:lvl4pPr>
      <a:lvl5pPr algn="l" rtl="0" eaLnBrk="1" fontAlgn="base" hangingPunct="1">
        <a:spcBef>
          <a:spcPct val="0"/>
        </a:spcBef>
        <a:spcAft>
          <a:spcPct val="0"/>
        </a:spcAft>
        <a:defRPr sz="2600">
          <a:solidFill>
            <a:srgbClr val="53247F"/>
          </a:solidFill>
          <a:latin typeface="Arial" charset="0"/>
          <a:ea typeface="MS PGothic" pitchFamily="34" charset="-128"/>
        </a:defRPr>
      </a:lvl5pPr>
      <a:lvl6pPr marL="457200" algn="l" rtl="0" eaLnBrk="1" fontAlgn="base" hangingPunct="1">
        <a:spcBef>
          <a:spcPct val="0"/>
        </a:spcBef>
        <a:spcAft>
          <a:spcPct val="0"/>
        </a:spcAft>
        <a:defRPr sz="2600">
          <a:solidFill>
            <a:srgbClr val="53247F"/>
          </a:solidFill>
          <a:latin typeface="Arial" charset="0"/>
          <a:ea typeface="MS PGothic" pitchFamily="34" charset="-128"/>
        </a:defRPr>
      </a:lvl6pPr>
      <a:lvl7pPr marL="914400" algn="l" rtl="0" eaLnBrk="1" fontAlgn="base" hangingPunct="1">
        <a:spcBef>
          <a:spcPct val="0"/>
        </a:spcBef>
        <a:spcAft>
          <a:spcPct val="0"/>
        </a:spcAft>
        <a:defRPr sz="2600">
          <a:solidFill>
            <a:srgbClr val="53247F"/>
          </a:solidFill>
          <a:latin typeface="Arial" charset="0"/>
          <a:ea typeface="MS PGothic" pitchFamily="34" charset="-128"/>
        </a:defRPr>
      </a:lvl7pPr>
      <a:lvl8pPr marL="1371600" algn="l" rtl="0" eaLnBrk="1" fontAlgn="base" hangingPunct="1">
        <a:spcBef>
          <a:spcPct val="0"/>
        </a:spcBef>
        <a:spcAft>
          <a:spcPct val="0"/>
        </a:spcAft>
        <a:defRPr sz="2600">
          <a:solidFill>
            <a:srgbClr val="53247F"/>
          </a:solidFill>
          <a:latin typeface="Arial" charset="0"/>
          <a:ea typeface="MS PGothic" pitchFamily="34" charset="-128"/>
        </a:defRPr>
      </a:lvl8pPr>
      <a:lvl9pPr marL="1828800" algn="l" rtl="0" eaLnBrk="1" fontAlgn="base" hangingPunct="1">
        <a:spcBef>
          <a:spcPct val="0"/>
        </a:spcBef>
        <a:spcAft>
          <a:spcPct val="0"/>
        </a:spcAft>
        <a:defRPr sz="2600">
          <a:solidFill>
            <a:srgbClr val="53247F"/>
          </a:solidFill>
          <a:latin typeface="Arial" charset="0"/>
          <a:ea typeface="MS PGothic" pitchFamily="34" charset="-128"/>
        </a:defRPr>
      </a:lvl9pPr>
    </p:titleStyle>
    <p:bodyStyle>
      <a:lvl1pPr marL="227013" indent="-227013" algn="l" rtl="0" eaLnBrk="1" fontAlgn="base" hangingPunct="1">
        <a:spcBef>
          <a:spcPct val="20000"/>
        </a:spcBef>
        <a:spcAft>
          <a:spcPct val="0"/>
        </a:spcAft>
        <a:buClr>
          <a:srgbClr val="53247F"/>
        </a:buClr>
        <a:buFont typeface="Times" pitchFamily="1" charset="0"/>
        <a:buChar char="•"/>
        <a:defRPr sz="2000">
          <a:solidFill>
            <a:schemeClr val="tx1"/>
          </a:solidFill>
          <a:latin typeface="+mn-lt"/>
          <a:ea typeface="+mn-ea"/>
          <a:cs typeface="+mn-cs"/>
        </a:defRPr>
      </a:lvl1pPr>
      <a:lvl2pPr marL="685800" indent="-228600" algn="l" rtl="0" eaLnBrk="1" fontAlgn="base" hangingPunct="1">
        <a:spcBef>
          <a:spcPct val="20000"/>
        </a:spcBef>
        <a:spcAft>
          <a:spcPct val="0"/>
        </a:spcAft>
        <a:buChar char="–"/>
        <a:defRPr sz="1800">
          <a:solidFill>
            <a:schemeClr val="tx1"/>
          </a:solidFill>
          <a:latin typeface="+mn-lt"/>
          <a:ea typeface="+mn-ea"/>
        </a:defRPr>
      </a:lvl2pPr>
      <a:lvl3pPr marL="1087438" indent="-173038" algn="l" rtl="0" eaLnBrk="1" fontAlgn="base" hangingPunct="1">
        <a:spcBef>
          <a:spcPct val="20000"/>
        </a:spcBef>
        <a:spcAft>
          <a:spcPct val="0"/>
        </a:spcAft>
        <a:buChar char="•"/>
        <a:defRPr sz="1600">
          <a:solidFill>
            <a:schemeClr val="tx1"/>
          </a:solidFill>
          <a:latin typeface="+mn-lt"/>
          <a:ea typeface="+mn-ea"/>
        </a:defRPr>
      </a:lvl3pPr>
      <a:lvl4pPr marL="1539875" indent="-168275" algn="l" rtl="0" eaLnBrk="1" fontAlgn="base" hangingPunct="1">
        <a:spcBef>
          <a:spcPct val="20000"/>
        </a:spcBef>
        <a:spcAft>
          <a:spcPct val="0"/>
        </a:spcAft>
        <a:buChar char="–"/>
        <a:defRPr sz="1400">
          <a:solidFill>
            <a:schemeClr val="tx1"/>
          </a:solidFill>
          <a:latin typeface="+mn-lt"/>
          <a:ea typeface="+mn-ea"/>
        </a:defRPr>
      </a:lvl4pPr>
      <a:lvl5pPr marL="2000250" indent="-171450" algn="l" rtl="0" eaLnBrk="1" fontAlgn="base" hangingPunct="1">
        <a:spcBef>
          <a:spcPct val="20000"/>
        </a:spcBef>
        <a:spcAft>
          <a:spcPct val="0"/>
        </a:spcAft>
        <a:buChar char="»"/>
        <a:defRPr sz="1200">
          <a:solidFill>
            <a:schemeClr val="tx1"/>
          </a:solidFill>
          <a:latin typeface="+mn-lt"/>
          <a:ea typeface="+mn-ea"/>
        </a:defRPr>
      </a:lvl5pPr>
      <a:lvl6pPr marL="2457450" indent="-171450" algn="l" rtl="0" eaLnBrk="1" fontAlgn="base" hangingPunct="1">
        <a:spcBef>
          <a:spcPct val="20000"/>
        </a:spcBef>
        <a:spcAft>
          <a:spcPct val="0"/>
        </a:spcAft>
        <a:buChar char="»"/>
        <a:defRPr sz="1400">
          <a:solidFill>
            <a:srgbClr val="666666"/>
          </a:solidFill>
          <a:latin typeface="+mn-lt"/>
          <a:ea typeface="+mn-ea"/>
        </a:defRPr>
      </a:lvl6pPr>
      <a:lvl7pPr marL="2914650" indent="-171450" algn="l" rtl="0" eaLnBrk="1" fontAlgn="base" hangingPunct="1">
        <a:spcBef>
          <a:spcPct val="20000"/>
        </a:spcBef>
        <a:spcAft>
          <a:spcPct val="0"/>
        </a:spcAft>
        <a:buChar char="»"/>
        <a:defRPr sz="1400">
          <a:solidFill>
            <a:srgbClr val="666666"/>
          </a:solidFill>
          <a:latin typeface="+mn-lt"/>
          <a:ea typeface="+mn-ea"/>
        </a:defRPr>
      </a:lvl7pPr>
      <a:lvl8pPr marL="3371850" indent="-171450" algn="l" rtl="0" eaLnBrk="1" fontAlgn="base" hangingPunct="1">
        <a:spcBef>
          <a:spcPct val="20000"/>
        </a:spcBef>
        <a:spcAft>
          <a:spcPct val="0"/>
        </a:spcAft>
        <a:buChar char="»"/>
        <a:defRPr sz="1400">
          <a:solidFill>
            <a:srgbClr val="666666"/>
          </a:solidFill>
          <a:latin typeface="+mn-lt"/>
          <a:ea typeface="+mn-ea"/>
        </a:defRPr>
      </a:lvl8pPr>
      <a:lvl9pPr marL="3829050" indent="-171450" algn="l" rtl="0" eaLnBrk="1" fontAlgn="base" hangingPunct="1">
        <a:spcBef>
          <a:spcPct val="20000"/>
        </a:spcBef>
        <a:spcAft>
          <a:spcPct val="0"/>
        </a:spcAft>
        <a:buChar char="»"/>
        <a:defRPr sz="1400">
          <a:solidFill>
            <a:srgbClr val="6666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orient="horz" pos="768" userDrawn="1">
          <p15:clr>
            <a:srgbClr val="F26B43"/>
          </p15:clr>
        </p15:guide>
        <p15:guide id="3" pos="55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30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891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68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74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851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38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827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98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889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17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954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182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682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603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044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4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490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34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47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397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901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293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785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567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721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915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135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555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984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353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214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767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90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414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625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610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017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616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59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383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469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6088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319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980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860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700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855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079764"/>
      </p:ext>
    </p:extLst>
  </p:cSld>
  <p:clrMapOvr>
    <a:masterClrMapping/>
  </p:clrMapOvr>
</p:sld>
</file>

<file path=ppt/theme/theme1.xml><?xml version="1.0" encoding="utf-8"?>
<a:theme xmlns:a="http://schemas.openxmlformats.org/drawingml/2006/main" name="blank">
  <a:themeElements>
    <a:clrScheme name="Vertex">
      <a:dk1>
        <a:srgbClr val="000000"/>
      </a:dk1>
      <a:lt1>
        <a:srgbClr val="FFFFFF"/>
      </a:lt1>
      <a:dk2>
        <a:srgbClr val="53247F"/>
      </a:dk2>
      <a:lt2>
        <a:srgbClr val="D7D7D7"/>
      </a:lt2>
      <a:accent1>
        <a:srgbClr val="53247F"/>
      </a:accent1>
      <a:accent2>
        <a:srgbClr val="4881BD"/>
      </a:accent2>
      <a:accent3>
        <a:srgbClr val="B3C041"/>
      </a:accent3>
      <a:accent4>
        <a:srgbClr val="A641A6"/>
      </a:accent4>
      <a:accent5>
        <a:srgbClr val="F3952F"/>
      </a:accent5>
      <a:accent6>
        <a:srgbClr val="1A338A"/>
      </a:accent6>
      <a:hlink>
        <a:srgbClr val="9BBB50"/>
      </a:hlink>
      <a:folHlink>
        <a:srgbClr val="53247F"/>
      </a:folHlink>
    </a:clrScheme>
    <a:fontScheme name="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FFFF00"/>
        </a:solidFill>
        <a:ln>
          <a:solidFill>
            <a:srgbClr val="FF0000"/>
          </a:solidFill>
        </a:ln>
      </a:spPr>
      <a:bodyPr wrap="none" rtlCol="0">
        <a:spAutoFit/>
      </a:bodyPr>
      <a:lstStyle>
        <a:defPPr>
          <a:defRPr sz="1400" b="1" dirty="0" smtClean="0">
            <a:solidFill>
              <a:srgbClr val="FF0000"/>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S Clinical Overview Slide Deck_Draft1_041415 JS.pptx" id="{13B16B01-84EE-445C-9FAD-F9ED100A0457}" vid="{D648DD14-5CAB-4950-972E-BB499D8A4BE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none" rtlCol="0">
        <a:spAutoFit/>
      </a:bodyPr>
      <a:lstStyle>
        <a:defPPr>
          <a:defRPr sz="1000" dirty="0" err="1" smtClean="0">
            <a:solidFill>
              <a:srgbClr val="FF0000"/>
            </a:solidFill>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F332AEEDB3FE4081E9023FA4B551BA" ma:contentTypeVersion="7" ma:contentTypeDescription="Create a new document." ma:contentTypeScope="" ma:versionID="db5cca7b62468f5b8aa0138f80686827">
  <xsd:schema xmlns:xsd="http://www.w3.org/2001/XMLSchema" xmlns:xs="http://www.w3.org/2001/XMLSchema" xmlns:p="http://schemas.microsoft.com/office/2006/metadata/properties" xmlns:ns2="c748f391-9100-4951-b377-98e1b6f5d765" xmlns:ns3="df877be4-9b80-4671-baa8-ecef72db2cf2" targetNamespace="http://schemas.microsoft.com/office/2006/metadata/properties" ma:root="true" ma:fieldsID="fccb321c94709b71b3afa568b71fda6f" ns2:_="" ns3:_="">
    <xsd:import namespace="c748f391-9100-4951-b377-98e1b6f5d765"/>
    <xsd:import namespace="df877be4-9b80-4671-baa8-ecef72db2cf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48f391-9100-4951-b377-98e1b6f5d7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877be4-9b80-4671-baa8-ecef72db2cf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5AB3FB5-56D7-459C-B4A8-86527F6EE2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48f391-9100-4951-b377-98e1b6f5d765"/>
    <ds:schemaRef ds:uri="df877be4-9b80-4671-baa8-ecef72db2c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757BDB-5A71-4933-8BF8-7D97AC138B3C}">
  <ds:schemaRefs>
    <ds:schemaRef ds:uri="http://schemas.microsoft.com/sharepoint/v3/contenttype/forms"/>
  </ds:schemaRefs>
</ds:datastoreItem>
</file>

<file path=customXml/itemProps3.xml><?xml version="1.0" encoding="utf-8"?>
<ds:datastoreItem xmlns:ds="http://schemas.openxmlformats.org/officeDocument/2006/customXml" ds:itemID="{4E90D642-A22D-4341-BBD0-64D270D517B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Vertex</Template>
  <TotalTime>0</TotalTime>
  <Words>10994</Words>
  <Application>Microsoft Macintosh PowerPoint</Application>
  <PresentationFormat>On-screen Show (4:3)</PresentationFormat>
  <Paragraphs>532</Paragraphs>
  <Slides>48</Slides>
  <Notes>48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Arial</vt:lpstr>
      <vt:lpstr>Times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2016-03-02T21:20:01Z</dcterms:created>
  <dcterms:modified xsi:type="dcterms:W3CDTF">2020-09-30T17:49:39Z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0x0101008EF332AEEDB3FE4081E9023FA4B551BA</vt:lpwstr>
  </property>
</Properties>
</file>