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5"/>
  </p:sldMasterIdLst>
  <p:notesMasterIdLst>
    <p:notesMasterId r:id="rId50"/>
  </p:notesMasterIdLst>
  <p:sldIdLst>
    <p:sldId id="257" r:id="rId6"/>
    <p:sldId id="258" r:id="rId7"/>
    <p:sldId id="334" r:id="rId8"/>
    <p:sldId id="335" r:id="rId9"/>
    <p:sldId id="309" r:id="rId10"/>
    <p:sldId id="308" r:id="rId11"/>
    <p:sldId id="329" r:id="rId12"/>
    <p:sldId id="261" r:id="rId13"/>
    <p:sldId id="342" r:id="rId14"/>
    <p:sldId id="343" r:id="rId15"/>
    <p:sldId id="310" r:id="rId16"/>
    <p:sldId id="311" r:id="rId17"/>
    <p:sldId id="312" r:id="rId18"/>
    <p:sldId id="288" r:id="rId19"/>
    <p:sldId id="345" r:id="rId20"/>
    <p:sldId id="319" r:id="rId21"/>
    <p:sldId id="330" r:id="rId22"/>
    <p:sldId id="333" r:id="rId23"/>
    <p:sldId id="344" r:id="rId24"/>
    <p:sldId id="272" r:id="rId25"/>
    <p:sldId id="328" r:id="rId26"/>
    <p:sldId id="269" r:id="rId27"/>
    <p:sldId id="270" r:id="rId28"/>
    <p:sldId id="347" r:id="rId29"/>
    <p:sldId id="346" r:id="rId30"/>
    <p:sldId id="274" r:id="rId31"/>
    <p:sldId id="348" r:id="rId32"/>
    <p:sldId id="340" r:id="rId33"/>
    <p:sldId id="277" r:id="rId34"/>
    <p:sldId id="306" r:id="rId35"/>
    <p:sldId id="307" r:id="rId36"/>
    <p:sldId id="280" r:id="rId37"/>
    <p:sldId id="314" r:id="rId38"/>
    <p:sldId id="341" r:id="rId39"/>
    <p:sldId id="291" r:id="rId40"/>
    <p:sldId id="292" r:id="rId41"/>
    <p:sldId id="293" r:id="rId42"/>
    <p:sldId id="285" r:id="rId43"/>
    <p:sldId id="320" r:id="rId44"/>
    <p:sldId id="321" r:id="rId45"/>
    <p:sldId id="322" r:id="rId46"/>
    <p:sldId id="323" r:id="rId47"/>
    <p:sldId id="324" r:id="rId48"/>
    <p:sldId id="325"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D89AC2-D09D-4113-9DF3-F11466633932}">
          <p14:sldIdLst>
            <p14:sldId id="257"/>
            <p14:sldId id="258"/>
            <p14:sldId id="334"/>
            <p14:sldId id="335"/>
            <p14:sldId id="309"/>
            <p14:sldId id="308"/>
            <p14:sldId id="329"/>
            <p14:sldId id="261"/>
            <p14:sldId id="342"/>
            <p14:sldId id="343"/>
            <p14:sldId id="310"/>
            <p14:sldId id="311"/>
            <p14:sldId id="312"/>
            <p14:sldId id="288"/>
            <p14:sldId id="345"/>
            <p14:sldId id="319"/>
            <p14:sldId id="330"/>
            <p14:sldId id="333"/>
            <p14:sldId id="344"/>
            <p14:sldId id="272"/>
            <p14:sldId id="328"/>
            <p14:sldId id="269"/>
            <p14:sldId id="270"/>
            <p14:sldId id="347"/>
            <p14:sldId id="346"/>
            <p14:sldId id="274"/>
            <p14:sldId id="348"/>
            <p14:sldId id="340"/>
            <p14:sldId id="277"/>
            <p14:sldId id="306"/>
            <p14:sldId id="307"/>
            <p14:sldId id="280"/>
            <p14:sldId id="314"/>
            <p14:sldId id="341"/>
            <p14:sldId id="291"/>
            <p14:sldId id="292"/>
            <p14:sldId id="293"/>
            <p14:sldId id="285"/>
            <p14:sldId id="320"/>
            <p14:sldId id="321"/>
            <p14:sldId id="322"/>
            <p14:sldId id="323"/>
            <p14:sldId id="324"/>
            <p14:sldId id="325"/>
          </p14:sldIdLst>
        </p14:section>
      </p14:sectionLst>
    </p:ext>
    <p:ext uri="{EFAFB233-063F-42B5-8137-9DF3F51BA10A}">
      <p15:sldGuideLst xmlns:p15="http://schemas.microsoft.com/office/powerpoint/2012/main">
        <p15:guide id="1" orient="horz" pos="1032" userDrawn="1">
          <p15:clr>
            <a:srgbClr val="A4A3A4"/>
          </p15:clr>
        </p15:guide>
        <p15:guide id="2" pos="648" userDrawn="1">
          <p15:clr>
            <a:srgbClr val="A4A3A4"/>
          </p15:clr>
        </p15:guide>
        <p15:guide id="3" orient="horz" pos="4080" userDrawn="1">
          <p15:clr>
            <a:srgbClr val="A4A3A4"/>
          </p15:clr>
        </p15:guide>
        <p15:guide id="4" orient="horz" pos="1680" userDrawn="1">
          <p15:clr>
            <a:srgbClr val="A4A3A4"/>
          </p15:clr>
        </p15:guide>
      </p15:sldGuideLst>
    </p:ext>
    <p:ext uri="{2D200454-40CA-4A62-9FC3-DE9A4176ACB9}">
      <p15:notesGuideLst xmlns:p15="http://schemas.microsoft.com/office/powerpoint/2012/main">
        <p15:guide id="1" orient="horz" pos="2772" userDrawn="1">
          <p15:clr>
            <a:srgbClr val="A4A3A4"/>
          </p15:clr>
        </p15:guide>
        <p15:guide id="2" pos="432" userDrawn="1">
          <p15:clr>
            <a:srgbClr val="A4A3A4"/>
          </p15:clr>
        </p15:guide>
        <p15:guide id="3" pos="388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BBD"/>
    <a:srgbClr val="FFFFFF"/>
    <a:srgbClr val="FFCCCC"/>
    <a:srgbClr val="97DAFF"/>
    <a:srgbClr val="E5F6FF"/>
    <a:srgbClr val="C5ECFF"/>
    <a:srgbClr val="99FFCC"/>
    <a:srgbClr val="2C68A7"/>
    <a:srgbClr val="3E2C7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98" autoAdjust="0"/>
    <p:restoredTop sz="83395" autoAdjust="0"/>
  </p:normalViewPr>
  <p:slideViewPr>
    <p:cSldViewPr snapToGrid="0" showGuides="1">
      <p:cViewPr varScale="1">
        <p:scale>
          <a:sx n="145" d="100"/>
          <a:sy n="145" d="100"/>
        </p:scale>
        <p:origin x="1576" y="176"/>
      </p:cViewPr>
      <p:guideLst>
        <p:guide orient="horz" pos="1032"/>
        <p:guide pos="648"/>
        <p:guide orient="horz" pos="4080"/>
        <p:guide orient="horz" pos="1680"/>
      </p:guideLst>
    </p:cSldViewPr>
  </p:slideViewPr>
  <p:outlineViewPr>
    <p:cViewPr>
      <p:scale>
        <a:sx n="33" d="100"/>
        <a:sy n="33" d="100"/>
      </p:scale>
      <p:origin x="0" y="-6451"/>
    </p:cViewPr>
  </p:outlineViewPr>
  <p:notesTextViewPr>
    <p:cViewPr>
      <p:scale>
        <a:sx n="1" d="1"/>
        <a:sy n="1" d="1"/>
      </p:scale>
      <p:origin x="0" y="0"/>
    </p:cViewPr>
  </p:notesTextViewPr>
  <p:sorterViewPr>
    <p:cViewPr varScale="1">
      <p:scale>
        <a:sx n="1" d="1"/>
        <a:sy n="1" d="1"/>
      </p:scale>
      <p:origin x="0" y="-7974"/>
    </p:cViewPr>
  </p:sorterViewPr>
  <p:notesViewPr>
    <p:cSldViewPr snapToGrid="0" showGuides="1">
      <p:cViewPr>
        <p:scale>
          <a:sx n="140" d="100"/>
          <a:sy n="140" d="100"/>
        </p:scale>
        <p:origin x="1608" y="102"/>
      </p:cViewPr>
      <p:guideLst>
        <p:guide orient="horz" pos="2772"/>
        <p:guide pos="432"/>
        <p:guide pos="388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3A748-4B4A-49E3-A939-C576DD524C58}" type="datetimeFigureOut">
              <a:rPr lang="en-US" smtClean="0"/>
              <a:t>9/30/20</a:t>
            </a:fld>
            <a:endParaRPr lang="fr-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5D8F4D-4F2C-4024-B790-9128C267628A}" type="slidenum">
              <a:rPr lang="en-US" smtClean="0"/>
              <a:t>‹#›</a:t>
            </a:fld>
            <a:endParaRPr lang="fr-CA" dirty="0"/>
          </a:p>
        </p:txBody>
      </p:sp>
    </p:spTree>
    <p:extLst>
      <p:ext uri="{BB962C8B-B14F-4D97-AF65-F5344CB8AC3E}">
        <p14:creationId xmlns:p14="http://schemas.microsoft.com/office/powerpoint/2010/main" val="4260958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85B18-0DF3-4423-B67D-279232448D80}" type="slidenum">
              <a:rPr lang="en-US" smtClean="0">
                <a:solidFill>
                  <a:srgbClr val="000000"/>
                </a:solidFill>
              </a:rPr>
              <a:pPr/>
              <a:t>1</a:t>
            </a:fld>
            <a:endParaRPr lang="fr-CA" dirty="0">
              <a:solidFill>
                <a:srgbClr val="000000"/>
              </a:solidFill>
            </a:endParaRPr>
          </a:p>
        </p:txBody>
      </p:sp>
    </p:spTree>
    <p:extLst>
      <p:ext uri="{BB962C8B-B14F-4D97-AF65-F5344CB8AC3E}">
        <p14:creationId xmlns:p14="http://schemas.microsoft.com/office/powerpoint/2010/main" val="1208627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7867" y="4229100"/>
            <a:ext cx="6282265" cy="4914900"/>
          </a:xfrm>
        </p:spPr>
        <p:txBody>
          <a:bodyPr/>
          <a:lstStyle/>
          <a:p>
            <a:r>
              <a:rPr lang="fr-CA" sz="1000" b="1" dirty="0">
                <a:latin typeface="Arial" panose="020B0604020202020204" pitchFamily="34" charset="0"/>
              </a:rPr>
              <a:t>Point clé</a:t>
            </a:r>
            <a:endParaRPr lang="fr-CA" sz="10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00" dirty="0">
                <a:latin typeface="Arial" panose="020B0604020202020204" pitchFamily="34" charset="0"/>
              </a:rPr>
              <a:t>Les mutations du gène </a:t>
            </a:r>
            <a:r>
              <a:rPr lang="fr-CA" sz="1000" i="1" dirty="0">
                <a:latin typeface="Arial" panose="020B0604020202020204" pitchFamily="34" charset="0"/>
              </a:rPr>
              <a:t>CFTR</a:t>
            </a:r>
            <a:r>
              <a:rPr lang="fr-CA" sz="1000" dirty="0">
                <a:latin typeface="Arial" panose="020B0604020202020204" pitchFamily="34" charset="0"/>
              </a:rPr>
              <a:t> peuvent être classées selon le type d’anomalie moléculaire de la protéine CFTR. Il y a six classes de mutations</a:t>
            </a:r>
            <a:r>
              <a:rPr lang="fr-CA" sz="1000" baseline="30000" dirty="0">
                <a:latin typeface="Arial" panose="020B0604020202020204" pitchFamily="34" charset="0"/>
              </a:rPr>
              <a:t>1</a:t>
            </a:r>
            <a:r>
              <a:rPr lang="fr-CA" sz="1000" dirty="0">
                <a:latin typeface="Arial" panose="020B0604020202020204" pitchFamily="34" charset="0"/>
              </a:rPr>
              <a:t> pouvant, en règle générale, être divisées en deux catégories</a:t>
            </a:r>
            <a:r>
              <a:rPr lang="fr-CA" sz="1000" baseline="30000" dirty="0">
                <a:latin typeface="Arial" panose="020B0604020202020204" pitchFamily="34" charset="0"/>
              </a:rPr>
              <a:t>2</a:t>
            </a:r>
            <a:r>
              <a:rPr lang="fr-CA" sz="1000" dirty="0">
                <a:latin typeface="Arial" panose="020B0604020202020204" pitchFamily="34" charset="0"/>
              </a:rPr>
              <a:t> :</a:t>
            </a:r>
          </a:p>
          <a:p>
            <a:pPr marL="654873" lvl="1" indent="-178602">
              <a:buFont typeface="Arial" panose="020B0604020202020204" pitchFamily="34" charset="0"/>
              <a:buChar char="•"/>
            </a:pPr>
            <a:r>
              <a:rPr lang="fr-CA" sz="1000" dirty="0">
                <a:latin typeface="Arial" panose="020B0604020202020204" pitchFamily="34" charset="0"/>
              </a:rPr>
              <a:t>Les mutations qui altèrent le fonctionnement de la protéine CFTR.</a:t>
            </a:r>
          </a:p>
          <a:p>
            <a:pPr marL="654873" lvl="1" indent="-178602">
              <a:buFont typeface="Arial" panose="020B0604020202020204" pitchFamily="34" charset="0"/>
              <a:buChar char="•"/>
            </a:pPr>
            <a:r>
              <a:rPr lang="fr-CA" sz="1000" dirty="0">
                <a:latin typeface="Arial" panose="020B0604020202020204" pitchFamily="34" charset="0"/>
              </a:rPr>
              <a:t>Les mutations qui réduisent la quantité de protéines CFTR.</a:t>
            </a:r>
          </a:p>
          <a:p>
            <a:r>
              <a:rPr lang="fr-CA" sz="1000" b="1" dirty="0">
                <a:latin typeface="Arial" panose="020B0604020202020204" pitchFamily="34" charset="0"/>
              </a:rPr>
              <a:t>Autres renseignements</a:t>
            </a:r>
            <a:endParaRPr lang="fr-CA" sz="10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00" dirty="0">
                <a:latin typeface="Arial" panose="020B0604020202020204" pitchFamily="34" charset="0"/>
              </a:rPr>
              <a:t>Les diverses mutations du gène </a:t>
            </a:r>
            <a:r>
              <a:rPr lang="fr-CA" sz="1000" i="1" dirty="0">
                <a:latin typeface="Arial" panose="020B0604020202020204" pitchFamily="34" charset="0"/>
              </a:rPr>
              <a:t>CFTR</a:t>
            </a:r>
            <a:r>
              <a:rPr lang="fr-CA" sz="1000" dirty="0">
                <a:latin typeface="Arial" panose="020B0604020202020204" pitchFamily="34" charset="0"/>
              </a:rPr>
              <a:t> causent des perturbations à diverses étapes de la synthèse de la protéine CFTR ou agissent sur divers aspects de son fonctionnement. Les mutations ont été divisées en six classes selon leurs conséquences moléculaires</a:t>
            </a:r>
            <a:r>
              <a:rPr lang="fr-CA" sz="1000" baseline="30000" dirty="0">
                <a:latin typeface="Arial" panose="020B0604020202020204" pitchFamily="34" charset="0"/>
              </a:rPr>
              <a:t>1</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00" dirty="0">
                <a:latin typeface="Arial" panose="020B0604020202020204" pitchFamily="34" charset="0"/>
              </a:rPr>
              <a:t>Les mutations non-sens ou déphasantes qui forment les mutations de classe 1, produisent un codon d’arrêt (ou « codon de terminaison ») prématuré. La production de ce codon entraîne des protéines CFTR non fonctionnelles tronquées ou la prévention de la traduction complète de l’ARNm, de sorte qu’aucune protéine CFTR n’est exprimée</a:t>
            </a:r>
            <a:r>
              <a:rPr lang="fr-CA" sz="1000" baseline="30000" dirty="0">
                <a:latin typeface="Arial" panose="020B0604020202020204" pitchFamily="34" charset="0"/>
              </a:rPr>
              <a:t>1, 3</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00" dirty="0">
                <a:latin typeface="Arial" panose="020B0604020202020204" pitchFamily="34" charset="0"/>
              </a:rPr>
              <a:t>Les mutations du gène </a:t>
            </a:r>
            <a:r>
              <a:rPr lang="fr-CA" sz="1000" i="1" dirty="0">
                <a:latin typeface="Arial" panose="020B0604020202020204" pitchFamily="34" charset="0"/>
              </a:rPr>
              <a:t>CFTR</a:t>
            </a:r>
            <a:r>
              <a:rPr lang="fr-CA" sz="1000" dirty="0">
                <a:latin typeface="Arial" panose="020B0604020202020204" pitchFamily="34" charset="0"/>
              </a:rPr>
              <a:t> de classe 2 agissent sur le pliage et le transport post-traductionnels de la protéine CFTR vers la surface de la cellule. Ces protéines mal repliées sont reconnues comme telles et ciblées pour la dégradation. Elles ne se rendent donc pas à l’appareil de Golgi. Par conséquent, aucune protéine CFTR n’atteint la surface de la cellule ou seule une petite quantité de protéines CFTR dysfonctionnelles atteint la surface de la cellule</a:t>
            </a:r>
            <a:r>
              <a:rPr lang="fr-CA" sz="1000" baseline="30000" dirty="0">
                <a:latin typeface="Arial" panose="020B0604020202020204" pitchFamily="34" charset="0"/>
              </a:rPr>
              <a:t>1, 3</a:t>
            </a:r>
            <a:r>
              <a:rPr lang="fr-CA" sz="1000" dirty="0">
                <a:latin typeface="Arial" panose="020B0604020202020204" pitchFamily="34" charset="0"/>
              </a:rPr>
              <a:t>.</a:t>
            </a:r>
            <a:r>
              <a:rPr lang="fr-CA" dirty="0"/>
              <a:t> </a:t>
            </a:r>
          </a:p>
          <a:p>
            <a:pPr marL="178602" indent="-178602">
              <a:buFont typeface="Arial" panose="020B0604020202020204" pitchFamily="34" charset="0"/>
              <a:buChar char="•"/>
            </a:pPr>
            <a:r>
              <a:rPr lang="fr-CA" sz="1000" dirty="0">
                <a:latin typeface="Arial" panose="020B0604020202020204" pitchFamily="34" charset="0"/>
              </a:rPr>
              <a:t>D’autres mutations donnent lieu à des protéines CFTR qui atteignent la membrane de la cellule apicale (classes 3-4). Certaines mutations font en sorte que le canal CFTR ne s’ouvre pas correctement, phénomène désigné par le terme « anomalie de l’activation » (classe 3). D’autres altèrent le transport du chlorure, qualifiées d’anomalies de conduction (classe 4). Ces deux anomalies entraînent la réduction de la quantité d’ions transportés à travers la membrane cellulaire</a:t>
            </a:r>
            <a:r>
              <a:rPr lang="fr-CA" sz="1000" baseline="30000" dirty="0">
                <a:latin typeface="Arial" panose="020B0604020202020204" pitchFamily="34" charset="0"/>
              </a:rPr>
              <a:t>1, 3</a:t>
            </a:r>
            <a:r>
              <a:rPr lang="fr-CA" sz="1000" dirty="0">
                <a:latin typeface="Arial" panose="020B0604020202020204" pitchFamily="34" charset="0"/>
              </a:rPr>
              <a:t>.</a:t>
            </a:r>
            <a:r>
              <a:rPr lang="fr-CA" dirty="0"/>
              <a:t> </a:t>
            </a:r>
          </a:p>
          <a:p>
            <a:pPr marL="178602" indent="-178602">
              <a:buFont typeface="Arial" panose="020B0604020202020204" pitchFamily="34" charset="0"/>
              <a:buChar char="•"/>
            </a:pPr>
            <a:r>
              <a:rPr lang="fr-CA" sz="1000" dirty="0">
                <a:latin typeface="Arial" panose="020B0604020202020204" pitchFamily="34" charset="0"/>
              </a:rPr>
              <a:t>Les mutations de classe 5 entraînent une anomalie de l’épissage dans l’ARNm du gène </a:t>
            </a:r>
            <a:r>
              <a:rPr lang="fr-CA" sz="1000" i="1" dirty="0">
                <a:latin typeface="Arial" panose="020B0604020202020204" pitchFamily="34" charset="0"/>
              </a:rPr>
              <a:t>CFTR</a:t>
            </a:r>
            <a:r>
              <a:rPr lang="fr-CA" sz="1000" dirty="0">
                <a:latin typeface="Arial" panose="020B0604020202020204" pitchFamily="34" charset="0"/>
              </a:rPr>
              <a:t> dont la maturation n’est pas adéquate. Bien qu’une certaine quantité de protéines fonctionnelles soit produite, la quantité de protéines CFTR sur la surface de la cellule est inférieure à celle qui est observée en temps normal</a:t>
            </a:r>
            <a:r>
              <a:rPr lang="fr-CA" sz="1000" baseline="30000" dirty="0">
                <a:latin typeface="Arial" panose="020B0604020202020204" pitchFamily="34" charset="0"/>
              </a:rPr>
              <a:t>1, 3</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00" dirty="0">
                <a:latin typeface="Arial" panose="020B0604020202020204" pitchFamily="34" charset="0"/>
              </a:rPr>
              <a:t>Finalement, en présence de mutations de classe 6, des protéines fonctionnelles sont produites, mais elles sont très instables à la surface de la cellule et elles subissent un renouvellement accéléré</a:t>
            </a:r>
            <a:r>
              <a:rPr lang="fr-CA" sz="1000" baseline="30000" dirty="0">
                <a:latin typeface="Arial" panose="020B0604020202020204" pitchFamily="34" charset="0"/>
              </a:rPr>
              <a:t>1, 3</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000" dirty="0">
                <a:latin typeface="Arial" panose="020B0604020202020204" pitchFamily="34" charset="0"/>
              </a:rPr>
              <a:t>Conformément à ce qui a été décrit, ces mutations du gène </a:t>
            </a:r>
            <a:r>
              <a:rPr lang="fr-CA" sz="1000" i="1" dirty="0">
                <a:latin typeface="Arial" panose="020B0604020202020204" pitchFamily="34" charset="0"/>
              </a:rPr>
              <a:t>CFTR</a:t>
            </a:r>
            <a:r>
              <a:rPr lang="fr-CA" sz="1000" dirty="0">
                <a:latin typeface="Arial" panose="020B0604020202020204" pitchFamily="34" charset="0"/>
              </a:rPr>
              <a:t> qui sont associées à la FK peuvent se traduire par une quantité restreinte ou nulle de protéines CFTR atteignant la surface de la cellule ou par la présence de protéines CFTR dysfonctionnelles sur la surface de la cellule</a:t>
            </a:r>
            <a:r>
              <a:rPr lang="fr-CA" sz="1000" baseline="30000" dirty="0">
                <a:latin typeface="Arial" panose="020B0604020202020204" pitchFamily="34" charset="0"/>
              </a:rPr>
              <a:t>1</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endParaRPr lang="fr-CA" sz="900" dirty="0">
              <a:latin typeface="Arial" panose="020B0604020202020204" pitchFamily="34" charset="0"/>
              <a:cs typeface="Arial" panose="020B0604020202020204" pitchFamily="34" charset="0"/>
            </a:endParaRPr>
          </a:p>
          <a:p>
            <a:r>
              <a:rPr lang="fr-CA" sz="900" b="1" dirty="0">
                <a:latin typeface="Arial" panose="020B0604020202020204" pitchFamily="34" charset="0"/>
              </a:rPr>
              <a:t>Références</a:t>
            </a:r>
            <a:endParaRPr lang="fr-CA" sz="900" dirty="0">
              <a:latin typeface="Arial" panose="020B0604020202020204" pitchFamily="34" charset="0"/>
              <a:cs typeface="Arial" panose="020B0604020202020204" pitchFamily="34" charset="0"/>
            </a:endParaRPr>
          </a:p>
          <a:p>
            <a:pPr marL="228600" indent="-228600">
              <a:buFont typeface="+mj-lt"/>
              <a:buAutoNum type="arabicPeriod"/>
            </a:pPr>
            <a:r>
              <a:rPr lang="fr-CA" sz="900" dirty="0">
                <a:latin typeface="Arial" panose="020B0604020202020204" pitchFamily="34" charset="0"/>
              </a:rPr>
              <a:t>WILSCHANSKI, M. et P. R. Durie. </a:t>
            </a:r>
            <a:r>
              <a:rPr lang="fr-CA" sz="900" i="1" dirty="0">
                <a:latin typeface="Arial" panose="020B0604020202020204" pitchFamily="34" charset="0"/>
              </a:rPr>
              <a:t>Gut</a:t>
            </a:r>
            <a:r>
              <a:rPr lang="fr-CA" sz="900" dirty="0">
                <a:latin typeface="Arial" panose="020B0604020202020204" pitchFamily="34" charset="0"/>
              </a:rPr>
              <a:t>, 2007;56:1153-1163.</a:t>
            </a:r>
          </a:p>
          <a:p>
            <a:pPr marL="228600" indent="-228600">
              <a:buFont typeface="+mj-lt"/>
              <a:buAutoNum type="arabicPeriod"/>
            </a:pPr>
            <a:r>
              <a:rPr lang="fr-CA" sz="900" dirty="0">
                <a:latin typeface="Arial" panose="020B0604020202020204" pitchFamily="34" charset="0"/>
              </a:rPr>
              <a:t>MACDONALD, K. D. et coll. </a:t>
            </a:r>
            <a:r>
              <a:rPr lang="fr-CA" sz="900" i="1" dirty="0">
                <a:latin typeface="Arial" panose="020B0604020202020204" pitchFamily="34" charset="0"/>
              </a:rPr>
              <a:t>Paediatr Drugs,</a:t>
            </a:r>
            <a:r>
              <a:rPr lang="fr-CA" sz="900" dirty="0">
                <a:latin typeface="Arial" panose="020B0604020202020204" pitchFamily="34" charset="0"/>
              </a:rPr>
              <a:t> 2007;9:1-10.</a:t>
            </a:r>
          </a:p>
          <a:p>
            <a:pPr marL="228600" indent="-228600">
              <a:buFont typeface="+mj-lt"/>
              <a:buAutoNum type="arabicPeriod"/>
            </a:pPr>
            <a:r>
              <a:rPr lang="fr-CA" sz="900" dirty="0">
                <a:latin typeface="Arial" panose="020B0604020202020204" pitchFamily="34" charset="0"/>
              </a:rPr>
              <a:t>ROWE, S. M. et coll. </a:t>
            </a:r>
            <a:r>
              <a:rPr lang="fr-CA" sz="900" i="1" dirty="0">
                <a:latin typeface="Arial" panose="020B0604020202020204" pitchFamily="34" charset="0"/>
              </a:rPr>
              <a:t>N Engl J Med,</a:t>
            </a:r>
            <a:r>
              <a:rPr lang="fr-CA" sz="900" dirty="0">
                <a:latin typeface="Arial" panose="020B0604020202020204" pitchFamily="34" charset="0"/>
              </a:rPr>
              <a:t> 2005;352:1992-2001.</a:t>
            </a:r>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10</a:t>
            </a:fld>
            <a:endParaRPr lang="fr-CA" dirty="0">
              <a:solidFill>
                <a:prstClr val="black"/>
              </a:solidFill>
            </a:endParaRPr>
          </a:p>
        </p:txBody>
      </p:sp>
    </p:spTree>
    <p:extLst>
      <p:ext uri="{BB962C8B-B14F-4D97-AF65-F5344CB8AC3E}">
        <p14:creationId xmlns:p14="http://schemas.microsoft.com/office/powerpoint/2010/main" val="67968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19" eaLnBrk="1" fontAlgn="auto" hangingPunct="1">
              <a:spcBef>
                <a:spcPts val="0"/>
              </a:spcBef>
              <a:spcAft>
                <a:spcPts val="0"/>
              </a:spcAft>
              <a:defRPr/>
            </a:pPr>
            <a:r>
              <a:rPr lang="fr-CA" b="1" dirty="0">
                <a:latin typeface="Arial" panose="020B0604020202020204" pitchFamily="34" charset="0"/>
              </a:rPr>
              <a:t>Points clés</a:t>
            </a:r>
          </a:p>
          <a:p>
            <a:pPr marL="181968" indent="-181968" defTabSz="465819" eaLnBrk="1" fontAlgn="auto" hangingPunct="1">
              <a:spcBef>
                <a:spcPts val="0"/>
              </a:spcBef>
              <a:spcAft>
                <a:spcPts val="0"/>
              </a:spcAft>
              <a:buFont typeface="Arial" panose="020B0604020202020204" pitchFamily="34" charset="0"/>
              <a:buChar char="•"/>
              <a:defRPr/>
            </a:pPr>
            <a:r>
              <a:rPr lang="fr-CA" dirty="0">
                <a:latin typeface="Arial" panose="020B0604020202020204" pitchFamily="34" charset="0"/>
              </a:rPr>
              <a:t>Les mutations du gène </a:t>
            </a:r>
            <a:r>
              <a:rPr lang="fr-CA" i="1" dirty="0">
                <a:latin typeface="Arial" panose="020B0604020202020204" pitchFamily="34" charset="0"/>
              </a:rPr>
              <a:t>CFTR</a:t>
            </a:r>
            <a:r>
              <a:rPr lang="fr-CA" dirty="0">
                <a:latin typeface="Arial" panose="020B0604020202020204" pitchFamily="34" charset="0"/>
              </a:rPr>
              <a:t> peuvent être classées selon le type d’anomalie moléculaire de la protéine CFTR</a:t>
            </a:r>
            <a:r>
              <a:rPr lang="fr-CA" baseline="30000" dirty="0">
                <a:latin typeface="Arial" panose="020B0604020202020204" pitchFamily="34" charset="0"/>
              </a:rPr>
              <a:t>1</a:t>
            </a:r>
            <a:r>
              <a:rPr lang="fr-CA" dirty="0">
                <a:latin typeface="Arial" panose="020B0604020202020204" pitchFamily="34" charset="0"/>
              </a:rPr>
              <a:t>.</a:t>
            </a:r>
            <a:r>
              <a:rPr lang="fr-CA" dirty="0"/>
              <a:t> </a:t>
            </a:r>
          </a:p>
          <a:p>
            <a:pPr marL="181968" indent="-181968" defTabSz="465819" eaLnBrk="1" fontAlgn="auto" hangingPunct="1">
              <a:spcBef>
                <a:spcPts val="0"/>
              </a:spcBef>
              <a:spcAft>
                <a:spcPts val="0"/>
              </a:spcAft>
              <a:buFont typeface="Arial" panose="020B0604020202020204" pitchFamily="34" charset="0"/>
              <a:buChar char="•"/>
              <a:defRPr/>
            </a:pPr>
            <a:r>
              <a:rPr lang="fr-CA" dirty="0">
                <a:latin typeface="Arial" panose="020B0604020202020204" pitchFamily="34" charset="0"/>
              </a:rPr>
              <a:t>Diverses mutations du gène </a:t>
            </a:r>
            <a:r>
              <a:rPr lang="fr-CA" i="1" dirty="0">
                <a:latin typeface="Arial" panose="020B0604020202020204" pitchFamily="34" charset="0"/>
              </a:rPr>
              <a:t>CFTR</a:t>
            </a:r>
            <a:r>
              <a:rPr lang="fr-CA" dirty="0">
                <a:latin typeface="Arial" panose="020B0604020202020204" pitchFamily="34" charset="0"/>
              </a:rPr>
              <a:t> causent des perturbations à diverses étapes de la synthèse de la protéine CFTR, ce qui entraîne une réduction de la quantité de protéines présentes sur la membrane de la cellule apicale ou une altération de plusieurs aspects du fonctionnement de la protéine CFTR</a:t>
            </a:r>
            <a:r>
              <a:rPr lang="fr-CA" baseline="30000" dirty="0">
                <a:latin typeface="Arial" panose="020B0604020202020204" pitchFamily="34" charset="0"/>
              </a:rPr>
              <a:t>1</a:t>
            </a:r>
            <a:r>
              <a:rPr lang="fr-CA" dirty="0">
                <a:latin typeface="Arial" panose="020B0604020202020204" pitchFamily="34" charset="0"/>
              </a:rPr>
              <a:t>.</a:t>
            </a:r>
            <a:r>
              <a:rPr lang="fr-CA" dirty="0"/>
              <a:t> </a:t>
            </a:r>
          </a:p>
          <a:p>
            <a:pPr marL="181968" indent="-181968" defTabSz="465819" eaLnBrk="1" fontAlgn="auto" hangingPunct="1">
              <a:spcBef>
                <a:spcPts val="0"/>
              </a:spcBef>
              <a:spcAft>
                <a:spcPts val="0"/>
              </a:spcAft>
              <a:buFont typeface="Arial" panose="020B0604020202020204" pitchFamily="34" charset="0"/>
              <a:buChar char="•"/>
              <a:defRPr/>
            </a:pPr>
            <a:r>
              <a:rPr lang="fr-CA" dirty="0">
                <a:latin typeface="Arial" panose="020B0604020202020204" pitchFamily="34" charset="0"/>
              </a:rPr>
              <a:t>Les mutations de classe 1 du gène </a:t>
            </a:r>
            <a:r>
              <a:rPr lang="fr-CA" i="1" dirty="0">
                <a:latin typeface="Arial" panose="020B0604020202020204" pitchFamily="34" charset="0"/>
              </a:rPr>
              <a:t>CFTR</a:t>
            </a:r>
            <a:r>
              <a:rPr lang="fr-CA" dirty="0">
                <a:latin typeface="Arial" panose="020B0604020202020204" pitchFamily="34" charset="0"/>
              </a:rPr>
              <a:t> entraînent l’absence de synthèse de protéines CFTR pleine longueur et l’absence de protéine CFTR sur la membrane de la cellule apicale</a:t>
            </a:r>
            <a:r>
              <a:rPr lang="fr-CA" baseline="30000" dirty="0">
                <a:latin typeface="Arial" panose="020B0604020202020204" pitchFamily="34" charset="0"/>
              </a:rPr>
              <a:t>1</a:t>
            </a:r>
            <a:r>
              <a:rPr lang="fr-CA" dirty="0">
                <a:latin typeface="Arial" panose="020B0604020202020204" pitchFamily="34" charset="0"/>
              </a:rPr>
              <a:t>.</a:t>
            </a:r>
            <a:r>
              <a:rPr lang="fr-CA" dirty="0"/>
              <a:t> </a:t>
            </a:r>
            <a:endParaRPr lang="fr-CA" dirty="0">
              <a:solidFill>
                <a:srgbClr val="FF0000"/>
              </a:solidFill>
              <a:latin typeface="Arial" panose="020B0604020202020204" pitchFamily="34" charset="0"/>
              <a:cs typeface="Arial" panose="020B0604020202020204" pitchFamily="34" charset="0"/>
            </a:endParaRPr>
          </a:p>
          <a:p>
            <a:pPr marL="174683" indent="-174683" defTabSz="465819" eaLnBrk="1" fontAlgn="auto" hangingPunct="1">
              <a:spcBef>
                <a:spcPts val="0"/>
              </a:spcBef>
              <a:spcAft>
                <a:spcPts val="0"/>
              </a:spcAft>
              <a:buFont typeface="Arial"/>
              <a:buChar char="•"/>
              <a:defRPr/>
            </a:pPr>
            <a:r>
              <a:rPr lang="fr-CA" dirty="0">
                <a:latin typeface="Arial" panose="020B0604020202020204" pitchFamily="34" charset="0"/>
              </a:rPr>
              <a:t>Bien que les quatre autres classes de mutations entraînent une réduction de la quantité de protéines CFTR sur la surface de la cellule et(ou) une altération du fonctionnement des protéines CFTR, elles n’éliminent pas complètement l’activité des protéines CFTR</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endParaRPr lang="fr-CA" dirty="0">
              <a:latin typeface="Arial" panose="020B0604020202020204" pitchFamily="34" charset="0"/>
              <a:cs typeface="Arial" panose="020B0604020202020204" pitchFamily="34" charset="0"/>
            </a:endParaRPr>
          </a:p>
          <a:p>
            <a:pPr marL="228567" indent="-228567">
              <a:buFont typeface="+mj-lt"/>
              <a:buAutoNum type="arabicPeriod"/>
            </a:pPr>
            <a:r>
              <a:rPr lang="fr-CA" dirty="0">
                <a:latin typeface="Arial" panose="020B0604020202020204" pitchFamily="34" charset="0"/>
              </a:rPr>
              <a:t>BOYLE, M. P. et K. De Boeck. « A new era in the treatment of cystic fibrosis: correction of the underlying CFTR defect »,</a:t>
            </a:r>
            <a:r>
              <a:rPr lang="fr-CA" i="1" dirty="0">
                <a:latin typeface="Arial" panose="020B0604020202020204" pitchFamily="34" charset="0"/>
              </a:rPr>
              <a:t> Lancet Respir Med</a:t>
            </a:r>
            <a:r>
              <a:rPr lang="fr-CA" dirty="0">
                <a:latin typeface="Arial" panose="020B0604020202020204" pitchFamily="34" charset="0"/>
              </a:rPr>
              <a:t>, 2013;1(2):158-163.</a:t>
            </a:r>
            <a:endParaRPr lang="fr-CA" kern="1200" dirty="0">
              <a:solidFill>
                <a:schemeClr val="tx1"/>
              </a:solidFill>
              <a:latin typeface="Arial" panose="020B0604020202020204" pitchFamily="34" charset="0"/>
              <a:cs typeface="Arial" panose="020B0604020202020204" pitchFamily="34" charset="0"/>
            </a:endParaRPr>
          </a:p>
          <a:p>
            <a:pPr marL="228567" indent="-228567">
              <a:buFont typeface="+mj-lt"/>
              <a:buAutoNum type="arabicPeriod"/>
            </a:pPr>
            <a:r>
              <a:rPr lang="fr-CA" altLang="en-US" dirty="0">
                <a:latin typeface="Arial" panose="020B0604020202020204" pitchFamily="34" charset="0"/>
              </a:rPr>
              <a:t>ZIELENSKI, J. « Genotype and phenotype in cystic fibrosis », </a:t>
            </a:r>
            <a:r>
              <a:rPr lang="fr-CA" i="1" dirty="0">
                <a:latin typeface="Arial" panose="020B0604020202020204" pitchFamily="34" charset="0"/>
              </a:rPr>
              <a:t>Respiration, </a:t>
            </a:r>
            <a:r>
              <a:rPr lang="fr-CA" altLang="en-US" dirty="0">
                <a:latin typeface="Arial" panose="020B0604020202020204" pitchFamily="34" charset="0"/>
              </a:rPr>
              <a:t>2000;67(2):117-133.</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solidFill>
                  <a:prstClr val="black"/>
                </a:solidFill>
              </a:rPr>
              <a:pPr/>
              <a:t>11</a:t>
            </a:fld>
            <a:endParaRPr lang="fr-CA" dirty="0">
              <a:solidFill>
                <a:prstClr val="black"/>
              </a:solidFill>
            </a:endParaRPr>
          </a:p>
        </p:txBody>
      </p:sp>
    </p:spTree>
    <p:extLst>
      <p:ext uri="{BB962C8B-B14F-4D97-AF65-F5344CB8AC3E}">
        <p14:creationId xmlns:p14="http://schemas.microsoft.com/office/powerpoint/2010/main" val="39871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b="0" baseline="0" dirty="0">
                <a:latin typeface="Arial" panose="020B0604020202020204" pitchFamily="34" charset="0"/>
              </a:rPr>
              <a:t>Les mutations du gène </a:t>
            </a:r>
            <a:r>
              <a:rPr lang="fr-CA" b="0" i="1" dirty="0">
                <a:latin typeface="Arial" panose="020B0604020202020204" pitchFamily="34" charset="0"/>
              </a:rPr>
              <a:t>CFTR</a:t>
            </a:r>
            <a:r>
              <a:rPr lang="fr-CA" b="0" baseline="0" dirty="0">
                <a:latin typeface="Arial" panose="020B0604020202020204" pitchFamily="34" charset="0"/>
              </a:rPr>
              <a:t> des classes 1 à 3 sont associées à des phénotypes plus graves que les mutations des classes 4 et</a:t>
            </a:r>
            <a:r>
              <a:rPr lang="fr-CA" dirty="0"/>
              <a:t> </a:t>
            </a:r>
            <a:r>
              <a:rPr lang="fr-CA" b="0" baseline="0" dirty="0">
                <a:latin typeface="Arial" panose="020B0604020202020204" pitchFamily="34" charset="0"/>
              </a:rPr>
              <a:t>5</a:t>
            </a:r>
            <a:r>
              <a:rPr lang="fr-CA" b="0" baseline="30000" dirty="0">
                <a:latin typeface="Arial" panose="020B0604020202020204" pitchFamily="34" charset="0"/>
              </a:rPr>
              <a:t>1</a:t>
            </a:r>
            <a:r>
              <a:rPr lang="fr-CA" dirty="0"/>
              <a:t>.</a:t>
            </a:r>
            <a:endParaRPr lang="fr-CA"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0" baseline="0" dirty="0">
                <a:latin typeface="Arial" panose="020B0604020202020204" pitchFamily="34" charset="0"/>
              </a:rPr>
              <a:t>Les patients âgés de moins de 24 mois qui présentent des mutations de classes 1 à 3 ont un poids selon la taille médian inférieur (61,4 </a:t>
            </a:r>
            <a:r>
              <a:rPr lang="fr-CA" b="0" i="1" baseline="0" dirty="0">
                <a:latin typeface="Arial" panose="020B0604020202020204" pitchFamily="34" charset="0"/>
              </a:rPr>
              <a:t>vs</a:t>
            </a:r>
            <a:r>
              <a:rPr lang="fr-CA" b="0" baseline="0" dirty="0">
                <a:latin typeface="Arial" panose="020B0604020202020204" pitchFamily="34" charset="0"/>
              </a:rPr>
              <a:t> 66,1), un centile de poids médian inférieur (42,3 </a:t>
            </a:r>
            <a:r>
              <a:rPr lang="fr-CA" b="0" i="1" baseline="0" dirty="0">
                <a:latin typeface="Arial" panose="020B0604020202020204" pitchFamily="34" charset="0"/>
              </a:rPr>
              <a:t>vs</a:t>
            </a:r>
            <a:r>
              <a:rPr lang="fr-CA" b="0" baseline="0" dirty="0">
                <a:latin typeface="Arial" panose="020B0604020202020204" pitchFamily="34" charset="0"/>
              </a:rPr>
              <a:t> 58,7) et un centile de taille médian inférieur (27,9 </a:t>
            </a:r>
            <a:r>
              <a:rPr lang="fr-CA" b="0" i="1" baseline="0" dirty="0">
                <a:latin typeface="Arial" panose="020B0604020202020204" pitchFamily="34" charset="0"/>
              </a:rPr>
              <a:t>vs</a:t>
            </a:r>
            <a:r>
              <a:rPr lang="fr-CA" b="0" baseline="0" dirty="0">
                <a:latin typeface="Arial" panose="020B0604020202020204" pitchFamily="34" charset="0"/>
              </a:rPr>
              <a:t> 49,3) à ceux des patients qui présentent des mutations de classes 4 et</a:t>
            </a:r>
            <a:r>
              <a:rPr lang="fr-CA" dirty="0"/>
              <a:t> </a:t>
            </a:r>
            <a:r>
              <a:rPr lang="fr-CA" b="0" baseline="0" dirty="0">
                <a:latin typeface="Arial" panose="020B0604020202020204" pitchFamily="34" charset="0"/>
              </a:rPr>
              <a:t>5</a:t>
            </a:r>
            <a:r>
              <a:rPr lang="fr-CA" b="0" baseline="30000" dirty="0">
                <a:latin typeface="Arial" panose="020B0604020202020204" pitchFamily="34" charset="0"/>
              </a:rPr>
              <a:t>2</a:t>
            </a:r>
            <a:r>
              <a:rPr lang="fr-CA" dirty="0"/>
              <a:t>.</a:t>
            </a:r>
            <a:endParaRPr lang="fr-CA" b="0"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p>
          <a:p>
            <a:pPr marL="171450" indent="-171450">
              <a:buFont typeface="Arial" panose="020B0604020202020204" pitchFamily="34" charset="0"/>
              <a:buChar char="•"/>
            </a:pPr>
            <a:r>
              <a:rPr lang="fr-CA" b="0" dirty="0">
                <a:latin typeface="Arial" panose="020B0604020202020204" pitchFamily="34" charset="0"/>
              </a:rPr>
              <a:t>Tous les groupes ont une valeur de poids selon la taille médian nettement supérieure au 50</a:t>
            </a:r>
            <a:r>
              <a:rPr lang="fr-CA" b="0" baseline="30000" dirty="0">
                <a:latin typeface="Arial" panose="020B0604020202020204" pitchFamily="34" charset="0"/>
              </a:rPr>
              <a:t>e</a:t>
            </a:r>
            <a:r>
              <a:rPr lang="fr-CA" b="0" dirty="0">
                <a:latin typeface="Arial" panose="020B0604020202020204" pitchFamily="34" charset="0"/>
              </a:rPr>
              <a:t> centile. Par contre, les patients des groupes présentant des mutations de classes 1 à 3 ont un centile de poids inférieur et un centile nettement inférieur de taille que ceux des groupes présentant des mutations de classes 4 et 5</a:t>
            </a:r>
            <a:r>
              <a:rPr lang="fr-CA" b="0" baseline="30000" dirty="0">
                <a:latin typeface="Arial" panose="020B0604020202020204" pitchFamily="34" charset="0"/>
              </a:rPr>
              <a:t>2</a:t>
            </a:r>
            <a:r>
              <a:rPr lang="fr-CA" b="0" dirty="0">
                <a:latin typeface="Arial" panose="020B0604020202020204" pitchFamily="34" charset="0"/>
              </a:rPr>
              <a:t>.</a:t>
            </a:r>
            <a:endParaRPr lang="fr-CA" b="0"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p>
          <a:p>
            <a:pPr marL="228600" indent="-228600">
              <a:buFont typeface="+mj-lt"/>
              <a:buAutoNum type="arabicPeriod"/>
            </a:pPr>
            <a:r>
              <a:rPr lang="fr-CA" dirty="0">
                <a:latin typeface="Arial" panose="020B0604020202020204" pitchFamily="34" charset="0"/>
              </a:rPr>
              <a:t>CASTELLANI, C., H. Cuppens, M. Macek J</a:t>
            </a:r>
            <a:r>
              <a:rPr lang="fr-CA" baseline="30000" dirty="0">
                <a:latin typeface="Arial" panose="020B0604020202020204" pitchFamily="34" charset="0"/>
              </a:rPr>
              <a:t>r</a:t>
            </a:r>
            <a:r>
              <a:rPr lang="fr-CA" dirty="0">
                <a:latin typeface="Arial" panose="020B0604020202020204" pitchFamily="34" charset="0"/>
              </a:rPr>
              <a:t> et coll. « Consensus on the use and interpretation of cystic fibrosis mutation analysis in clinical practice », </a:t>
            </a:r>
            <a:r>
              <a:rPr lang="fr-CA" i="1" dirty="0">
                <a:latin typeface="Arial" panose="020B0604020202020204" pitchFamily="34" charset="0"/>
              </a:rPr>
              <a:t>J Cyst Fibros, </a:t>
            </a:r>
            <a:r>
              <a:rPr lang="fr-CA" dirty="0">
                <a:latin typeface="Arial" panose="020B0604020202020204" pitchFamily="34" charset="0"/>
              </a:rPr>
              <a:t>2008;7(3):179-196.</a:t>
            </a:r>
          </a:p>
          <a:p>
            <a:pPr marL="228600" indent="-228600">
              <a:buFont typeface="+mj-lt"/>
              <a:buAutoNum type="arabicPeriod"/>
            </a:pPr>
            <a:r>
              <a:rPr lang="fr-CA" dirty="0">
                <a:latin typeface="Arial" panose="020B0604020202020204" pitchFamily="34" charset="0"/>
              </a:rPr>
              <a:t>Rapport annuel des données du registre de patients de la CFF, 2014.</a:t>
            </a:r>
          </a:p>
          <a:p>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12</a:t>
            </a:fld>
            <a:endParaRPr lang="fr-CA" dirty="0">
              <a:solidFill>
                <a:prstClr val="black"/>
              </a:solidFill>
            </a:endParaRPr>
          </a:p>
        </p:txBody>
      </p:sp>
    </p:spTree>
    <p:extLst>
      <p:ext uri="{BB962C8B-B14F-4D97-AF65-F5344CB8AC3E}">
        <p14:creationId xmlns:p14="http://schemas.microsoft.com/office/powerpoint/2010/main" val="751573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b="0" baseline="0" dirty="0">
                <a:latin typeface="Arial" panose="020B0604020202020204" pitchFamily="34" charset="0"/>
              </a:rPr>
              <a:t>Les mutations du gène </a:t>
            </a:r>
            <a:r>
              <a:rPr lang="fr-CA" b="0" i="1" baseline="0" dirty="0">
                <a:latin typeface="Arial" panose="020B0604020202020204" pitchFamily="34" charset="0"/>
              </a:rPr>
              <a:t>CFTR</a:t>
            </a:r>
            <a:r>
              <a:rPr lang="fr-CA" b="0" baseline="0" dirty="0">
                <a:latin typeface="Arial" panose="020B0604020202020204" pitchFamily="34" charset="0"/>
              </a:rPr>
              <a:t> des classes 1 à 3 sont associées à des phénotypes plus graves que les mutations des classes 4 et 5</a:t>
            </a:r>
            <a:r>
              <a:rPr lang="fr-CA" b="0" baseline="30000" dirty="0">
                <a:latin typeface="Arial" panose="020B0604020202020204" pitchFamily="34" charset="0"/>
              </a:rPr>
              <a:t>1</a:t>
            </a:r>
            <a:r>
              <a:rPr lang="fr-CA" b="0" baseline="0" dirty="0">
                <a:latin typeface="Arial" panose="020B0604020202020204" pitchFamily="34" charset="0"/>
              </a:rPr>
              <a:t>.</a:t>
            </a:r>
            <a:endParaRPr lang="fr-CA"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0" baseline="0" dirty="0">
                <a:latin typeface="Arial" panose="020B0604020202020204" pitchFamily="34" charset="0"/>
              </a:rPr>
              <a:t>Les patients de 2 à19 ans qui présentent des mutations de classes 1 à 3 ont un centile d’IMC médian inférieur (51,9 </a:t>
            </a:r>
            <a:r>
              <a:rPr lang="fr-CA" b="0" i="1" baseline="0" dirty="0">
                <a:latin typeface="Arial" panose="020B0604020202020204" pitchFamily="34" charset="0"/>
              </a:rPr>
              <a:t>vs</a:t>
            </a:r>
            <a:r>
              <a:rPr lang="fr-CA" b="0" baseline="0" dirty="0">
                <a:latin typeface="Arial" panose="020B0604020202020204" pitchFamily="34" charset="0"/>
              </a:rPr>
              <a:t> 63,2), un centile de poids médian inférieur (40,2 </a:t>
            </a:r>
            <a:r>
              <a:rPr lang="fr-CA" b="0" i="1" baseline="0" dirty="0">
                <a:latin typeface="Arial" panose="020B0604020202020204" pitchFamily="34" charset="0"/>
              </a:rPr>
              <a:t>vs</a:t>
            </a:r>
            <a:r>
              <a:rPr lang="fr-CA" b="0" baseline="0" dirty="0">
                <a:latin typeface="Arial" panose="020B0604020202020204" pitchFamily="34" charset="0"/>
              </a:rPr>
              <a:t> 59,4) et un centile de taille médian inférieur (32,8 </a:t>
            </a:r>
            <a:r>
              <a:rPr lang="fr-CA" b="0" i="1" baseline="0" dirty="0">
                <a:latin typeface="Arial" panose="020B0604020202020204" pitchFamily="34" charset="0"/>
              </a:rPr>
              <a:t>vs</a:t>
            </a:r>
            <a:r>
              <a:rPr lang="fr-CA" b="0" baseline="0" dirty="0">
                <a:latin typeface="Arial" panose="020B0604020202020204" pitchFamily="34" charset="0"/>
              </a:rPr>
              <a:t> 52,6) à ceux des patients qui présentent des mutations de classes 4 et 5</a:t>
            </a:r>
            <a:r>
              <a:rPr lang="fr-CA" b="0" baseline="30000" dirty="0">
                <a:latin typeface="Arial" panose="020B0604020202020204" pitchFamily="34" charset="0"/>
              </a:rPr>
              <a:t>2</a:t>
            </a:r>
            <a:r>
              <a:rPr lang="fr-CA" b="0" baseline="0" dirty="0">
                <a:latin typeface="Arial" panose="020B0604020202020204" pitchFamily="34" charset="0"/>
              </a:rPr>
              <a:t>.</a:t>
            </a:r>
            <a:endParaRPr lang="fr-CA" b="0"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p>
          <a:p>
            <a:pPr marL="171450" indent="-171450">
              <a:buFont typeface="Arial" panose="020B0604020202020204" pitchFamily="34" charset="0"/>
              <a:buChar char="•"/>
            </a:pPr>
            <a:r>
              <a:rPr lang="fr-CA" dirty="0">
                <a:latin typeface="Arial" panose="020B0604020202020204" pitchFamily="34" charset="0"/>
              </a:rPr>
              <a:t>L’objectif établi dans les lignes directrices sur la nutrition de la CFF chez les enfants de 2 à 19 ans est un IMC égal ou supérieur au 50</a:t>
            </a:r>
            <a:r>
              <a:rPr lang="fr-CA" baseline="30000" dirty="0">
                <a:latin typeface="Arial" panose="020B0604020202020204" pitchFamily="34" charset="0"/>
              </a:rPr>
              <a:t>e</a:t>
            </a:r>
            <a:r>
              <a:rPr lang="fr-CA" dirty="0">
                <a:latin typeface="Arial" panose="020B0604020202020204" pitchFamily="34" charset="0"/>
              </a:rPr>
              <a:t> centile. Le centile d’IMC médian est supérieur au 50</a:t>
            </a:r>
            <a:r>
              <a:rPr lang="fr-CA" baseline="30000" dirty="0">
                <a:latin typeface="Arial" panose="020B0604020202020204" pitchFamily="34" charset="0"/>
              </a:rPr>
              <a:t>e</a:t>
            </a:r>
            <a:r>
              <a:rPr lang="fr-CA" dirty="0">
                <a:latin typeface="Arial" panose="020B0604020202020204" pitchFamily="34" charset="0"/>
              </a:rPr>
              <a:t> centile pour ce groupe d’âge. Le centile de poids médian est proche des valeurs recommandées, mais le centile de taille médian pourrait être amélioré</a:t>
            </a:r>
            <a:r>
              <a:rPr lang="fr-CA" baseline="30000" dirty="0">
                <a:latin typeface="Arial" panose="020B0604020202020204" pitchFamily="34" charset="0"/>
              </a:rPr>
              <a:t>2</a:t>
            </a:r>
            <a:r>
              <a:rPr lang="fr-CA" dirty="0">
                <a:latin typeface="Arial" panose="020B0604020202020204" pitchFamily="34" charset="0"/>
              </a:rPr>
              <a:t>.</a:t>
            </a:r>
            <a:endParaRPr lang="fr-CA" b="1"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Références</a:t>
            </a:r>
            <a:endParaRPr lang="fr-CA" b="1" dirty="0">
              <a:latin typeface="Arial" panose="020B0604020202020204" pitchFamily="34" charset="0"/>
              <a:cs typeface="Arial" panose="020B0604020202020204" pitchFamily="34" charset="0"/>
            </a:endParaRPr>
          </a:p>
          <a:p>
            <a:pPr marL="228600" indent="-228600">
              <a:buFont typeface="+mj-lt"/>
              <a:buAutoNum type="arabicPeriod"/>
            </a:pPr>
            <a:r>
              <a:rPr lang="fr-CA" dirty="0">
                <a:latin typeface="Arial" panose="020B0604020202020204" pitchFamily="34" charset="0"/>
              </a:rPr>
              <a:t>CASTELLANI, C., H. Cuppens, M. Macek J</a:t>
            </a:r>
            <a:r>
              <a:rPr lang="fr-CA" baseline="30000" dirty="0">
                <a:latin typeface="Arial" panose="020B0604020202020204" pitchFamily="34" charset="0"/>
              </a:rPr>
              <a:t>r</a:t>
            </a:r>
            <a:r>
              <a:rPr lang="fr-CA" dirty="0">
                <a:latin typeface="Arial" panose="020B0604020202020204" pitchFamily="34" charset="0"/>
              </a:rPr>
              <a:t> et coll. « Consensus on the use and interpretation of cystic fibrosis mutation analysis in clinical practice », </a:t>
            </a:r>
            <a:r>
              <a:rPr lang="fr-CA" i="1" dirty="0">
                <a:latin typeface="Arial" panose="020B0604020202020204" pitchFamily="34" charset="0"/>
              </a:rPr>
              <a:t>J Cyst Fibros, </a:t>
            </a:r>
            <a:r>
              <a:rPr lang="fr-CA" dirty="0">
                <a:latin typeface="Arial" panose="020B0604020202020204" pitchFamily="34" charset="0"/>
              </a:rPr>
              <a:t>2008;7(3):179-196.</a:t>
            </a:r>
          </a:p>
          <a:p>
            <a:pPr marL="228600" indent="-228600">
              <a:buFont typeface="+mj-lt"/>
              <a:buAutoNum type="arabicPeriod"/>
            </a:pPr>
            <a:r>
              <a:rPr lang="fr-CA" dirty="0">
                <a:latin typeface="Arial" panose="020B0604020202020204" pitchFamily="34" charset="0"/>
              </a:rPr>
              <a:t>Rapport annuel des données du registre de patients de la CFF, 2014.</a:t>
            </a:r>
          </a:p>
          <a:p>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13</a:t>
            </a:fld>
            <a:endParaRPr lang="fr-CA" dirty="0"/>
          </a:p>
        </p:txBody>
      </p:sp>
    </p:spTree>
    <p:extLst>
      <p:ext uri="{BB962C8B-B14F-4D97-AF65-F5344CB8AC3E}">
        <p14:creationId xmlns:p14="http://schemas.microsoft.com/office/powerpoint/2010/main" val="2587671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67250"/>
          </a:xfrm>
        </p:spPr>
        <p:txBody>
          <a:bodyPr/>
          <a:lstStyle/>
          <a:p>
            <a:r>
              <a:rPr lang="fr-CA" sz="1050" b="1" dirty="0">
                <a:latin typeface="Arial" panose="020B0604020202020204" pitchFamily="34" charset="0"/>
              </a:rPr>
              <a:t>Points clés</a:t>
            </a:r>
          </a:p>
          <a:p>
            <a:pPr marL="171450" indent="-171450">
              <a:buFont typeface="Arial" panose="020B0604020202020204" pitchFamily="34" charset="0"/>
              <a:buChar char="•"/>
            </a:pPr>
            <a:r>
              <a:rPr lang="fr-CA" sz="1050" dirty="0">
                <a:latin typeface="Arial" panose="020B0604020202020204" pitchFamily="34" charset="0"/>
              </a:rPr>
              <a:t>La FK touche de nombreux organes qui sont associés à la croissance.</a:t>
            </a:r>
          </a:p>
          <a:p>
            <a:pPr marL="171450" indent="-171450">
              <a:buFont typeface="Arial" panose="020B0604020202020204" pitchFamily="34" charset="0"/>
              <a:buChar char="•"/>
            </a:pPr>
            <a:r>
              <a:rPr lang="fr-CA" sz="1050" dirty="0">
                <a:latin typeface="Arial" panose="020B0604020202020204" pitchFamily="34" charset="0"/>
              </a:rPr>
              <a:t>L’inflammation des poumons et les exacerbations pulmonaires accélèrent le métabolisme au repos, ce qui augmente la dépense énergétique quotidienne du patient. Ces effets peuvent ultimement entraîner un manque d’énergie et une perte de poids</a:t>
            </a:r>
            <a:r>
              <a:rPr lang="fr-CA" sz="1050" baseline="30000" dirty="0">
                <a:latin typeface="Arial" panose="020B0604020202020204" pitchFamily="34" charset="0"/>
              </a:rPr>
              <a:t>1</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La réduction de la formation d’ostéoblastes et l’augmentation de la résorption des ostéoclastes sont caractéristiques de l’ostéopathie liée à la FK</a:t>
            </a:r>
            <a:r>
              <a:rPr lang="fr-CA" sz="1050" baseline="30000" dirty="0">
                <a:latin typeface="Arial" panose="020B0604020202020204" pitchFamily="34" charset="0"/>
              </a:rPr>
              <a:t>2</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Le contenu minéral osseux (CMO), quand il est pauvre, entraîne une altération de la taille du corps de même qu’une réduction de la masse maigre et de la fonction pulmonaire chez les enfants atteints de FK</a:t>
            </a:r>
            <a:r>
              <a:rPr lang="fr-CA" sz="1050" baseline="30000" dirty="0">
                <a:latin typeface="Arial" panose="020B0604020202020204" pitchFamily="34" charset="0"/>
              </a:rPr>
              <a:t>3</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solidFill>
                  <a:schemeClr val="bg2">
                    <a:lumMod val="10000"/>
                  </a:schemeClr>
                </a:solidFill>
                <a:latin typeface="Arial" panose="020B0604020202020204" pitchFamily="34" charset="0"/>
              </a:rPr>
              <a:t>L’insuffisance pancréatique exocrine entraîne un manque de sécrétion de bicarbonate et d’enzymes digestives. La perte de nutriments par les fèces causée par la maldigestion/malabsorption est connue pour contribuer au déséquilibre énergétique</a:t>
            </a:r>
            <a:r>
              <a:rPr lang="fr-CA" sz="1050" baseline="30000" dirty="0">
                <a:solidFill>
                  <a:schemeClr val="bg2">
                    <a:lumMod val="10000"/>
                  </a:schemeClr>
                </a:solidFill>
                <a:latin typeface="Arial" panose="020B0604020202020204" pitchFamily="34" charset="0"/>
              </a:rPr>
              <a:t>1</a:t>
            </a:r>
            <a:r>
              <a:rPr lang="fr-CA" sz="1050" dirty="0">
                <a:solidFill>
                  <a:schemeClr val="bg2">
                    <a:lumMod val="10000"/>
                  </a:schemeClr>
                </a:solidFill>
                <a:latin typeface="Arial" panose="020B0604020202020204" pitchFamily="34" charset="0"/>
              </a:rPr>
              <a:t>.</a:t>
            </a:r>
            <a:endParaRPr lang="fr-CA" sz="1050" dirty="0">
              <a:solidFill>
                <a:schemeClr val="bg2">
                  <a:lumMod val="10000"/>
                </a:schemeClr>
              </a:solidFill>
              <a:latin typeface="Arial" panose="020B0604020202020204" pitchFamily="34" charset="0"/>
              <a:cs typeface="Arial" panose="020B0604020202020204" pitchFamily="34" charset="0"/>
            </a:endParaRPr>
          </a:p>
          <a:p>
            <a:pPr marL="177800" indent="-177800">
              <a:buFont typeface="Arial" panose="020B0604020202020204" pitchFamily="34" charset="0"/>
              <a:buChar char="•"/>
            </a:pPr>
            <a:r>
              <a:rPr lang="fr-CA" sz="1050" dirty="0">
                <a:solidFill>
                  <a:schemeClr val="bg2">
                    <a:lumMod val="10000"/>
                  </a:schemeClr>
                </a:solidFill>
                <a:latin typeface="Arial" panose="020B0604020202020204" pitchFamily="34" charset="0"/>
              </a:rPr>
              <a:t>L’insuffisance pancréatique endocrine peut causer le diabète associé à la FK et une perte d’énergie par l’intermédiaire de la glycosurie</a:t>
            </a:r>
            <a:r>
              <a:rPr lang="fr-CA" sz="1050" baseline="30000" dirty="0">
                <a:solidFill>
                  <a:schemeClr val="bg2">
                    <a:lumMod val="10000"/>
                  </a:schemeClr>
                </a:solidFill>
                <a:latin typeface="Arial" panose="020B0604020202020204" pitchFamily="34" charset="0"/>
              </a:rPr>
              <a:t>1</a:t>
            </a:r>
            <a:r>
              <a:rPr lang="fr-CA" sz="1050" dirty="0">
                <a:solidFill>
                  <a:schemeClr val="bg2">
                    <a:lumMod val="10000"/>
                  </a:schemeClr>
                </a:solidFill>
                <a:latin typeface="Arial" panose="020B0604020202020204" pitchFamily="34" charset="0"/>
              </a:rPr>
              <a:t>.</a:t>
            </a:r>
          </a:p>
          <a:p>
            <a:pPr marL="169863" indent="-169863">
              <a:buFont typeface="Arial" panose="020B0604020202020204" pitchFamily="34" charset="0"/>
              <a:buChar char="•"/>
            </a:pPr>
            <a:r>
              <a:rPr lang="fr-CA" sz="1050" dirty="0">
                <a:solidFill>
                  <a:schemeClr val="bg2">
                    <a:lumMod val="10000"/>
                  </a:schemeClr>
                </a:solidFill>
                <a:latin typeface="Arial" panose="020B0604020202020204" pitchFamily="34" charset="0"/>
              </a:rPr>
              <a:t>À la puberté, le diabète associé à la FK ralentit la poussée de croissance et réduit la taille finale</a:t>
            </a:r>
            <a:r>
              <a:rPr lang="fr-CA" sz="1050" baseline="30000" dirty="0">
                <a:solidFill>
                  <a:schemeClr val="bg2">
                    <a:lumMod val="10000"/>
                  </a:schemeClr>
                </a:solidFill>
                <a:latin typeface="Arial" panose="020B0604020202020204" pitchFamily="34" charset="0"/>
              </a:rPr>
              <a:t>4</a:t>
            </a:r>
            <a:r>
              <a:rPr lang="fr-CA" sz="1050" dirty="0">
                <a:solidFill>
                  <a:schemeClr val="bg2">
                    <a:lumMod val="10000"/>
                  </a:schemeClr>
                </a:solidFill>
                <a:latin typeface="Arial" panose="020B0604020202020204" pitchFamily="34" charset="0"/>
              </a:rPr>
              <a:t>.</a:t>
            </a:r>
            <a:endParaRPr lang="fr-CA" sz="1050" dirty="0">
              <a:solidFill>
                <a:schemeClr val="bg2">
                  <a:lumMod val="10000"/>
                </a:schemeClr>
              </a:solidFill>
              <a:latin typeface="Arial" panose="020B0604020202020204" pitchFamily="34" charset="0"/>
              <a:cs typeface="Arial" panose="020B0604020202020204" pitchFamily="34" charset="0"/>
            </a:endParaRPr>
          </a:p>
          <a:p>
            <a:pPr marL="169863" indent="-169863">
              <a:buFont typeface="Arial" panose="020B0604020202020204" pitchFamily="34" charset="0"/>
              <a:buChar char="•"/>
            </a:pPr>
            <a:r>
              <a:rPr lang="fr-CA" sz="1050" dirty="0">
                <a:solidFill>
                  <a:schemeClr val="bg2">
                    <a:lumMod val="10000"/>
                  </a:schemeClr>
                </a:solidFill>
                <a:latin typeface="Arial" panose="020B0604020202020204" pitchFamily="34" charset="0"/>
              </a:rPr>
              <a:t>L’acidité du pH et le mucus épais et collant entravent l’activité des enzymes digestives et l’absorption des nutriments, ce qui entraîne une perte d’énergie</a:t>
            </a:r>
            <a:r>
              <a:rPr lang="fr-CA" sz="1050" baseline="30000" dirty="0">
                <a:solidFill>
                  <a:schemeClr val="bg2">
                    <a:lumMod val="10000"/>
                  </a:schemeClr>
                </a:solidFill>
                <a:latin typeface="Arial" panose="020B0604020202020204" pitchFamily="34" charset="0"/>
              </a:rPr>
              <a:t>1</a:t>
            </a:r>
            <a:r>
              <a:rPr lang="fr-CA" sz="1050" dirty="0">
                <a:solidFill>
                  <a:schemeClr val="bg2">
                    <a:lumMod val="10000"/>
                  </a:schemeClr>
                </a:solidFill>
                <a:latin typeface="Arial" panose="020B0604020202020204" pitchFamily="34" charset="0"/>
              </a:rPr>
              <a:t>.</a:t>
            </a:r>
            <a:endParaRPr lang="fr-CA" sz="1050" dirty="0">
              <a:solidFill>
                <a:schemeClr val="bg2">
                  <a:lumMod val="10000"/>
                </a:schemeClr>
              </a:solidFill>
              <a:latin typeface="Arial" panose="020B0604020202020204" pitchFamily="34" charset="0"/>
              <a:cs typeface="Arial" panose="020B0604020202020204" pitchFamily="34" charset="0"/>
            </a:endParaRPr>
          </a:p>
          <a:p>
            <a:endParaRPr lang="fr-CA" sz="1050" b="1" dirty="0">
              <a:solidFill>
                <a:schemeClr val="bg2">
                  <a:lumMod val="10000"/>
                </a:schemeClr>
              </a:solidFill>
              <a:latin typeface="Arial" panose="020B0604020202020204" pitchFamily="34" charset="0"/>
              <a:cs typeface="Arial" panose="020B0604020202020204" pitchFamily="34" charset="0"/>
            </a:endParaRPr>
          </a:p>
          <a:p>
            <a:r>
              <a:rPr lang="fr-CA" sz="1050" b="1" dirty="0">
                <a:solidFill>
                  <a:schemeClr val="bg2">
                    <a:lumMod val="10000"/>
                  </a:schemeClr>
                </a:solidFill>
                <a:latin typeface="Arial" panose="020B0604020202020204" pitchFamily="34" charset="0"/>
              </a:rPr>
              <a:t>Références</a:t>
            </a:r>
            <a:endParaRPr lang="fr-CA" sz="1050" b="1" dirty="0">
              <a:solidFill>
                <a:schemeClr val="bg2">
                  <a:lumMod val="10000"/>
                </a:schemeClr>
              </a:solidFill>
              <a:latin typeface="Arial" panose="020B0604020202020204" pitchFamily="34" charset="0"/>
              <a:cs typeface="Arial" panose="020B0604020202020204" pitchFamily="34" charset="0"/>
            </a:endParaRPr>
          </a:p>
          <a:p>
            <a:pPr marL="228600" indent="-228600">
              <a:buFont typeface="+mj-lt"/>
              <a:buAutoNum type="arabicPeriod"/>
            </a:pPr>
            <a:r>
              <a:rPr lang="fr-CA" sz="1050" dirty="0">
                <a:solidFill>
                  <a:schemeClr val="bg2">
                    <a:lumMod val="10000"/>
                  </a:schemeClr>
                </a:solidFill>
                <a:latin typeface="Arial" panose="020B0604020202020204" pitchFamily="34" charset="0"/>
              </a:rPr>
              <a:t>PENCHARZ, P. B. et P. R. Durie. « Pathogenesis of malnutrition in cystic fibrosis, and its treatment »,</a:t>
            </a:r>
            <a:r>
              <a:rPr lang="fr-CA" dirty="0"/>
              <a:t> </a:t>
            </a:r>
            <a:r>
              <a:rPr lang="fr-CA" sz="1050" i="1" dirty="0">
                <a:solidFill>
                  <a:schemeClr val="bg2">
                    <a:lumMod val="10000"/>
                  </a:schemeClr>
                </a:solidFill>
                <a:latin typeface="Arial" panose="020B0604020202020204" pitchFamily="34" charset="0"/>
              </a:rPr>
              <a:t>Clin Nutr</a:t>
            </a:r>
            <a:r>
              <a:rPr lang="fr-CA" sz="1050" dirty="0">
                <a:solidFill>
                  <a:schemeClr val="bg2">
                    <a:lumMod val="10000"/>
                  </a:schemeClr>
                </a:solidFill>
                <a:latin typeface="Arial" panose="020B0604020202020204" pitchFamily="34" charset="0"/>
              </a:rPr>
              <a:t>, 2000;19(6):387-394. </a:t>
            </a:r>
          </a:p>
          <a:p>
            <a:pPr marL="228600" indent="-228600">
              <a:buFont typeface="+mj-lt"/>
              <a:buAutoNum type="arabicPeriod"/>
            </a:pPr>
            <a:r>
              <a:rPr lang="fr-CA" sz="1050" dirty="0">
                <a:solidFill>
                  <a:schemeClr val="bg2">
                    <a:lumMod val="10000"/>
                  </a:schemeClr>
                </a:solidFill>
                <a:latin typeface="Arial" panose="020B0604020202020204" pitchFamily="34" charset="0"/>
              </a:rPr>
              <a:t>STALVEY, M. S. et G. A. Clines. « Cystic fibrosis-related bone disease: insights into a growing problem », </a:t>
            </a:r>
            <a:r>
              <a:rPr lang="fr-CA" sz="1050" i="1" dirty="0">
                <a:solidFill>
                  <a:schemeClr val="bg2">
                    <a:lumMod val="10000"/>
                  </a:schemeClr>
                </a:solidFill>
                <a:latin typeface="Arial" panose="020B0604020202020204" pitchFamily="34" charset="0"/>
              </a:rPr>
              <a:t>Curr Opin Endocrinol Diabetes Obes, </a:t>
            </a:r>
            <a:r>
              <a:rPr lang="fr-CA" sz="1050" dirty="0">
                <a:solidFill>
                  <a:schemeClr val="bg2">
                    <a:lumMod val="10000"/>
                  </a:schemeClr>
                </a:solidFill>
                <a:latin typeface="Arial" panose="020B0604020202020204" pitchFamily="34" charset="0"/>
              </a:rPr>
              <a:t>2013;20(6):547-552. </a:t>
            </a:r>
          </a:p>
          <a:p>
            <a:pPr marL="228600" indent="-228600">
              <a:buFont typeface="+mj-lt"/>
              <a:buAutoNum type="arabicPeriod"/>
            </a:pPr>
            <a:r>
              <a:rPr lang="fr-CA" sz="1050" dirty="0">
                <a:solidFill>
                  <a:schemeClr val="bg2">
                    <a:lumMod val="10000"/>
                  </a:schemeClr>
                </a:solidFill>
                <a:latin typeface="Arial" panose="020B0604020202020204" pitchFamily="34" charset="0"/>
              </a:rPr>
              <a:t>KELLY, A., J. I. Schall, V. A. Stallings et B. S. Zemel. « Deficits in bone mineral content in children and adolescents with cystic fibrosis are related to height deficits », </a:t>
            </a:r>
            <a:r>
              <a:rPr lang="fr-CA" sz="1050" i="1" dirty="0">
                <a:solidFill>
                  <a:schemeClr val="bg2">
                    <a:lumMod val="10000"/>
                  </a:schemeClr>
                </a:solidFill>
                <a:latin typeface="Arial" panose="020B0604020202020204" pitchFamily="34" charset="0"/>
              </a:rPr>
              <a:t>J Clin Densitom</a:t>
            </a:r>
            <a:r>
              <a:rPr lang="fr-CA" sz="1050" dirty="0">
                <a:solidFill>
                  <a:schemeClr val="bg2">
                    <a:lumMod val="10000"/>
                  </a:schemeClr>
                </a:solidFill>
                <a:latin typeface="Arial" panose="020B0604020202020204" pitchFamily="34" charset="0"/>
              </a:rPr>
              <a:t>, 2008;11(4):581-589. </a:t>
            </a:r>
          </a:p>
          <a:p>
            <a:pPr marL="228600" indent="-228600">
              <a:buFont typeface="+mj-lt"/>
              <a:buAutoNum type="arabicPeriod"/>
            </a:pPr>
            <a:r>
              <a:rPr lang="fr-CA" sz="1050" dirty="0">
                <a:solidFill>
                  <a:schemeClr val="bg2">
                    <a:lumMod val="10000"/>
                  </a:schemeClr>
                </a:solidFill>
                <a:latin typeface="Arial" panose="020B0604020202020204" pitchFamily="34" charset="0"/>
              </a:rPr>
              <a:t>BIZZARRI, C., E. Montemitro, S. Pedicelli et coll. « Glucose tolerance affects pubertal growth and final height of children with cystic fibrosis », </a:t>
            </a:r>
            <a:r>
              <a:rPr lang="fr-CA" sz="1050" i="1" dirty="0">
                <a:solidFill>
                  <a:schemeClr val="bg2">
                    <a:lumMod val="10000"/>
                  </a:schemeClr>
                </a:solidFill>
                <a:latin typeface="Arial" panose="020B0604020202020204" pitchFamily="34" charset="0"/>
              </a:rPr>
              <a:t>Pediatr Pulmonol, </a:t>
            </a:r>
            <a:r>
              <a:rPr lang="fr-CA" sz="1050" dirty="0">
                <a:solidFill>
                  <a:schemeClr val="bg2">
                    <a:lumMod val="10000"/>
                  </a:schemeClr>
                </a:solidFill>
                <a:latin typeface="Arial" panose="020B0604020202020204" pitchFamily="34" charset="0"/>
              </a:rPr>
              <a:t>2015;50(2):144-149. </a:t>
            </a:r>
          </a:p>
          <a:p>
            <a:pPr marL="228600" indent="-228600">
              <a:buFont typeface="+mj-lt"/>
              <a:buAutoNum type="arabicPeriod"/>
            </a:pPr>
            <a:endParaRPr lang="fr-CA" sz="1050" dirty="0">
              <a:solidFill>
                <a:schemeClr val="bg2">
                  <a:lumMod val="10000"/>
                </a:schemeClr>
              </a:solidFill>
              <a:latin typeface="Arial" panose="020B0604020202020204" pitchFamily="34" charset="0"/>
              <a:cs typeface="Arial" panose="020B0604020202020204" pitchFamily="34" charset="0"/>
            </a:endParaRPr>
          </a:p>
          <a:p>
            <a:pPr marL="228600" indent="-228600">
              <a:buFont typeface="+mj-lt"/>
              <a:buAutoNum type="arabicPeriod"/>
            </a:pP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14</a:t>
            </a:fld>
            <a:endParaRPr lang="fr-CA" dirty="0"/>
          </a:p>
        </p:txBody>
      </p:sp>
    </p:spTree>
    <p:extLst>
      <p:ext uri="{BB962C8B-B14F-4D97-AF65-F5344CB8AC3E}">
        <p14:creationId xmlns:p14="http://schemas.microsoft.com/office/powerpoint/2010/main" val="4167491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fr-CA" sz="1050" b="1" dirty="0">
                <a:latin typeface="Arial" panose="020B0604020202020204" pitchFamily="34" charset="0"/>
              </a:rPr>
              <a:t>Points clés</a:t>
            </a:r>
          </a:p>
          <a:p>
            <a:pPr marL="171450" indent="-171450">
              <a:buFont typeface="Arial" panose="020B0604020202020204" pitchFamily="34" charset="0"/>
              <a:buChar char="•"/>
            </a:pPr>
            <a:r>
              <a:rPr lang="fr-CA" sz="1050" b="0" i="0" dirty="0">
                <a:latin typeface="Arial" panose="020B0604020202020204" pitchFamily="34" charset="0"/>
              </a:rPr>
              <a:t>Des complications non liées à la protéine CFTR peuvent elles aussi influer sur la croissance des patients atteints de FK.</a:t>
            </a:r>
          </a:p>
          <a:p>
            <a:pPr marL="171450" indent="-171450">
              <a:buFont typeface="Arial" panose="020B0604020202020204" pitchFamily="34" charset="0"/>
              <a:buChar char="•"/>
            </a:pPr>
            <a:r>
              <a:rPr lang="fr-CA" sz="1050" b="0" i="0" dirty="0">
                <a:latin typeface="Arial" panose="020B0604020202020204" pitchFamily="34" charset="0"/>
              </a:rPr>
              <a:t>Les patients atteints de FK peuvent perdre l’appétit en raison de la prise de médicaments</a:t>
            </a:r>
            <a:r>
              <a:rPr lang="fr-CA" sz="1050" b="0" i="0" baseline="30000" dirty="0">
                <a:latin typeface="Arial" panose="020B0604020202020204" pitchFamily="34" charset="0"/>
              </a:rPr>
              <a:t>1</a:t>
            </a:r>
            <a:r>
              <a:rPr lang="fr-CA" sz="1050" b="0" i="0" dirty="0">
                <a:latin typeface="Arial" panose="020B0604020202020204" pitchFamily="34" charset="0"/>
              </a:rPr>
              <a:t> et de l’anxiété, de la dépression</a:t>
            </a:r>
            <a:r>
              <a:rPr lang="fr-CA" sz="1050" b="0" i="0" baseline="30000" dirty="0">
                <a:latin typeface="Arial" panose="020B0604020202020204" pitchFamily="34" charset="0"/>
              </a:rPr>
              <a:t>2</a:t>
            </a:r>
            <a:r>
              <a:rPr lang="fr-CA" sz="1050" b="0" i="0" dirty="0">
                <a:latin typeface="Arial" panose="020B0604020202020204" pitchFamily="34" charset="0"/>
              </a:rPr>
              <a:t> et du stress</a:t>
            </a:r>
            <a:r>
              <a:rPr lang="fr-CA" sz="1050" b="0" i="0" baseline="30000" dirty="0">
                <a:latin typeface="Arial" panose="020B0604020202020204" pitchFamily="34" charset="0"/>
              </a:rPr>
              <a:t>3</a:t>
            </a:r>
            <a:r>
              <a:rPr lang="fr-CA" sz="1050" b="0" i="0" dirty="0">
                <a:latin typeface="Arial" panose="020B0604020202020204" pitchFamily="34" charset="0"/>
              </a:rPr>
              <a:t> causés par la maladie chronique.</a:t>
            </a:r>
          </a:p>
          <a:p>
            <a:pPr marL="171450" indent="-171450">
              <a:buFont typeface="Arial" panose="020B0604020202020204" pitchFamily="34" charset="0"/>
              <a:buChar char="•"/>
            </a:pPr>
            <a:r>
              <a:rPr lang="fr-CA" sz="1050" b="0" i="0" dirty="0">
                <a:latin typeface="Arial" panose="020B0604020202020204" pitchFamily="34" charset="0"/>
              </a:rPr>
              <a:t>Les patients atteints de FK sont connus pour avoir un faible taux d’IGF-1, ce qui peut influer sur leur croissance</a:t>
            </a:r>
            <a:r>
              <a:rPr lang="fr-CA" sz="1050" b="0" i="0" baseline="30000" dirty="0">
                <a:latin typeface="Arial" panose="020B0604020202020204" pitchFamily="34" charset="0"/>
              </a:rPr>
              <a:t>5</a:t>
            </a:r>
            <a:r>
              <a:rPr lang="fr-CA" sz="1050" b="0" i="0" dirty="0">
                <a:latin typeface="Arial" panose="020B0604020202020204" pitchFamily="34" charset="0"/>
              </a:rPr>
              <a:t>.</a:t>
            </a:r>
            <a:endParaRPr lang="fr-CA" sz="1050" b="0" i="0" dirty="0">
              <a:latin typeface="Arial" panose="020B0604020202020204" pitchFamily="34" charset="0"/>
              <a:cs typeface="Arial" panose="020B0604020202020204" pitchFamily="34" charset="0"/>
            </a:endParaRPr>
          </a:p>
          <a:p>
            <a:endParaRPr lang="fr-CA" sz="1050" b="1" dirty="0">
              <a:latin typeface="Arial" panose="020B0604020202020204" pitchFamily="34" charset="0"/>
              <a:cs typeface="Arial" panose="020B0604020202020204" pitchFamily="34" charset="0"/>
            </a:endParaRPr>
          </a:p>
          <a:p>
            <a:r>
              <a:rPr lang="fr-CA" sz="1050" b="1" dirty="0">
                <a:latin typeface="Arial" panose="020B0604020202020204" pitchFamily="34" charset="0"/>
              </a:rPr>
              <a:t>Information additionnelle sur l’insensibilité aux hormones de croissance</a:t>
            </a:r>
            <a:endParaRPr lang="fr-CA" sz="105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Les personnes qui sont atteintes de FK ont un taux normal d’hormones de croissance produites spontanément ou par suite d’une stimulation, mais elles ont un taux faible de protéines effectrices (IGF-1) et de protéines de liaison (IGFBP-3) des hormones de croissance, phénomène qui est corrélé à la taille et à l’IMC</a:t>
            </a:r>
            <a:r>
              <a:rPr lang="fr-CA" sz="1050" baseline="30000" dirty="0">
                <a:latin typeface="Arial" panose="020B0604020202020204" pitchFamily="34" charset="0"/>
              </a:rPr>
              <a:t>5</a:t>
            </a:r>
            <a:r>
              <a:rPr lang="fr-CA" sz="1050" dirty="0">
                <a:latin typeface="Arial" panose="020B0604020202020204" pitchFamily="34" charset="0"/>
              </a:rPr>
              <a:t>.</a:t>
            </a:r>
            <a:endParaRPr lang="fr-CA" sz="105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50" dirty="0">
                <a:latin typeface="Arial" panose="020B0604020202020204" pitchFamily="34" charset="0"/>
              </a:rPr>
              <a:t>L’IGF-1 est une hormone peptidique qui est produite en réponse à la stimulation par l’hormone de croissance, laquelle agit pour promouvoir la croissance</a:t>
            </a:r>
            <a:r>
              <a:rPr lang="fr-CA" sz="1050" baseline="30000" dirty="0">
                <a:latin typeface="Arial" panose="020B0604020202020204" pitchFamily="34" charset="0"/>
              </a:rPr>
              <a:t>6</a:t>
            </a:r>
            <a:r>
              <a:rPr lang="fr-CA" sz="1050" dirty="0">
                <a:latin typeface="Arial" panose="020B0604020202020204" pitchFamily="34" charset="0"/>
              </a:rPr>
              <a:t>.</a:t>
            </a:r>
          </a:p>
          <a:p>
            <a:pPr marL="171450" indent="-171450">
              <a:buFont typeface="Arial" panose="020B0604020202020204" pitchFamily="34" charset="0"/>
              <a:buChar char="•"/>
            </a:pPr>
            <a:r>
              <a:rPr lang="fr-CA" sz="1050" dirty="0">
                <a:latin typeface="Arial" panose="020B0604020202020204" pitchFamily="34" charset="0"/>
              </a:rPr>
              <a:t>La réduction de la croissance chez les patients atteints de FK peut être liée à une insensibilité relative à l’hormone de croissance</a:t>
            </a:r>
            <a:r>
              <a:rPr lang="fr-CA" sz="1050" baseline="30000" dirty="0">
                <a:latin typeface="Arial" panose="020B0604020202020204" pitchFamily="34" charset="0"/>
              </a:rPr>
              <a:t>5</a:t>
            </a:r>
            <a:r>
              <a:rPr lang="fr-CA" sz="1050" dirty="0">
                <a:latin typeface="Arial" panose="020B0604020202020204" pitchFamily="34" charset="0"/>
              </a:rPr>
              <a:t>.</a:t>
            </a:r>
            <a:r>
              <a:rPr lang="fr-CA" dirty="0"/>
              <a:t> </a:t>
            </a:r>
            <a:endParaRPr lang="fr-CA" sz="1050" dirty="0">
              <a:latin typeface="Arial" panose="020B0604020202020204" pitchFamily="34" charset="0"/>
              <a:cs typeface="Arial" panose="020B0604020202020204" pitchFamily="34" charset="0"/>
            </a:endParaRPr>
          </a:p>
          <a:p>
            <a:endParaRPr lang="fr-CA" sz="1050" b="1" dirty="0">
              <a:latin typeface="Arial" panose="020B0604020202020204" pitchFamily="34" charset="0"/>
              <a:cs typeface="Arial" panose="020B0604020202020204" pitchFamily="34" charset="0"/>
            </a:endParaRPr>
          </a:p>
          <a:p>
            <a:r>
              <a:rPr lang="fr-CA" sz="1050" b="1" dirty="0">
                <a:latin typeface="Arial" panose="020B0604020202020204" pitchFamily="34" charset="0"/>
              </a:rPr>
              <a:t>Références</a:t>
            </a:r>
          </a:p>
          <a:p>
            <a:pPr marL="228600" indent="-228600">
              <a:lnSpc>
                <a:spcPct val="90000"/>
              </a:lnSpc>
              <a:buFont typeface="+mj-lt"/>
              <a:buAutoNum type="arabicPeriod"/>
            </a:pPr>
            <a:r>
              <a:rPr lang="fr-CA" sz="1050" dirty="0">
                <a:solidFill>
                  <a:schemeClr val="bg2">
                    <a:lumMod val="10000"/>
                  </a:schemeClr>
                </a:solidFill>
                <a:latin typeface="Arial" panose="020B0604020202020204" pitchFamily="34" charset="0"/>
              </a:rPr>
              <a:t>PATEL, L., M. Dixon et T. J. David. « Growth and growth charts in cystic fibrosis », </a:t>
            </a:r>
            <a:r>
              <a:rPr lang="fr-CA" sz="1050" i="1" dirty="0">
                <a:solidFill>
                  <a:schemeClr val="bg2">
                    <a:lumMod val="10000"/>
                  </a:schemeClr>
                </a:solidFill>
                <a:latin typeface="Arial" panose="020B0604020202020204" pitchFamily="34" charset="0"/>
              </a:rPr>
              <a:t>J R Soc Med, </a:t>
            </a:r>
            <a:r>
              <a:rPr lang="fr-CA" sz="1050" dirty="0">
                <a:solidFill>
                  <a:schemeClr val="bg2">
                    <a:lumMod val="10000"/>
                  </a:schemeClr>
                </a:solidFill>
                <a:latin typeface="Arial" panose="020B0604020202020204" pitchFamily="34" charset="0"/>
              </a:rPr>
              <a:t>2003;96(43):35-41.</a:t>
            </a:r>
          </a:p>
          <a:p>
            <a:pPr marL="228600" indent="-228600">
              <a:lnSpc>
                <a:spcPct val="90000"/>
              </a:lnSpc>
              <a:buFont typeface="+mj-lt"/>
              <a:buAutoNum type="arabicPeriod"/>
            </a:pPr>
            <a:r>
              <a:rPr lang="fr-CA" sz="1050" dirty="0">
                <a:solidFill>
                  <a:schemeClr val="bg2">
                    <a:lumMod val="10000"/>
                  </a:schemeClr>
                </a:solidFill>
                <a:latin typeface="Arial" panose="020B0604020202020204" pitchFamily="34" charset="0"/>
              </a:rPr>
              <a:t>SNELL, C., S. Fernandes, I. S. Bujoreanu et G. Garcia. « Depression, illness severity, and healthcare utilization in cystic fibrosis »,</a:t>
            </a:r>
            <a:r>
              <a:rPr lang="fr-CA" dirty="0"/>
              <a:t> </a:t>
            </a:r>
            <a:r>
              <a:rPr lang="fr-CA" sz="1050" i="1" dirty="0">
                <a:solidFill>
                  <a:schemeClr val="bg2">
                    <a:lumMod val="10000"/>
                  </a:schemeClr>
                </a:solidFill>
                <a:latin typeface="Arial" panose="020B0604020202020204" pitchFamily="34" charset="0"/>
              </a:rPr>
              <a:t>Pediatr Pulmonol</a:t>
            </a:r>
            <a:r>
              <a:rPr lang="fr-CA" sz="1050" dirty="0">
                <a:solidFill>
                  <a:schemeClr val="bg2">
                    <a:lumMod val="10000"/>
                  </a:schemeClr>
                </a:solidFill>
                <a:latin typeface="Arial" panose="020B0604020202020204" pitchFamily="34" charset="0"/>
              </a:rPr>
              <a:t>, 2014;49(12):1177-1181.</a:t>
            </a:r>
          </a:p>
          <a:p>
            <a:pPr marL="228600" indent="-228600">
              <a:lnSpc>
                <a:spcPct val="90000"/>
              </a:lnSpc>
              <a:buFont typeface="+mj-lt"/>
              <a:buAutoNum type="arabicPeriod"/>
            </a:pPr>
            <a:r>
              <a:rPr lang="fr-CA" sz="1050" dirty="0">
                <a:solidFill>
                  <a:schemeClr val="bg2">
                    <a:lumMod val="10000"/>
                  </a:schemeClr>
                </a:solidFill>
                <a:latin typeface="Arial" panose="020B0604020202020204" pitchFamily="34" charset="0"/>
              </a:rPr>
              <a:t>CULHANE, S., C. George, B. Pearo et E. Spoede. « Malnutrition in cystic fibrosis: a review »,</a:t>
            </a:r>
            <a:r>
              <a:rPr lang="fr-CA" dirty="0"/>
              <a:t> </a:t>
            </a:r>
            <a:r>
              <a:rPr lang="fr-CA" sz="1050" i="1" dirty="0">
                <a:solidFill>
                  <a:schemeClr val="bg2">
                    <a:lumMod val="10000"/>
                  </a:schemeClr>
                </a:solidFill>
                <a:latin typeface="Arial" panose="020B0604020202020204" pitchFamily="34" charset="0"/>
              </a:rPr>
              <a:t>Nutr Clin Pract, </a:t>
            </a:r>
            <a:r>
              <a:rPr lang="fr-CA" sz="1050" dirty="0">
                <a:solidFill>
                  <a:schemeClr val="bg2">
                    <a:lumMod val="10000"/>
                  </a:schemeClr>
                </a:solidFill>
                <a:latin typeface="Arial" panose="020B0604020202020204" pitchFamily="34" charset="0"/>
              </a:rPr>
              <a:t>2013;28(6):676-683.</a:t>
            </a:r>
          </a:p>
          <a:p>
            <a:pPr marL="228600" indent="-228600">
              <a:lnSpc>
                <a:spcPct val="90000"/>
              </a:lnSpc>
              <a:buFont typeface="+mj-lt"/>
              <a:buAutoNum type="arabicPeriod"/>
            </a:pPr>
            <a:r>
              <a:rPr lang="fr-CA" sz="1050" dirty="0">
                <a:solidFill>
                  <a:schemeClr val="bg2">
                    <a:lumMod val="10000"/>
                  </a:schemeClr>
                </a:solidFill>
                <a:latin typeface="Arial" panose="020B0604020202020204" pitchFamily="34" charset="0"/>
              </a:rPr>
              <a:t>SAWICKI, G. S., L. Rasouliyan, A. H. McMullen et coll. « Longitudinal assessment of health-related quality of life in an observational cohort of patients with cystic fibrosis », </a:t>
            </a:r>
            <a:r>
              <a:rPr lang="fr-CA" sz="1050" i="1" dirty="0">
                <a:solidFill>
                  <a:schemeClr val="bg2">
                    <a:lumMod val="10000"/>
                  </a:schemeClr>
                </a:solidFill>
                <a:latin typeface="Arial" panose="020B0604020202020204" pitchFamily="34" charset="0"/>
              </a:rPr>
              <a:t>Pediatr Pulmonol</a:t>
            </a:r>
            <a:r>
              <a:rPr lang="fr-CA" sz="1050" dirty="0">
                <a:solidFill>
                  <a:schemeClr val="bg2">
                    <a:lumMod val="10000"/>
                  </a:schemeClr>
                </a:solidFill>
                <a:latin typeface="Arial" panose="020B0604020202020204" pitchFamily="34" charset="0"/>
              </a:rPr>
              <a:t>, 2011;46(1):36-44.</a:t>
            </a:r>
          </a:p>
          <a:p>
            <a:pPr marL="228600" indent="-228600">
              <a:buFont typeface="+mj-lt"/>
              <a:buAutoNum type="arabicPeriod"/>
            </a:pPr>
            <a:r>
              <a:rPr lang="fr-CA" sz="1050" dirty="0">
                <a:solidFill>
                  <a:schemeClr val="bg2">
                    <a:lumMod val="10000"/>
                  </a:schemeClr>
                </a:solidFill>
                <a:latin typeface="Arial" panose="020B0604020202020204" pitchFamily="34" charset="0"/>
              </a:rPr>
              <a:t>THAKER, V., A. L. Haagensen, B. Carter, Z. Fedorowicz et B. W. Houston. « Recombinant growth hormone therapy for cystic fibrosis in children and young adults », </a:t>
            </a:r>
            <a:r>
              <a:rPr lang="fr-CA" sz="1050" i="1" dirty="0">
                <a:solidFill>
                  <a:schemeClr val="bg2">
                    <a:lumMod val="10000"/>
                  </a:schemeClr>
                </a:solidFill>
                <a:latin typeface="Arial" panose="020B0604020202020204" pitchFamily="34" charset="0"/>
              </a:rPr>
              <a:t>Cochrane Database Syst Rev</a:t>
            </a:r>
            <a:r>
              <a:rPr lang="fr-CA" sz="1050" dirty="0">
                <a:solidFill>
                  <a:schemeClr val="bg2">
                    <a:lumMod val="10000"/>
                  </a:schemeClr>
                </a:solidFill>
                <a:latin typeface="Arial" panose="020B0604020202020204" pitchFamily="34" charset="0"/>
              </a:rPr>
              <a:t>, 2013;5(6):CD008901.</a:t>
            </a:r>
          </a:p>
          <a:p>
            <a:pPr marL="228600" indent="-228600">
              <a:buFont typeface="+mj-lt"/>
              <a:buAutoNum type="arabicPeriod"/>
            </a:pPr>
            <a:r>
              <a:rPr lang="fr-CA" sz="1050" dirty="0">
                <a:solidFill>
                  <a:schemeClr val="bg2">
                    <a:lumMod val="10000"/>
                  </a:schemeClr>
                </a:solidFill>
                <a:latin typeface="Arial" panose="020B0604020202020204" pitchFamily="34" charset="0"/>
              </a:rPr>
              <a:t>LIVINGSTONE, C. « Insulin-like growth factor-I (IGF-I) and clinical nutrition », </a:t>
            </a:r>
            <a:r>
              <a:rPr lang="fr-CA" sz="1050" i="1" dirty="0">
                <a:solidFill>
                  <a:schemeClr val="bg2">
                    <a:lumMod val="10000"/>
                  </a:schemeClr>
                </a:solidFill>
                <a:latin typeface="Arial" panose="020B0604020202020204" pitchFamily="34" charset="0"/>
              </a:rPr>
              <a:t>Clin Sci (Lond)</a:t>
            </a:r>
            <a:r>
              <a:rPr lang="fr-CA" sz="1050" i="0" baseline="0" dirty="0">
                <a:solidFill>
                  <a:schemeClr val="bg2">
                    <a:lumMod val="10000"/>
                  </a:schemeClr>
                </a:solidFill>
                <a:latin typeface="Arial" panose="020B0604020202020204" pitchFamily="34" charset="0"/>
              </a:rPr>
              <a:t>, 2013;125(6):265-280.</a:t>
            </a:r>
            <a:endParaRPr lang="fr-CA"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15</a:t>
            </a:fld>
            <a:endParaRPr lang="fr-CA" dirty="0"/>
          </a:p>
        </p:txBody>
      </p:sp>
    </p:spTree>
    <p:extLst>
      <p:ext uri="{BB962C8B-B14F-4D97-AF65-F5344CB8AC3E}">
        <p14:creationId xmlns:p14="http://schemas.microsoft.com/office/powerpoint/2010/main" val="123164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43426"/>
          </a:xfrm>
        </p:spPr>
        <p:txBody>
          <a:bodyPr/>
          <a:lstStyle/>
          <a:p>
            <a:pPr marL="0" indent="0">
              <a:buFont typeface="Arial" panose="020B0604020202020204" pitchFamily="34" charset="0"/>
              <a:buNone/>
            </a:pPr>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patients atteints de FK ont un taux d’IGF-1 inférieur à celui des témoins.</a:t>
            </a:r>
          </a:p>
          <a:p>
            <a:pPr marL="171450" indent="-171450">
              <a:buFont typeface="Arial" panose="020B0604020202020204" pitchFamily="34" charset="0"/>
              <a:buChar char="•"/>
            </a:pPr>
            <a:r>
              <a:rPr lang="fr-CA" dirty="0">
                <a:latin typeface="Arial" panose="020B0604020202020204" pitchFamily="34" charset="0"/>
              </a:rPr>
              <a:t>Ce taux d’IGF-1 est encore plus faible à l’apparition d’un épisode d’exacerbation pulmonaire.</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Suivant le traitement de l’exacerbation pulmonaire, le taux d’IGF-1 remonte.</a:t>
            </a:r>
          </a:p>
          <a:p>
            <a:pPr marL="0" indent="0">
              <a:buFont typeface="Arial" panose="020B0604020202020204" pitchFamily="34" charset="0"/>
              <a:buNone/>
            </a:pPr>
            <a:endParaRPr lang="fr-CA"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b="1" dirty="0">
                <a:latin typeface="Arial" panose="020B0604020202020204" pitchFamily="34" charset="0"/>
              </a:rPr>
              <a:t>Autres renseignements</a:t>
            </a:r>
          </a:p>
          <a:p>
            <a:pPr marL="171450" indent="-171450">
              <a:buFont typeface="Arial" panose="020B0604020202020204" pitchFamily="34" charset="0"/>
              <a:buChar char="•"/>
            </a:pPr>
            <a:r>
              <a:rPr lang="fr-CA" dirty="0">
                <a:latin typeface="Arial" panose="020B0604020202020204" pitchFamily="34" charset="0"/>
              </a:rPr>
              <a:t>Témoins </a:t>
            </a:r>
            <a:r>
              <a:rPr lang="fr-CA" i="1" dirty="0">
                <a:latin typeface="Arial" panose="020B0604020202020204" pitchFamily="34" charset="0"/>
              </a:rPr>
              <a:t>vs</a:t>
            </a:r>
            <a:r>
              <a:rPr lang="fr-CA" dirty="0">
                <a:latin typeface="Arial" panose="020B0604020202020204" pitchFamily="34" charset="0"/>
              </a:rPr>
              <a:t> FK au départ : La variation moyenne du taux d’IGF-1 était de 320,8 ± 50,7 ng/mL (IC à 95 % de variation moyenne = 212,0 - 429,7); </a:t>
            </a:r>
            <a:r>
              <a:rPr lang="fr-CA" i="1" baseline="0" dirty="0">
                <a:latin typeface="Arial" panose="020B0604020202020204" pitchFamily="34" charset="0"/>
              </a:rPr>
              <a:t>p &lt;</a:t>
            </a:r>
            <a:r>
              <a:rPr lang="fr-CA" dirty="0">
                <a:latin typeface="Arial" panose="020B0604020202020204" pitchFamily="34" charset="0"/>
              </a:rPr>
              <a:t>0,0001.</a:t>
            </a:r>
            <a:endParaRPr lang="fr-CA"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aseline="0" dirty="0">
                <a:latin typeface="Arial" panose="020B0604020202020204" pitchFamily="34" charset="0"/>
              </a:rPr>
              <a:t>FK au départ </a:t>
            </a:r>
            <a:r>
              <a:rPr lang="fr-CA" i="1" baseline="0" dirty="0">
                <a:latin typeface="Arial" panose="020B0604020202020204" pitchFamily="34" charset="0"/>
              </a:rPr>
              <a:t>vs</a:t>
            </a:r>
            <a:r>
              <a:rPr lang="fr-CA" baseline="0" dirty="0">
                <a:latin typeface="Arial" panose="020B0604020202020204" pitchFamily="34" charset="0"/>
              </a:rPr>
              <a:t> EPFK précoce : Le taux sérique moyen d’IGF-1 a diminué de 174,4 ng/mL (IC à 95 % de variation moyenne = 102,4 - 246,5); </a:t>
            </a:r>
            <a:r>
              <a:rPr lang="fr-CA" i="1" baseline="0" dirty="0">
                <a:latin typeface="Arial" panose="020B0604020202020204" pitchFamily="34" charset="0"/>
              </a:rPr>
              <a:t>p &lt;</a:t>
            </a:r>
            <a:r>
              <a:rPr lang="fr-CA" baseline="0" dirty="0">
                <a:latin typeface="Arial" panose="020B0604020202020204" pitchFamily="34" charset="0"/>
              </a:rPr>
              <a:t>0,001.</a:t>
            </a:r>
            <a:endParaRPr lang="fr-CA"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aseline="0" dirty="0">
                <a:latin typeface="Arial" panose="020B0604020202020204" pitchFamily="34" charset="0"/>
              </a:rPr>
              <a:t>EPFK précoce </a:t>
            </a:r>
            <a:r>
              <a:rPr lang="fr-CA" i="1" baseline="0" dirty="0">
                <a:latin typeface="Arial" panose="020B0604020202020204" pitchFamily="34" charset="0"/>
              </a:rPr>
              <a:t>vs</a:t>
            </a:r>
            <a:r>
              <a:rPr lang="fr-CA" baseline="0" dirty="0">
                <a:latin typeface="Arial" panose="020B0604020202020204" pitchFamily="34" charset="0"/>
              </a:rPr>
              <a:t> EPFK tardive : Le taux sérique moyen d’IGF-1 a augmenté de 114,7 ng/mL (IC à 95 % de variation moyenne = 55,6 - 173,7); </a:t>
            </a:r>
            <a:r>
              <a:rPr lang="fr-CA" i="1" baseline="0" dirty="0">
                <a:latin typeface="Arial" panose="020B0604020202020204" pitchFamily="34" charset="0"/>
              </a:rPr>
              <a:t>p &lt; </a:t>
            </a:r>
            <a:r>
              <a:rPr lang="fr-CA" baseline="0" dirty="0">
                <a:latin typeface="Arial" panose="020B0604020202020204" pitchFamily="34" charset="0"/>
              </a:rPr>
              <a:t>0,001.</a:t>
            </a:r>
            <a:endParaRPr lang="fr-CA"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aseline="0" dirty="0">
                <a:latin typeface="Arial" panose="020B0604020202020204" pitchFamily="34" charset="0"/>
              </a:rPr>
              <a:t>Huit patients atteints de FK ont été évalués au cours d’une période initiale durant laquelle leur état de santé était comme à l’ordinaire. Le temps écoulé entre leur dernière exacerbation pulmonaire et le départ n’a pas été déterminé.</a:t>
            </a:r>
          </a:p>
          <a:p>
            <a:pPr marL="171450" indent="-171450">
              <a:buFont typeface="Arial" panose="020B0604020202020204" pitchFamily="34" charset="0"/>
              <a:buChar char="•"/>
            </a:pPr>
            <a:r>
              <a:rPr lang="fr-CA" baseline="0" dirty="0">
                <a:latin typeface="Arial" panose="020B0604020202020204" pitchFamily="34" charset="0"/>
              </a:rPr>
              <a:t>Ces personnes et 4 autres patients atteints de FK ont fourni des échantillons de sang au cours des 24 heures suivant leur admission à l’hôpital en raison d’une exacerbation pulmonaire (EPFK précoce) et au cours des 24 heures suivant leur congé après avoir reçu un traitement (EPFK tardive).</a:t>
            </a:r>
          </a:p>
          <a:p>
            <a:pPr marL="0" indent="0">
              <a:buFont typeface="Arial" panose="020B0604020202020204" pitchFamily="34" charset="0"/>
              <a:buNone/>
            </a:pPr>
            <a:endParaRPr lang="fr-CA" b="1"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b="1" baseline="0" dirty="0">
                <a:latin typeface="Arial" panose="020B0604020202020204" pitchFamily="34" charset="0"/>
              </a:rPr>
              <a:t>Référence</a:t>
            </a:r>
            <a:endParaRPr lang="fr-CA" b="1" baseline="0" dirty="0">
              <a:latin typeface="Arial" panose="020B0604020202020204" pitchFamily="34" charset="0"/>
              <a:cs typeface="Arial" panose="020B0604020202020204" pitchFamily="34" charset="0"/>
            </a:endParaRPr>
          </a:p>
          <a:p>
            <a:pPr>
              <a:defRPr/>
            </a:pPr>
            <a:r>
              <a:rPr lang="fr-CA" dirty="0">
                <a:solidFill>
                  <a:srgbClr val="000000"/>
                </a:solidFill>
                <a:latin typeface="Arial" panose="020B0604020202020204" pitchFamily="34" charset="0"/>
              </a:rPr>
              <a:t>GIFFORD, A. H., A. B. Nymon et A. Ashare. « Serum insulin-like growth         factor-1 (IGF-1) during CF pulmonary exacerbation: trends and biomarker correlations », </a:t>
            </a:r>
            <a:r>
              <a:rPr lang="fr-CA" sz="1200" i="1" dirty="0">
                <a:solidFill>
                  <a:srgbClr val="000000"/>
                </a:solidFill>
                <a:latin typeface="Arial" panose="020B0604020202020204" pitchFamily="34" charset="0"/>
              </a:rPr>
              <a:t>Pediatr Pulmonol, </a:t>
            </a:r>
            <a:r>
              <a:rPr lang="fr-CA" sz="1200" dirty="0">
                <a:solidFill>
                  <a:srgbClr val="000000"/>
                </a:solidFill>
                <a:latin typeface="Arial" panose="020B0604020202020204" pitchFamily="34" charset="0"/>
              </a:rPr>
              <a:t>2014;49(4):335-341.</a:t>
            </a:r>
            <a:endParaRPr lang="fr-CA" sz="1200" dirty="0">
              <a:solidFill>
                <a:srgbClr val="000000"/>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16</a:t>
            </a:fld>
            <a:endParaRPr lang="fr-CA" dirty="0"/>
          </a:p>
        </p:txBody>
      </p:sp>
    </p:spTree>
    <p:extLst>
      <p:ext uri="{BB962C8B-B14F-4D97-AF65-F5344CB8AC3E}">
        <p14:creationId xmlns:p14="http://schemas.microsoft.com/office/powerpoint/2010/main" val="420335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88938"/>
            <a:ext cx="4114800" cy="3086100"/>
          </a:xfrm>
        </p:spPr>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17</a:t>
            </a:fld>
            <a:endParaRPr lang="fr-CA" dirty="0">
              <a:solidFill>
                <a:prstClr val="black"/>
              </a:solidFill>
            </a:endParaRPr>
          </a:p>
        </p:txBody>
      </p:sp>
      <p:sp>
        <p:nvSpPr>
          <p:cNvPr id="8" name="Notes Placeholder 2"/>
          <p:cNvSpPr txBox="1">
            <a:spLocks/>
          </p:cNvSpPr>
          <p:nvPr/>
        </p:nvSpPr>
        <p:spPr>
          <a:xfrm>
            <a:off x="685800" y="3460363"/>
            <a:ext cx="5486400" cy="5464562"/>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fr-CA" sz="1100" b="1" dirty="0">
                <a:latin typeface="Arial" panose="020B0604020202020204" pitchFamily="34" charset="0"/>
              </a:rPr>
              <a:t>Points clés</a:t>
            </a:r>
          </a:p>
          <a:p>
            <a:pPr marL="171450" indent="-171450">
              <a:buFont typeface="Arial" panose="020B0604020202020204" pitchFamily="34" charset="0"/>
              <a:buChar char="•"/>
            </a:pPr>
            <a:r>
              <a:rPr lang="fr-CA" sz="1100" dirty="0">
                <a:latin typeface="Arial" panose="020B0604020202020204" pitchFamily="34" charset="0"/>
              </a:rPr>
              <a:t>Les patients atteints de FK ont un contenu minéral osseux (CMO) significativement plus pauvre que les témoins en bonne santé, conformément aux évaluations effectuées à l’aide de l’absorptiométrie à rayons X en double énergie (DEXA) de l’organisme entier et de la colonne vertébrale</a:t>
            </a:r>
            <a:r>
              <a:rPr lang="fr-CA" sz="1100" baseline="30000" dirty="0">
                <a:latin typeface="Arial" panose="020B0604020202020204" pitchFamily="34" charset="0"/>
              </a:rPr>
              <a:t>1</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Quand il est pauvre, le CMO est en corrélation avec un écart réduit inférieur de taille et de masse maigre</a:t>
            </a:r>
            <a:r>
              <a:rPr lang="fr-CA" sz="1100" baseline="30000" dirty="0">
                <a:latin typeface="Arial" panose="020B0604020202020204" pitchFamily="34" charset="0"/>
              </a:rPr>
              <a:t>2</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1100" b="1" dirty="0">
                <a:latin typeface="Arial" panose="020B0604020202020204" pitchFamily="34" charset="0"/>
              </a:rPr>
              <a:t>Autres renseignements</a:t>
            </a:r>
          </a:p>
          <a:p>
            <a:pPr>
              <a:buFont typeface="Arial" panose="020B0604020202020204" pitchFamily="34" charset="0"/>
              <a:buNone/>
            </a:pPr>
            <a:r>
              <a:rPr lang="fr-CA" sz="1100" dirty="0">
                <a:latin typeface="Arial" panose="020B0604020202020204" pitchFamily="34" charset="0"/>
              </a:rPr>
              <a:t>Gauche</a:t>
            </a:r>
            <a:r>
              <a:rPr lang="fr-CA" sz="1100" baseline="30000" dirty="0">
                <a:latin typeface="Arial" panose="020B0604020202020204" pitchFamily="34" charset="0"/>
              </a:rPr>
              <a:t>1</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Les patients ont été évalués en clinique externe et n’avaient pas reçu d’interventions aiguës, par exemple une antibiothérapie i.v. pour traiter une exacerbation pulmonaire.</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La corrélation entre l’IGF-1 et la DMO / le CMO (colonne vertébrale, L1-L4) a été fondée sur plusieurs analyses de régression visant l’ajustement pour tenir compte du sexe, du poids, de la taille, de la masse maigre, de la déhydroépiandrostérone (DHEA), de l’IGF-1 et de l’IGF-1β.</a:t>
            </a:r>
            <a:endParaRPr lang="fr-CA" sz="11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CA" dirty="0"/>
              <a:t>Coefficient-β de </a:t>
            </a:r>
            <a:r>
              <a:rPr lang="fr-CA" sz="1100" dirty="0">
                <a:latin typeface="Arial" panose="020B0604020202020204" pitchFamily="34" charset="0"/>
              </a:rPr>
              <a:t>IGF-1 et écart réduit de la DMO (valeur </a:t>
            </a:r>
            <a:r>
              <a:rPr lang="fr-CA" sz="1100" i="1" dirty="0">
                <a:latin typeface="Arial" panose="020B0604020202020204" pitchFamily="34" charset="0"/>
              </a:rPr>
              <a:t>p</a:t>
            </a:r>
            <a:r>
              <a:rPr lang="fr-CA" sz="1100" dirty="0">
                <a:latin typeface="Arial" panose="020B0604020202020204" pitchFamily="34" charset="0"/>
              </a:rPr>
              <a:t>) = 0,50 (0,004)</a:t>
            </a:r>
          </a:p>
          <a:p>
            <a:pPr marL="628650" lvl="1" indent="-171450">
              <a:buFont typeface="Arial" panose="020B0604020202020204" pitchFamily="34" charset="0"/>
              <a:buChar char="–"/>
              <a:defRPr/>
            </a:pPr>
            <a:r>
              <a:rPr lang="fr-CA" dirty="0"/>
              <a:t>Coefficient-β de </a:t>
            </a:r>
            <a:r>
              <a:rPr lang="fr-CA" sz="1100" dirty="0">
                <a:latin typeface="Arial" panose="020B0604020202020204" pitchFamily="34" charset="0"/>
              </a:rPr>
              <a:t>IGF-1 et CMO (valeur </a:t>
            </a:r>
            <a:r>
              <a:rPr lang="fr-CA" sz="1100" i="1" dirty="0">
                <a:latin typeface="Arial" panose="020B0604020202020204" pitchFamily="34" charset="0"/>
              </a:rPr>
              <a:t>p</a:t>
            </a:r>
            <a:r>
              <a:rPr lang="fr-CA" sz="1100" dirty="0">
                <a:latin typeface="Arial" panose="020B0604020202020204" pitchFamily="34" charset="0"/>
              </a:rPr>
              <a:t>) = 0,34 (0,046)</a:t>
            </a:r>
          </a:p>
          <a:p>
            <a:pPr marL="171450" indent="-171450">
              <a:buFont typeface="Arial" panose="020B0604020202020204" pitchFamily="34" charset="0"/>
              <a:buChar char="•"/>
              <a:defRPr/>
            </a:pPr>
            <a:r>
              <a:rPr lang="fr-CA" sz="1100" dirty="0">
                <a:latin typeface="Arial" panose="020B0604020202020204" pitchFamily="34" charset="0"/>
              </a:rPr>
              <a:t>n = 32 (18 filles)</a:t>
            </a:r>
          </a:p>
          <a:p>
            <a:pPr>
              <a:buFont typeface="Arial" panose="020B0604020202020204" pitchFamily="34" charset="0"/>
              <a:buNone/>
            </a:pPr>
            <a:r>
              <a:rPr lang="fr-CA" sz="1100" dirty="0">
                <a:latin typeface="Arial" panose="020B0604020202020204" pitchFamily="34" charset="0"/>
              </a:rPr>
              <a:t>Droite</a:t>
            </a:r>
            <a:r>
              <a:rPr lang="fr-CA" sz="1100" baseline="30000" dirty="0">
                <a:latin typeface="Arial" panose="020B0604020202020204" pitchFamily="34" charset="0"/>
              </a:rPr>
              <a:t>2</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Des personnes atteintes de FK et d’insuffisance pancréatique âgées de 8 à 19 ans ont été recrutées (n = 82) et comparées à des sujets en bonne santé âgés de 8 à 18 ans (n = 322).</a:t>
            </a:r>
          </a:p>
          <a:p>
            <a:pPr marL="171450" indent="-171450">
              <a:buFont typeface="Arial" panose="020B0604020202020204" pitchFamily="34" charset="0"/>
              <a:buChar char="•"/>
            </a:pPr>
            <a:r>
              <a:rPr lang="fr-CA" sz="1100" dirty="0">
                <a:latin typeface="Arial" panose="020B0604020202020204" pitchFamily="34" charset="0"/>
              </a:rPr>
              <a:t>Une DEXA de la colonne vertébrale et du corps entier a été effectuée pour analyser le CMO de l’organisme entier (g), le CMO de la colonne vertébrale et la masse maigre LBM (kg).</a:t>
            </a:r>
          </a:p>
          <a:p>
            <a:pPr marL="171450" indent="-171450">
              <a:buFont typeface="Arial" panose="020B0604020202020204" pitchFamily="34" charset="0"/>
              <a:buChar char="•"/>
            </a:pPr>
            <a:r>
              <a:rPr lang="fr-CA" sz="1100" dirty="0">
                <a:latin typeface="Arial" panose="020B0604020202020204" pitchFamily="34" charset="0"/>
              </a:rPr>
              <a:t>Le coefficient-β mesure la corrélation entre 2 variables. Un score de 0,5 indique que pour chaque augmentation de l’ordre de 0,5 des scores d’écart réduit de la taille et de la masse maigre, le score d’écart réduit du CMO augmente de 1,0.</a:t>
            </a:r>
          </a:p>
          <a:p>
            <a:endParaRPr lang="fr-CA" sz="1100" b="1" dirty="0">
              <a:latin typeface="Arial" panose="020B0604020202020204" pitchFamily="34" charset="0"/>
              <a:cs typeface="Arial" panose="020B0604020202020204" pitchFamily="34" charset="0"/>
            </a:endParaRPr>
          </a:p>
          <a:p>
            <a:r>
              <a:rPr lang="fr-CA" sz="1100" b="1" dirty="0">
                <a:latin typeface="Arial" panose="020B0604020202020204" pitchFamily="34" charset="0"/>
              </a:rPr>
              <a:t>Références</a:t>
            </a:r>
            <a:endParaRPr lang="fr-CA" sz="1100" b="1" dirty="0">
              <a:latin typeface="Arial" panose="020B0604020202020204" pitchFamily="34" charset="0"/>
              <a:cs typeface="Arial" panose="020B0604020202020204" pitchFamily="34" charset="0"/>
            </a:endParaRPr>
          </a:p>
          <a:p>
            <a:pPr marL="228600" indent="-228600">
              <a:buFont typeface="+mj-lt"/>
              <a:buAutoNum type="arabicPeriod"/>
            </a:pPr>
            <a:r>
              <a:rPr lang="fr-CA" sz="1100" dirty="0">
                <a:solidFill>
                  <a:srgbClr val="000000"/>
                </a:solidFill>
                <a:latin typeface="Arial" panose="020B0604020202020204" pitchFamily="34" charset="0"/>
              </a:rPr>
              <a:t>GORDON, C. M., E. Binello, M. S. LeBoff, M. E. Wohl, C. J. Rosen et A. A. Colin. « Relationship between insulin-like growth factor I, dehydroepiandrosterone sulfate and proresorptive cytokines and bone density in cystic fibrosis », </a:t>
            </a:r>
            <a:r>
              <a:rPr lang="fr-CA" sz="1100" i="1" dirty="0">
                <a:solidFill>
                  <a:srgbClr val="000000"/>
                </a:solidFill>
                <a:latin typeface="Arial" panose="020B0604020202020204" pitchFamily="34" charset="0"/>
              </a:rPr>
              <a:t>Osteoporos Int, </a:t>
            </a:r>
            <a:r>
              <a:rPr lang="fr-CA" sz="1100" dirty="0">
                <a:solidFill>
                  <a:srgbClr val="000000"/>
                </a:solidFill>
                <a:latin typeface="Arial" panose="020B0604020202020204" pitchFamily="34" charset="0"/>
              </a:rPr>
              <a:t>2006;17(5): 783-790. </a:t>
            </a:r>
          </a:p>
          <a:p>
            <a:pPr marL="228600" indent="-228600">
              <a:buFont typeface="+mj-lt"/>
              <a:buAutoNum type="arabicPeriod"/>
            </a:pPr>
            <a:r>
              <a:rPr lang="fr-CA" sz="1100" dirty="0">
                <a:solidFill>
                  <a:srgbClr val="D7D7D7">
                    <a:lumMod val="10000"/>
                  </a:srgbClr>
                </a:solidFill>
                <a:latin typeface="Arial" panose="020B0604020202020204" pitchFamily="34" charset="0"/>
              </a:rPr>
              <a:t>KELLY, A., J. I. Schall, V. A. Stallings et B. S. Zemel. « Deficits in bone mineral content in children and adolescents with cystic fibrosis are related to height deficits », </a:t>
            </a:r>
            <a:r>
              <a:rPr lang="fr-CA" sz="1100" i="1" dirty="0">
                <a:solidFill>
                  <a:srgbClr val="D7D7D7">
                    <a:lumMod val="10000"/>
                  </a:srgbClr>
                </a:solidFill>
                <a:latin typeface="Arial" panose="020B0604020202020204" pitchFamily="34" charset="0"/>
              </a:rPr>
              <a:t>J Clin Densitom</a:t>
            </a:r>
            <a:r>
              <a:rPr lang="fr-CA" sz="1100" dirty="0">
                <a:solidFill>
                  <a:srgbClr val="D7D7D7">
                    <a:lumMod val="10000"/>
                  </a:srgbClr>
                </a:solidFill>
                <a:latin typeface="Arial" panose="020B0604020202020204" pitchFamily="34" charset="0"/>
              </a:rPr>
              <a:t>, 2008;11(4):581-589.</a:t>
            </a:r>
            <a:endParaRPr lang="fr-CA"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443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t>18</a:t>
            </a:fld>
            <a:endParaRPr lang="fr-CA" dirty="0"/>
          </a:p>
        </p:txBody>
      </p:sp>
    </p:spTree>
    <p:extLst>
      <p:ext uri="{BB962C8B-B14F-4D97-AF65-F5344CB8AC3E}">
        <p14:creationId xmlns:p14="http://schemas.microsoft.com/office/powerpoint/2010/main" val="4170849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6817" y="4411566"/>
            <a:ext cx="5486400" cy="4503834"/>
          </a:xfrm>
        </p:spPr>
        <p:txBody>
          <a:bodyPr/>
          <a:lstStyle/>
          <a:p>
            <a:pPr lvl="0"/>
            <a:r>
              <a:rPr lang="fr-CA" sz="1050" b="1" dirty="0">
                <a:latin typeface="Arial" panose="020B0604020202020204" pitchFamily="34" charset="0"/>
              </a:rPr>
              <a:t>Résultats clés</a:t>
            </a:r>
          </a:p>
          <a:p>
            <a:pPr marL="171450" lvl="0" indent="-171450">
              <a:buFont typeface="Arial" panose="020B0604020202020204" pitchFamily="34" charset="0"/>
              <a:buChar char="•"/>
            </a:pPr>
            <a:r>
              <a:rPr lang="fr-CA" sz="1050" dirty="0">
                <a:latin typeface="Arial" panose="020B0604020202020204" pitchFamily="34" charset="0"/>
              </a:rPr>
              <a:t>Les études réalisées ont révélé que la réponse de l’insuline chez les enfants et les adolescents atteints de FK était altérée, comparativement à la réponse normale de l’insuline rapide par suite d’une épreuve d’hyperglycémie provoquée chez les témoins en bonne santé. Plus précisément, chez les patients atteints de FK, on observe un retard et une diminution de la réponse de l’insuline</a:t>
            </a:r>
            <a:r>
              <a:rPr lang="fr-CA" sz="1050" baseline="30000" dirty="0">
                <a:latin typeface="Arial" panose="020B0604020202020204" pitchFamily="34" charset="0"/>
              </a:rPr>
              <a:t>1-3</a:t>
            </a:r>
            <a:r>
              <a:rPr lang="fr-CA" sz="1050" dirty="0">
                <a:latin typeface="Arial" panose="020B0604020202020204" pitchFamily="34" charset="0"/>
              </a:rPr>
              <a:t>.</a:t>
            </a:r>
          </a:p>
          <a:p>
            <a:pPr lvl="0"/>
            <a:endParaRPr lang="fr-CA" sz="1050" b="1" dirty="0">
              <a:latin typeface="Arial" panose="020B0604020202020204" pitchFamily="34" charset="0"/>
              <a:cs typeface="Arial" panose="020B0604020202020204" pitchFamily="34" charset="0"/>
            </a:endParaRPr>
          </a:p>
          <a:p>
            <a:r>
              <a:rPr lang="fr-CA" sz="1050" b="1" dirty="0">
                <a:latin typeface="Arial" panose="020B0604020202020204" pitchFamily="34" charset="0"/>
              </a:rPr>
              <a:t>Autres renseignements</a:t>
            </a:r>
          </a:p>
          <a:p>
            <a:pPr marL="171450" indent="-171450">
              <a:buFont typeface="Arial" panose="020B0604020202020204" pitchFamily="34" charset="0"/>
              <a:buChar char="•"/>
            </a:pPr>
            <a:r>
              <a:rPr lang="fr-CA" sz="1050" dirty="0">
                <a:latin typeface="Arial" panose="020B0604020202020204" pitchFamily="34" charset="0"/>
              </a:rPr>
              <a:t>La figure illustre le taux d’insuline pendant l’EHPVO chez les patients atteints de FK qui ont une tolérance normale ou anormale au glucose (dont les anomalies de la glycémie à jeun [AGJ], la diminution de la tolérance au glucose [DTG], l’AGJ/DTG et le diabète, selon les critères de l’American Diabetes Association), comparativement au taux observé chez les adolescents en bonne santé du groupe témoin</a:t>
            </a:r>
            <a:r>
              <a:rPr lang="fr-CA" sz="1050" baseline="30000" dirty="0">
                <a:latin typeface="Arial" panose="020B0604020202020204" pitchFamily="34" charset="0"/>
              </a:rPr>
              <a:t>3</a:t>
            </a:r>
            <a:r>
              <a:rPr lang="fr-CA" sz="1050" dirty="0">
                <a:latin typeface="Arial" panose="020B0604020202020204" pitchFamily="34" charset="0"/>
              </a:rPr>
              <a:t>.</a:t>
            </a:r>
          </a:p>
          <a:p>
            <a:pPr marL="171450" indent="-171450">
              <a:buFont typeface="Arial" panose="020B0604020202020204" pitchFamily="34" charset="0"/>
              <a:buChar char="•"/>
            </a:pPr>
            <a:r>
              <a:rPr lang="fr-CA" sz="1050" dirty="0">
                <a:latin typeface="Arial" panose="020B0604020202020204" pitchFamily="34" charset="0"/>
              </a:rPr>
              <a:t>Les sujets de l’étude faisaient partie d’une population clinique totale de 208 patients atteints de FK qui recevaient des soins au Cincinnati Children’s Hospital Medical Center en 2004. Le groupe témoin d’adolescents était formé de 13 sujets qui avaient déjà participé à une étude sur le métabolisme du glucose. Le ratio garçons/filles était de 3 pour 10. Ces sujets n’étaient pas atteints de maladies chroniques et ne prenaient pas de médicaments au moment de l’évaluation. </a:t>
            </a:r>
          </a:p>
          <a:p>
            <a:endParaRPr lang="fr-CA" sz="1050" dirty="0">
              <a:latin typeface="Arial" panose="020B0604020202020204" pitchFamily="34" charset="0"/>
              <a:cs typeface="Arial" panose="020B0604020202020204" pitchFamily="34" charset="0"/>
            </a:endParaRPr>
          </a:p>
          <a:p>
            <a:r>
              <a:rPr lang="fr-CA" sz="1050" b="1" dirty="0">
                <a:latin typeface="Arial" panose="020B0604020202020204" pitchFamily="34" charset="0"/>
              </a:rPr>
              <a:t>Références</a:t>
            </a:r>
          </a:p>
          <a:p>
            <a:pPr marL="228600" indent="-228600">
              <a:buFont typeface="+mj-lt"/>
              <a:buAutoNum type="arabicPeriod"/>
            </a:pPr>
            <a:r>
              <a:rPr lang="fr-CA" sz="1050" dirty="0">
                <a:solidFill>
                  <a:srgbClr val="000000"/>
                </a:solidFill>
                <a:latin typeface="Arial" panose="020B0604020202020204" pitchFamily="34" charset="0"/>
              </a:rPr>
              <a:t>KELLY, A. et A. Moran. « Update on cystic fibrosis-related diabetes », </a:t>
            </a:r>
            <a:r>
              <a:rPr lang="fr-CA" sz="1050" i="1" dirty="0">
                <a:solidFill>
                  <a:srgbClr val="000000"/>
                </a:solidFill>
                <a:latin typeface="Arial" panose="020B0604020202020204" pitchFamily="34" charset="0"/>
              </a:rPr>
              <a:t>J Cyst Fibros, </a:t>
            </a:r>
            <a:r>
              <a:rPr lang="fr-CA" sz="1050" dirty="0">
                <a:solidFill>
                  <a:srgbClr val="000000"/>
                </a:solidFill>
                <a:latin typeface="Arial" panose="020B0604020202020204" pitchFamily="34" charset="0"/>
              </a:rPr>
              <a:t>2013;12(4):318-331</a:t>
            </a:r>
            <a:r>
              <a:rPr lang="fr-CA" sz="1050" dirty="0">
                <a:latin typeface="Arial" panose="020B0604020202020204" pitchFamily="34" charset="0"/>
              </a:rPr>
              <a:t>. </a:t>
            </a:r>
          </a:p>
          <a:p>
            <a:pPr marL="228600" indent="-228600">
              <a:buFont typeface="+mj-lt"/>
              <a:buAutoNum type="arabicPeriod"/>
            </a:pPr>
            <a:r>
              <a:rPr lang="fr-CA" sz="1050" dirty="0">
                <a:latin typeface="Arial" panose="020B0604020202020204" pitchFamily="34" charset="0"/>
              </a:rPr>
              <a:t>BARRIO, R. « Management of endocrine disease: cystic fibrosis-related diabetes: novel pathogenic insights opening new therapeutic avenues », </a:t>
            </a:r>
            <a:r>
              <a:rPr lang="fr-CA" sz="1050" i="1" dirty="0">
                <a:latin typeface="Arial" panose="020B0604020202020204" pitchFamily="34" charset="0"/>
              </a:rPr>
              <a:t>Eur J Endocrinol, </a:t>
            </a:r>
            <a:r>
              <a:rPr lang="fr-CA" sz="1050" dirty="0">
                <a:latin typeface="Arial" panose="020B0604020202020204" pitchFamily="34" charset="0"/>
              </a:rPr>
              <a:t>2015;172(4):R131-R141. </a:t>
            </a:r>
          </a:p>
          <a:p>
            <a:pPr marL="228600" indent="-228600">
              <a:buFont typeface="+mj-lt"/>
              <a:buAutoNum type="arabicPeriod"/>
            </a:pPr>
            <a:r>
              <a:rPr lang="fr-CA" sz="1050" dirty="0">
                <a:latin typeface="Arial" panose="020B0604020202020204" pitchFamily="34" charset="0"/>
              </a:rPr>
              <a:t>ELDER, D. A., J. L. Wooldridge, L. M. Dolan et D. A. D’Alessio. « Glucose tolerance, insulin secretion, and insulin sensitivity in children and adolescents with cystic fibrosis and no prior history of diabetes », </a:t>
            </a:r>
            <a:r>
              <a:rPr lang="fr-CA" sz="1050" i="1" dirty="0">
                <a:latin typeface="Arial" panose="020B0604020202020204" pitchFamily="34" charset="0"/>
              </a:rPr>
              <a:t>J Pediatr</a:t>
            </a:r>
            <a:r>
              <a:rPr lang="fr-CA" sz="1050" dirty="0">
                <a:latin typeface="Arial" panose="020B0604020202020204" pitchFamily="34" charset="0"/>
              </a:rPr>
              <a:t>, 2007;151(6):653-658. </a:t>
            </a:r>
            <a:endParaRPr lang="fr-CA"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12DD61A-159A-491B-823F-D267D5A0C3C5}" type="slidenum">
              <a:rPr lang="en-US" smtClean="0"/>
              <a:pPr/>
              <a:t>19</a:t>
            </a:fld>
            <a:endParaRPr lang="fr-CA" dirty="0"/>
          </a:p>
        </p:txBody>
      </p:sp>
      <p:sp>
        <p:nvSpPr>
          <p:cNvPr id="12" name="Slide Number Placeholder 3"/>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A" dirty="0"/>
              <a:t>5</a:t>
            </a:r>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val="372213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t>2</a:t>
            </a:fld>
            <a:endParaRPr lang="fr-CA" dirty="0"/>
          </a:p>
        </p:txBody>
      </p:sp>
    </p:spTree>
    <p:extLst>
      <p:ext uri="{BB962C8B-B14F-4D97-AF65-F5344CB8AC3E}">
        <p14:creationId xmlns:p14="http://schemas.microsoft.com/office/powerpoint/2010/main" val="2438364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p:sp>
      <p:sp>
        <p:nvSpPr>
          <p:cNvPr id="3" name="Notes Placeholder 2"/>
          <p:cNvSpPr>
            <a:spLocks noGrp="1"/>
          </p:cNvSpPr>
          <p:nvPr>
            <p:ph type="body" idx="1"/>
          </p:nvPr>
        </p:nvSpPr>
        <p:spPr>
          <a:xfrm>
            <a:off x="685800" y="4400549"/>
            <a:ext cx="5486400" cy="4314825"/>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Même chez les enfants qui ne sont pas atteints de DAFK, l’altération de la sécrétion d’insuline est associée à un taux de croissance inférieur pendant la puberté.</a:t>
            </a:r>
          </a:p>
          <a:p>
            <a:pPr marL="171450" indent="-171450">
              <a:buFont typeface="Arial" panose="020B0604020202020204" pitchFamily="34" charset="0"/>
              <a:buChar char="•"/>
            </a:pPr>
            <a:r>
              <a:rPr lang="fr-CA" dirty="0">
                <a:latin typeface="Arial" panose="020B0604020202020204" pitchFamily="34" charset="0"/>
              </a:rPr>
              <a:t>La question est donc de savoir si l’insulinothérapie doit être envisagée avant la déclaration du DAFK.</a:t>
            </a: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p>
          <a:p>
            <a:pPr marL="171450" indent="-171450">
              <a:buFont typeface="Arial" panose="020B0604020202020204" pitchFamily="34" charset="0"/>
              <a:buChar char="•"/>
            </a:pPr>
            <a:r>
              <a:rPr lang="fr-CA" dirty="0">
                <a:latin typeface="Arial" panose="020B0604020202020204" pitchFamily="34" charset="0"/>
              </a:rPr>
              <a:t>Une diminution de la tolérance au glucose a été observée chez 20 % des enfants atteints de FK.</a:t>
            </a:r>
          </a:p>
          <a:p>
            <a:pPr marL="171450" indent="-171450">
              <a:buFont typeface="Arial" panose="020B0604020202020204" pitchFamily="34" charset="0"/>
              <a:buChar char="•"/>
            </a:pPr>
            <a:r>
              <a:rPr lang="fr-CA" dirty="0">
                <a:latin typeface="Arial" panose="020B0604020202020204" pitchFamily="34" charset="0"/>
              </a:rPr>
              <a:t>L’altération de la sécrétion d’insuline était courante (65 %), même chez les enfants dont la tolérance au glucose était normale.</a:t>
            </a:r>
          </a:p>
          <a:p>
            <a:pPr marL="171450" indent="-171450">
              <a:buFont typeface="Arial" panose="020B0604020202020204" pitchFamily="34" charset="0"/>
              <a:buChar char="•"/>
            </a:pPr>
            <a:r>
              <a:rPr lang="fr-CA" dirty="0">
                <a:latin typeface="Arial" panose="020B0604020202020204" pitchFamily="34" charset="0"/>
              </a:rPr>
              <a:t>Les valeurs d’IMC étaient adéquates selon l’âge. Par conséquent, c’est la carence en insuline qui semble être à l’origine du problème de croissance, et non la nutrition.</a:t>
            </a: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Méthodes</a:t>
            </a:r>
          </a:p>
          <a:p>
            <a:pPr marL="171450" indent="-171450">
              <a:buFont typeface="Arial" panose="020B0604020202020204" pitchFamily="34" charset="0"/>
              <a:buChar char="•"/>
            </a:pPr>
            <a:r>
              <a:rPr lang="fr-CA" dirty="0">
                <a:latin typeface="Arial" panose="020B0604020202020204" pitchFamily="34" charset="0"/>
              </a:rPr>
              <a:t>Un groupe de 18 enfants âgés de 9,5 à 15 ans a été soumis à des épreuves d’hyperglycémie et à des prélèvements d’échantillons de sang visant le dosage de l’insuline. Des données sur leur taille, leur poids et leur état pubertaire ont également été recueillies.</a:t>
            </a: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a:t>
            </a:r>
          </a:p>
          <a:p>
            <a:r>
              <a:rPr lang="fr-CA" dirty="0">
                <a:latin typeface="Arial" panose="020B0604020202020204" pitchFamily="34" charset="0"/>
              </a:rPr>
              <a:t>RIPA, P., I. Robertson, D. Cowley, M. Harris, I. B. Masters et A. M. Cotterill. « The relationship between insulin secretion, the insulin-like growth factor axis and growth in children with cystic fibrosis », </a:t>
            </a:r>
            <a:r>
              <a:rPr lang="fr-CA" i="1" dirty="0">
                <a:latin typeface="Arial" panose="020B0604020202020204" pitchFamily="34" charset="0"/>
              </a:rPr>
              <a:t>Clin Endocrinol (Oxf)</a:t>
            </a:r>
            <a:r>
              <a:rPr lang="fr-CA" dirty="0">
                <a:latin typeface="Arial" panose="020B0604020202020204" pitchFamily="34" charset="0"/>
              </a:rPr>
              <a:t>, 2002;56(3):383-389.</a:t>
            </a: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pPr/>
              <a:t>20</a:t>
            </a:fld>
            <a:endParaRPr lang="fr-CA" dirty="0"/>
          </a:p>
        </p:txBody>
      </p:sp>
    </p:spTree>
    <p:extLst>
      <p:ext uri="{BB962C8B-B14F-4D97-AF65-F5344CB8AC3E}">
        <p14:creationId xmlns:p14="http://schemas.microsoft.com/office/powerpoint/2010/main" val="445938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Image Placeholder 10"/>
          <p:cNvSpPr>
            <a:spLocks noGrp="1" noRot="1" noChangeAspect="1"/>
          </p:cNvSpPr>
          <p:nvPr>
            <p:ph type="sldImg"/>
          </p:nvPr>
        </p:nvSpPr>
        <p:spPr/>
      </p:sp>
      <p:sp>
        <p:nvSpPr>
          <p:cNvPr id="3" name="Notes Placeholder 2"/>
          <p:cNvSpPr>
            <a:spLocks noGrp="1"/>
          </p:cNvSpPr>
          <p:nvPr>
            <p:ph type="body" idx="1"/>
          </p:nvPr>
        </p:nvSpPr>
        <p:spPr>
          <a:xfrm>
            <a:off x="685800" y="4400549"/>
            <a:ext cx="5486400" cy="4543425"/>
          </a:xfrm>
        </p:spPr>
        <p:txBody>
          <a:bodyPr/>
          <a:lstStyle/>
          <a:p>
            <a:r>
              <a:rPr lang="fr-CA" sz="1100" b="1" dirty="0">
                <a:latin typeface="Arial" panose="020B0604020202020204" pitchFamily="34" charset="0"/>
              </a:rPr>
              <a:t>Points clés</a:t>
            </a:r>
          </a:p>
          <a:p>
            <a:pPr marL="171450" indent="-171450">
              <a:buFont typeface="Arial" panose="020B0604020202020204" pitchFamily="34" charset="0"/>
              <a:buChar char="•"/>
            </a:pPr>
            <a:r>
              <a:rPr lang="fr-CA" sz="1100" dirty="0">
                <a:latin typeface="Arial" panose="020B0604020202020204" pitchFamily="34" charset="0"/>
              </a:rPr>
              <a:t>Le DAFK a un effet négatif sur la croissance au cours de la puberté et sur la taille finale.</a:t>
            </a:r>
          </a:p>
          <a:p>
            <a:pPr marL="171450" indent="-171450">
              <a:buFont typeface="Arial" panose="020B0604020202020204" pitchFamily="34" charset="0"/>
              <a:buChar char="•"/>
            </a:pPr>
            <a:r>
              <a:rPr lang="fr-CA" sz="1100" dirty="0">
                <a:latin typeface="Arial" panose="020B0604020202020204" pitchFamily="34" charset="0"/>
              </a:rPr>
              <a:t>L’insulinothérapie intensive amorcée immédiatement après le diagnostic de DAFK ne semble pas être efficace pour normaliser la croissance.</a:t>
            </a:r>
          </a:p>
          <a:p>
            <a:endParaRPr lang="fr-CA" sz="1100" b="1" dirty="0">
              <a:latin typeface="Arial" panose="020B0604020202020204" pitchFamily="34" charset="0"/>
              <a:cs typeface="Arial" panose="020B0604020202020204" pitchFamily="34" charset="0"/>
            </a:endParaRPr>
          </a:p>
          <a:p>
            <a:r>
              <a:rPr lang="fr-CA" sz="1100" b="1" dirty="0">
                <a:latin typeface="Arial" panose="020B0604020202020204" pitchFamily="34" charset="0"/>
              </a:rPr>
              <a:t>Autres renseignements</a:t>
            </a:r>
          </a:p>
          <a:p>
            <a:r>
              <a:rPr lang="fr-CA" sz="1100" dirty="0">
                <a:latin typeface="Arial" panose="020B0604020202020204" pitchFamily="34" charset="0"/>
              </a:rPr>
              <a:t>Enfants atteints de DAFK</a:t>
            </a:r>
            <a:r>
              <a:rPr lang="fr-CA" sz="1100" baseline="30000" dirty="0">
                <a:latin typeface="Arial" panose="020B0604020202020204" pitchFamily="34" charset="0"/>
              </a:rPr>
              <a:t>1</a:t>
            </a:r>
          </a:p>
          <a:p>
            <a:pPr marL="171450" indent="-171450">
              <a:buFont typeface="Arial" panose="020B0604020202020204" pitchFamily="34" charset="0"/>
              <a:buChar char="•"/>
            </a:pPr>
            <a:r>
              <a:rPr lang="fr-CA" sz="1100" dirty="0">
                <a:latin typeface="Arial" panose="020B0604020202020204" pitchFamily="34" charset="0"/>
              </a:rPr>
              <a:t>L’IMC était également significativement réduit chez les enfants atteints de DAFK, comparativement à ceux dont la tolérance au glucose était normale, tant au départ (au moment du diagnostic du DAFK) (-0,48 ± 1,08 </a:t>
            </a:r>
            <a:r>
              <a:rPr lang="fr-CA" sz="1100" i="1" dirty="0">
                <a:latin typeface="Arial" panose="020B0604020202020204" pitchFamily="34" charset="0"/>
              </a:rPr>
              <a:t>vs</a:t>
            </a:r>
            <a:r>
              <a:rPr lang="fr-CA" sz="1100" dirty="0">
                <a:latin typeface="Arial" panose="020B0604020202020204" pitchFamily="34" charset="0"/>
              </a:rPr>
              <a:t> 0,2 ± 0,99; </a:t>
            </a:r>
            <a:r>
              <a:rPr lang="fr-CA" sz="1100" i="1" dirty="0">
                <a:latin typeface="Arial" panose="020B0604020202020204" pitchFamily="34" charset="0"/>
              </a:rPr>
              <a:t>p</a:t>
            </a:r>
            <a:r>
              <a:rPr lang="fr-CA" sz="1100" dirty="0">
                <a:latin typeface="Arial" panose="020B0604020202020204" pitchFamily="34" charset="0"/>
              </a:rPr>
              <a:t> = 0,01) qu’à l’atteinte de la taille finale (-0,49 ± 0,95 </a:t>
            </a:r>
            <a:r>
              <a:rPr lang="fr-CA" sz="1100" i="1" dirty="0">
                <a:latin typeface="Arial" panose="020B0604020202020204" pitchFamily="34" charset="0"/>
              </a:rPr>
              <a:t>vs</a:t>
            </a:r>
            <a:r>
              <a:rPr lang="fr-CA" sz="1100" dirty="0">
                <a:latin typeface="Arial" panose="020B0604020202020204" pitchFamily="34" charset="0"/>
              </a:rPr>
              <a:t> 0,13 ± 0,89; </a:t>
            </a:r>
            <a:r>
              <a:rPr lang="fr-CA" sz="1100" i="1" dirty="0">
                <a:latin typeface="Arial" panose="020B0604020202020204" pitchFamily="34" charset="0"/>
              </a:rPr>
              <a:t>p </a:t>
            </a:r>
            <a:r>
              <a:rPr lang="fr-CA" sz="1100" dirty="0">
                <a:latin typeface="Arial" panose="020B0604020202020204" pitchFamily="34" charset="0"/>
              </a:rPr>
              <a:t>= 0,04).</a:t>
            </a:r>
          </a:p>
          <a:p>
            <a:endParaRPr lang="fr-CA" sz="1100" dirty="0">
              <a:latin typeface="Arial" panose="020B0604020202020204" pitchFamily="34" charset="0"/>
              <a:cs typeface="Arial" panose="020B0604020202020204" pitchFamily="34" charset="0"/>
            </a:endParaRPr>
          </a:p>
          <a:p>
            <a:r>
              <a:rPr lang="fr-CA" sz="1100" b="1" dirty="0">
                <a:latin typeface="Arial" panose="020B0604020202020204" pitchFamily="34" charset="0"/>
              </a:rPr>
              <a:t>Méthodes</a:t>
            </a:r>
          </a:p>
          <a:p>
            <a:r>
              <a:rPr lang="fr-CA" sz="1100" dirty="0">
                <a:latin typeface="Arial" panose="020B0604020202020204" pitchFamily="34" charset="0"/>
              </a:rPr>
              <a:t>Enfants atteints de DAFK</a:t>
            </a:r>
            <a:r>
              <a:rPr lang="fr-CA" sz="1100" baseline="30000" dirty="0">
                <a:latin typeface="Arial" panose="020B0604020202020204" pitchFamily="34" charset="0"/>
              </a:rPr>
              <a:t>1</a:t>
            </a:r>
          </a:p>
          <a:p>
            <a:pPr marL="171450" indent="-171450">
              <a:buFont typeface="Arial" panose="020B0604020202020204" pitchFamily="34" charset="0"/>
              <a:buChar char="•"/>
            </a:pPr>
            <a:r>
              <a:rPr lang="fr-CA" sz="1100" dirty="0">
                <a:latin typeface="Arial" panose="020B0604020202020204" pitchFamily="34" charset="0"/>
              </a:rPr>
              <a:t>Un groupe de 17 enfants atteints de FK chez qui un DAFK avait récemment été diagnostiqué au cours de la puberté a été comparé à un groupe de 52 enfants atteints de FK dont la tolérance au glucose était normale. Les sujets ont été appariés selon le sexe, l’âge (± 6 mois) et le stade de la puberté (stade 2 ou stades 3-4 sur l’échelle de Tanner).</a:t>
            </a:r>
          </a:p>
          <a:p>
            <a:pPr marL="171450" indent="-171450">
              <a:buFont typeface="Arial" panose="020B0604020202020204" pitchFamily="34" charset="0"/>
              <a:buChar char="•"/>
            </a:pPr>
            <a:r>
              <a:rPr lang="fr-CA" sz="1100" dirty="0">
                <a:latin typeface="Arial" panose="020B0604020202020204" pitchFamily="34" charset="0"/>
              </a:rPr>
              <a:t>Le suivi des enfants a été effectué à intervalles de 3 mois jusqu’à l’atteinte de la taille finale, moment correspondant à la fin du suivi.</a:t>
            </a:r>
          </a:p>
          <a:p>
            <a:pPr marL="171450" indent="-171450">
              <a:buFont typeface="Arial" panose="020B0604020202020204" pitchFamily="34" charset="0"/>
              <a:buChar char="•"/>
            </a:pPr>
            <a:r>
              <a:rPr lang="fr-CA" sz="1100" dirty="0">
                <a:latin typeface="Arial" panose="020B0604020202020204" pitchFamily="34" charset="0"/>
              </a:rPr>
              <a:t>La taille finale a été définie comme étant la taille atteinte, après la puberté, lorsque la vitesse de croissance était &lt; 1,5 cm par année sur une période d’observation d’au moins 6 mois.</a:t>
            </a:r>
          </a:p>
          <a:p>
            <a:endParaRPr lang="fr-CA" sz="1100" b="1" dirty="0">
              <a:latin typeface="Arial" panose="020B0604020202020204" pitchFamily="34" charset="0"/>
              <a:cs typeface="Arial" panose="020B0604020202020204" pitchFamily="34" charset="0"/>
            </a:endParaRPr>
          </a:p>
          <a:p>
            <a:r>
              <a:rPr lang="fr-CA" sz="1100" b="1" dirty="0">
                <a:latin typeface="Arial" panose="020B0604020202020204" pitchFamily="34" charset="0"/>
              </a:rPr>
              <a:t>Référence</a:t>
            </a:r>
          </a:p>
          <a:p>
            <a:r>
              <a:rPr lang="fr-CA" sz="1100" dirty="0">
                <a:latin typeface="Arial" panose="020B0604020202020204" pitchFamily="34" charset="0"/>
              </a:rPr>
              <a:t>BIZZARRI, C., E. Montemitro, S. Pedicelli et coll. « Glucose tolerance affects pubertal growth and final height of children with cystic fibrosis », </a:t>
            </a:r>
            <a:r>
              <a:rPr lang="fr-CA" sz="1100" i="1" dirty="0">
                <a:latin typeface="Arial" panose="020B0604020202020204" pitchFamily="34" charset="0"/>
              </a:rPr>
              <a:t>Pediatr Pulmonol</a:t>
            </a:r>
            <a:r>
              <a:rPr lang="fr-CA" sz="1100" dirty="0">
                <a:latin typeface="Arial" panose="020B0604020202020204" pitchFamily="34" charset="0"/>
              </a:rPr>
              <a:t>, 2015;50(2):144-149.</a:t>
            </a:r>
          </a:p>
          <a:p>
            <a:pPr marL="171450" indent="-171450">
              <a:buFont typeface="Arial" panose="020B0604020202020204" pitchFamily="34" charset="0"/>
              <a:buChar char="•"/>
            </a:pPr>
            <a:endParaRPr lang="fr-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pPr/>
              <a:t>21</a:t>
            </a:fld>
            <a:endParaRPr lang="fr-CA" dirty="0"/>
          </a:p>
        </p:txBody>
      </p:sp>
    </p:spTree>
    <p:extLst>
      <p:ext uri="{BB962C8B-B14F-4D97-AF65-F5344CB8AC3E}">
        <p14:creationId xmlns:p14="http://schemas.microsoft.com/office/powerpoint/2010/main" val="2169957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t>22</a:t>
            </a:fld>
            <a:endParaRPr lang="fr-CA" dirty="0"/>
          </a:p>
        </p:txBody>
      </p:sp>
    </p:spTree>
    <p:extLst>
      <p:ext uri="{BB962C8B-B14F-4D97-AF65-F5344CB8AC3E}">
        <p14:creationId xmlns:p14="http://schemas.microsoft.com/office/powerpoint/2010/main" val="1540345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619625"/>
          </a:xfrm>
        </p:spPr>
        <p:txBody>
          <a:bodyPr/>
          <a:lstStyle/>
          <a:p>
            <a:r>
              <a:rPr lang="fr-CA" sz="1000" b="1" baseline="0" dirty="0">
                <a:latin typeface="Arial" panose="020B0604020202020204" pitchFamily="34" charset="0"/>
              </a:rPr>
              <a:t>Points clés</a:t>
            </a:r>
            <a:endParaRPr lang="fr-CA" sz="1000" b="1" baseline="0" dirty="0">
              <a:latin typeface="Arial" panose="020B0604020202020204" pitchFamily="34" charset="0"/>
              <a:cs typeface="Arial" panose="020B0604020202020204" pitchFamily="34" charset="0"/>
            </a:endParaRPr>
          </a:p>
          <a:p>
            <a:pPr marL="227013" indent="-227013">
              <a:spcAft>
                <a:spcPts val="600"/>
              </a:spcAft>
              <a:buClr>
                <a:schemeClr val="tx2"/>
              </a:buClr>
              <a:buFont typeface="Arial" panose="020B0604020202020204" pitchFamily="34" charset="0"/>
              <a:buChar char="•"/>
            </a:pPr>
            <a:r>
              <a:rPr lang="fr-CA" sz="1000" dirty="0">
                <a:solidFill>
                  <a:srgbClr val="000000"/>
                </a:solidFill>
                <a:latin typeface="Arial" panose="020B0604020202020204" pitchFamily="34" charset="0"/>
              </a:rPr>
              <a:t>Quand le poids est inférieur, la survie est moins longue</a:t>
            </a:r>
            <a:r>
              <a:rPr lang="fr-CA" sz="1000" baseline="30000" dirty="0">
                <a:solidFill>
                  <a:srgbClr val="000000"/>
                </a:solidFill>
                <a:latin typeface="Arial" panose="020B0604020202020204" pitchFamily="34" charset="0"/>
              </a:rPr>
              <a:t>1</a:t>
            </a:r>
            <a:r>
              <a:rPr lang="fr-CA" sz="1000" dirty="0">
                <a:solidFill>
                  <a:srgbClr val="000000"/>
                </a:solidFill>
                <a:latin typeface="Arial" panose="020B0604020202020204" pitchFamily="34" charset="0"/>
              </a:rPr>
              <a:t>.</a:t>
            </a:r>
            <a:r>
              <a:rPr lang="fr-CA" dirty="0"/>
              <a:t> </a:t>
            </a:r>
          </a:p>
          <a:p>
            <a:pPr marL="227013" indent="-227013">
              <a:spcAft>
                <a:spcPts val="600"/>
              </a:spcAft>
              <a:buClr>
                <a:schemeClr val="tx2"/>
              </a:buClr>
              <a:buFont typeface="Arial" panose="020B0604020202020204" pitchFamily="34" charset="0"/>
              <a:buChar char="•"/>
            </a:pPr>
            <a:r>
              <a:rPr lang="fr-CA" sz="1000" dirty="0">
                <a:solidFill>
                  <a:srgbClr val="000000"/>
                </a:solidFill>
                <a:latin typeface="Arial" panose="020B0604020202020204" pitchFamily="34" charset="0"/>
              </a:rPr>
              <a:t>Les valeurs de taille et d’IMC inférieures sont significativement associées à un taux de mortalité supérieur, un peu comme ce qu’on observe pour la fonction pulmonaire réduite</a:t>
            </a:r>
            <a:r>
              <a:rPr lang="fr-CA" sz="1000" baseline="30000" dirty="0">
                <a:solidFill>
                  <a:srgbClr val="000000"/>
                </a:solidFill>
                <a:latin typeface="Arial" panose="020B0604020202020204" pitchFamily="34" charset="0"/>
              </a:rPr>
              <a:t>2</a:t>
            </a:r>
            <a:r>
              <a:rPr lang="fr-CA" sz="1000" dirty="0">
                <a:solidFill>
                  <a:srgbClr val="000000"/>
                </a:solidFill>
                <a:latin typeface="Arial" panose="020B0604020202020204" pitchFamily="34" charset="0"/>
              </a:rPr>
              <a:t>.</a:t>
            </a:r>
            <a:endParaRPr lang="fr-CA" sz="1000" baseline="0" dirty="0">
              <a:latin typeface="Arial" panose="020B0604020202020204" pitchFamily="34" charset="0"/>
              <a:cs typeface="Arial" panose="020B0604020202020204" pitchFamily="34" charset="0"/>
            </a:endParaRPr>
          </a:p>
          <a:p>
            <a:pPr marL="211138" indent="-211138">
              <a:buFont typeface="Arial" panose="020B0604020202020204" pitchFamily="34" charset="0"/>
              <a:buChar char="•"/>
            </a:pPr>
            <a:r>
              <a:rPr lang="fr-CA" sz="1000" baseline="0" dirty="0">
                <a:latin typeface="Arial" panose="020B0604020202020204" pitchFamily="34" charset="0"/>
              </a:rPr>
              <a:t>Le risque de mortalité est 2 fois plus élevé chez les patients dont la croissance est retardée et 5 fois plus élevé chez ceux qui dépérissent</a:t>
            </a:r>
            <a:r>
              <a:rPr lang="fr-CA" sz="1000" baseline="30000" dirty="0">
                <a:latin typeface="Arial" panose="020B0604020202020204" pitchFamily="34" charset="0"/>
              </a:rPr>
              <a:t>2</a:t>
            </a:r>
            <a:r>
              <a:rPr lang="fr-CA" dirty="0"/>
              <a:t>.</a:t>
            </a:r>
            <a:endParaRPr lang="fr-CA" sz="1000" baseline="0" dirty="0">
              <a:latin typeface="Arial" panose="020B0604020202020204" pitchFamily="34" charset="0"/>
              <a:cs typeface="Arial" panose="020B0604020202020204" pitchFamily="34" charset="0"/>
            </a:endParaRPr>
          </a:p>
          <a:p>
            <a:endParaRPr lang="fr-CA" sz="1000" b="1" baseline="0" dirty="0">
              <a:latin typeface="Arial" panose="020B0604020202020204" pitchFamily="34" charset="0"/>
              <a:cs typeface="Arial" panose="020B0604020202020204" pitchFamily="34" charset="0"/>
            </a:endParaRPr>
          </a:p>
          <a:p>
            <a:r>
              <a:rPr lang="fr-CA" sz="1000" b="1" baseline="0" dirty="0">
                <a:latin typeface="Arial" panose="020B0604020202020204" pitchFamily="34" charset="0"/>
              </a:rPr>
              <a:t>Autres renseignements</a:t>
            </a:r>
          </a:p>
          <a:p>
            <a:pPr marL="0" indent="0">
              <a:buFont typeface="Arial" panose="020B0604020202020204" pitchFamily="34" charset="0"/>
              <a:buNone/>
            </a:pPr>
            <a:r>
              <a:rPr lang="fr-CA" sz="1000" dirty="0">
                <a:latin typeface="Arial" panose="020B0604020202020204" pitchFamily="34" charset="0"/>
              </a:rPr>
              <a:t>Analyses du % de poids idéal</a:t>
            </a:r>
            <a:r>
              <a:rPr lang="fr-CA" sz="1000" baseline="30000" dirty="0">
                <a:latin typeface="Arial" panose="020B0604020202020204" pitchFamily="34" charset="0"/>
              </a:rPr>
              <a:t>1</a:t>
            </a:r>
            <a:endParaRPr lang="fr-CA"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dirty="0">
                <a:latin typeface="Arial" panose="020B0604020202020204" pitchFamily="34" charset="0"/>
              </a:rPr>
              <a:t>Un groupe de 584 patients atteints de FK (261 femmes) dont l’âge moyen (É.-T.) était de 21 (7) ans ont fait l’objet d’une étude de 1985 à 1996. Toutes ces femmes étaient suivies dans un centre spécialisé tertiaire.</a:t>
            </a:r>
          </a:p>
          <a:p>
            <a:pPr marL="628650" lvl="1" indent="-171450">
              <a:buFont typeface="Calibri" panose="020F0502020204030204" pitchFamily="34" charset="0"/>
              <a:buChar char="–"/>
            </a:pPr>
            <a:r>
              <a:rPr lang="fr-CA" sz="1000" dirty="0">
                <a:latin typeface="Arial" panose="020B0604020202020204" pitchFamily="34" charset="0"/>
              </a:rPr>
              <a:t>Nombre ayant le % de poids idéal &gt; 85 = 364</a:t>
            </a:r>
          </a:p>
          <a:p>
            <a:pPr marL="628650" lvl="1" indent="-171450">
              <a:buFont typeface="Calibri" panose="020F0502020204030204" pitchFamily="34" charset="0"/>
              <a:buChar char="–"/>
            </a:pPr>
            <a:r>
              <a:rPr lang="fr-CA" sz="1000" baseline="0" dirty="0">
                <a:latin typeface="Arial" panose="020B0604020202020204" pitchFamily="34" charset="0"/>
              </a:rPr>
              <a:t>Nombre ayant le % de poids idéal ≤ 85 = 220</a:t>
            </a:r>
            <a:endParaRPr lang="fr-CA"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dirty="0">
                <a:latin typeface="Arial" panose="020B0604020202020204" pitchFamily="34" charset="0"/>
              </a:rPr>
              <a:t>La durée moyenne du suivi était de 45 (É.-T. : 27) mois.</a:t>
            </a:r>
          </a:p>
          <a:p>
            <a:pPr marL="171450" marR="0" indent="-171450" algn="l" defTabSz="914400" rtl="0" eaLnBrk="1" fontAlgn="auto" latinLnBrk="0" hangingPunct="1">
              <a:buClrTx/>
              <a:buSzTx/>
              <a:buFont typeface="Arial" panose="020B0604020202020204" pitchFamily="34" charset="0"/>
              <a:buChar char="•"/>
              <a:tabLst/>
              <a:defRPr/>
            </a:pPr>
            <a:r>
              <a:rPr lang="fr-CA" sz="1000" dirty="0">
                <a:latin typeface="Arial" panose="020B0604020202020204" pitchFamily="34" charset="0"/>
              </a:rPr>
              <a:t>Le risque de décès chez les patients atteints de FK dont le poids est inférieur de 85 % de leur poids idéal est significativement supérieur. </a:t>
            </a:r>
          </a:p>
          <a:p>
            <a:pPr marL="628650" lvl="1" indent="-171450">
              <a:buFont typeface="Calibri" panose="020F0502020204030204" pitchFamily="34" charset="0"/>
              <a:buChar char="–"/>
            </a:pPr>
            <a:r>
              <a:rPr lang="fr-CA" sz="1000" dirty="0">
                <a:latin typeface="Arial" panose="020B0604020202020204" pitchFamily="34" charset="0"/>
              </a:rPr>
              <a:t>En tout, 137 patientes sont décédées (survie à 5 ans, 72 %; IC à 95 %, 67-73).</a:t>
            </a:r>
          </a:p>
          <a:p>
            <a:r>
              <a:rPr lang="fr-CA" sz="1000" dirty="0">
                <a:latin typeface="Arial" panose="020B0604020202020204" pitchFamily="34" charset="0"/>
              </a:rPr>
              <a:t>Analyses multivariables</a:t>
            </a:r>
            <a:r>
              <a:rPr lang="fr-CA" sz="1000" baseline="30000" dirty="0">
                <a:latin typeface="Arial" panose="020B0604020202020204" pitchFamily="34" charset="0"/>
              </a:rPr>
              <a:t>2</a:t>
            </a:r>
            <a:r>
              <a:rPr lang="fr-CA" sz="1000" dirty="0">
                <a:latin typeface="Arial" panose="020B0604020202020204" pitchFamily="34" charset="0"/>
              </a:rPr>
              <a:t> :</a:t>
            </a:r>
          </a:p>
          <a:p>
            <a:pPr marL="171450" indent="-171450">
              <a:buFont typeface="Arial" panose="020B0604020202020204" pitchFamily="34" charset="0"/>
              <a:buChar char="•"/>
            </a:pPr>
            <a:r>
              <a:rPr lang="fr-CA" sz="1000" dirty="0">
                <a:latin typeface="Arial" panose="020B0604020202020204" pitchFamily="34" charset="0"/>
              </a:rPr>
              <a:t>Sur 393 patients atteints de FK âgés de plus de 6 ans, 95 sont décédés et 298 sont vivants.</a:t>
            </a:r>
            <a:endParaRPr lang="fr-CA"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baseline="0" dirty="0">
                <a:latin typeface="Arial" panose="020B0604020202020204" pitchFamily="34" charset="0"/>
              </a:rPr>
              <a:t>Dans le cadre des analyses multivariables ajustées, le retard de la croissance (risque relatif approché de 2,22 [IC à 95 %, 1,10-4,46]), le dépérissement (risque relatif approché de 5,27 [IC à 95 %, 2,66-10,41]) et le pourcentage de la valeur prédite du VEMS</a:t>
            </a:r>
            <a:r>
              <a:rPr lang="fr-CA" dirty="0"/>
              <a:t> </a:t>
            </a:r>
            <a:r>
              <a:rPr lang="fr-CA" sz="1000" baseline="0" dirty="0">
                <a:latin typeface="Arial" panose="020B0604020202020204" pitchFamily="34" charset="0"/>
              </a:rPr>
              <a:t>&lt; 40 % (risque relatif approché de 10,60 [IC à 95 %, 5,43-20,67]) sont des facteurs prédictifs significatifs du risque de mortalité.</a:t>
            </a:r>
          </a:p>
          <a:p>
            <a:pPr marL="171450" indent="-171450">
              <a:buFont typeface="Arial" panose="020B0604020202020204" pitchFamily="34" charset="0"/>
              <a:buChar char="•"/>
            </a:pPr>
            <a:endParaRPr lang="fr-CA" sz="10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000" b="1" baseline="0" dirty="0">
                <a:latin typeface="Arial" panose="020B0604020202020204" pitchFamily="34" charset="0"/>
              </a:rPr>
              <a:t>Références</a:t>
            </a:r>
          </a:p>
          <a:p>
            <a:pPr marL="228600" indent="-228600">
              <a:buFont typeface="+mj-lt"/>
              <a:buAutoNum type="arabicPeriod"/>
            </a:pPr>
            <a:r>
              <a:rPr lang="fr-CA" sz="1000" dirty="0">
                <a:latin typeface="Arial" panose="020B0604020202020204" pitchFamily="34" charset="0"/>
              </a:rPr>
              <a:t>SHARMA, R., V. G. Florea, A. P. Bolger</a:t>
            </a:r>
            <a:r>
              <a:rPr lang="fr-CA" sz="1000" b="0" baseline="0" dirty="0">
                <a:latin typeface="Arial" panose="020B0604020202020204" pitchFamily="34" charset="0"/>
              </a:rPr>
              <a:t> et coll</a:t>
            </a:r>
            <a:r>
              <a:rPr lang="fr-CA" sz="1000" dirty="0">
                <a:latin typeface="Arial" panose="020B0604020202020204" pitchFamily="34" charset="0"/>
              </a:rPr>
              <a:t>. « Wasting as an independent predictor of mortality in patients with cystic fibrosis », </a:t>
            </a:r>
            <a:r>
              <a:rPr lang="fr-CA" sz="1000" b="0" i="1" baseline="0" dirty="0">
                <a:latin typeface="Arial" panose="020B0604020202020204" pitchFamily="34" charset="0"/>
              </a:rPr>
              <a:t>Thorax, </a:t>
            </a:r>
            <a:r>
              <a:rPr lang="fr-CA" sz="1000" b="0" i="0" baseline="0" dirty="0">
                <a:latin typeface="Arial" panose="020B0604020202020204" pitchFamily="34" charset="0"/>
              </a:rPr>
              <a:t>2001;56(10):746-750.</a:t>
            </a:r>
          </a:p>
          <a:p>
            <a:pPr marL="228600" indent="-228600">
              <a:buFont typeface="+mj-lt"/>
              <a:buAutoNum type="arabicPeriod"/>
            </a:pPr>
            <a:r>
              <a:rPr lang="fr-CA" sz="1000" b="0" i="0" baseline="0" dirty="0">
                <a:latin typeface="Arial" panose="020B0604020202020204" pitchFamily="34" charset="0"/>
              </a:rPr>
              <a:t>VIENI, G., S. Faraci, M. Collura et coll. </a:t>
            </a:r>
            <a:r>
              <a:rPr lang="fr-CA" dirty="0"/>
              <a:t>« </a:t>
            </a:r>
            <a:r>
              <a:rPr lang="fr-CA" sz="1000" b="0" i="0" baseline="0" dirty="0">
                <a:latin typeface="Arial" panose="020B0604020202020204" pitchFamily="34" charset="0"/>
              </a:rPr>
              <a:t>Stunting is an independent</a:t>
            </a:r>
            <a:r>
              <a:rPr lang="fr-CA" sz="1000" b="0" i="0" dirty="0">
                <a:latin typeface="Arial" panose="020B0604020202020204" pitchFamily="34" charset="0"/>
              </a:rPr>
              <a:t> predictor of mortality in patients with cystic fibrosis »,</a:t>
            </a:r>
            <a:r>
              <a:rPr lang="fr-CA" dirty="0"/>
              <a:t> </a:t>
            </a:r>
            <a:r>
              <a:rPr lang="fr-CA" sz="1000" b="0" i="1" baseline="0" dirty="0">
                <a:latin typeface="Arial" panose="020B0604020202020204" pitchFamily="34" charset="0"/>
              </a:rPr>
              <a:t>Clin Nutr</a:t>
            </a:r>
            <a:r>
              <a:rPr lang="fr-CA" sz="1000" b="0" i="0" baseline="0" dirty="0">
                <a:latin typeface="Arial" panose="020B0604020202020204" pitchFamily="34" charset="0"/>
              </a:rPr>
              <a:t>, 2013;32(3):392-385.</a:t>
            </a:r>
            <a:endParaRPr lang="fr-CA" sz="1000" b="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23</a:t>
            </a:fld>
            <a:endParaRPr lang="fr-CA" dirty="0"/>
          </a:p>
        </p:txBody>
      </p:sp>
    </p:spTree>
    <p:extLst>
      <p:ext uri="{BB962C8B-B14F-4D97-AF65-F5344CB8AC3E}">
        <p14:creationId xmlns:p14="http://schemas.microsoft.com/office/powerpoint/2010/main" val="4064646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Image Placeholder 1"/>
          <p:cNvSpPr>
            <a:spLocks noGrp="1" noRot="1" noChangeAspect="1" noTextEdit="1"/>
          </p:cNvSpPr>
          <p:nvPr>
            <p:ph type="sldImg"/>
          </p:nvPr>
        </p:nvSpPr>
        <p:spPr>
          <a:xfrm>
            <a:off x="1036638" y="890588"/>
            <a:ext cx="4800600" cy="3600450"/>
          </a:xfrm>
          <a:ln/>
        </p:spPr>
      </p:sp>
      <p:sp>
        <p:nvSpPr>
          <p:cNvPr id="115716" name="Notes Placeholder 2"/>
          <p:cNvSpPr>
            <a:spLocks noGrp="1"/>
          </p:cNvSpPr>
          <p:nvPr>
            <p:ph type="body" idx="1"/>
          </p:nvPr>
        </p:nvSpPr>
        <p:spPr>
          <a:xfrm>
            <a:off x="692427" y="4844426"/>
            <a:ext cx="5479773" cy="4243914"/>
          </a:xfrm>
          <a:noFill/>
        </p:spPr>
        <p:txBody>
          <a:bodyPr lIns="96614" tIns="48306" rIns="96614" bIns="48306"/>
          <a:lstStyle/>
          <a:p>
            <a:pPr eaLnBrk="1" hangingPunct="1">
              <a:spcBef>
                <a:spcPts val="0"/>
              </a:spcBef>
            </a:pPr>
            <a:r>
              <a:rPr lang="fr-CA" b="1" dirty="0">
                <a:latin typeface="Arial" panose="020B0604020202020204" pitchFamily="34" charset="0"/>
              </a:rPr>
              <a:t>Points clés</a:t>
            </a:r>
          </a:p>
          <a:p>
            <a:pPr marL="177845" indent="-177845" eaLnBrk="1" hangingPunct="1">
              <a:spcBef>
                <a:spcPts val="0"/>
              </a:spcBef>
              <a:buFont typeface="Arial" panose="020B0604020202020204" pitchFamily="34" charset="0"/>
              <a:buChar char="•"/>
            </a:pPr>
            <a:r>
              <a:rPr lang="fr-CA" dirty="0">
                <a:latin typeface="Arial" panose="020B0604020202020204" pitchFamily="34" charset="0"/>
              </a:rPr>
              <a:t>Des données tirées d’un registre de patients révèlent une étroite association entre un centile d’IMC élevé et une meilleure fonction pulmonaire chez les enfants atteints de FK.</a:t>
            </a:r>
            <a:endParaRPr lang="fr-CA" baseline="30000" dirty="0">
              <a:latin typeface="Arial" panose="020B0604020202020204" pitchFamily="34" charset="0"/>
              <a:cs typeface="Arial" panose="020B0604020202020204" pitchFamily="34" charset="0"/>
            </a:endParaRPr>
          </a:p>
          <a:p>
            <a:pPr marL="538476" lvl="1" indent="-177845" eaLnBrk="1" hangingPunct="1">
              <a:spcBef>
                <a:spcPts val="0"/>
              </a:spcBef>
              <a:buFont typeface="Arial" panose="020B0604020202020204" pitchFamily="34" charset="0"/>
              <a:buChar char="–"/>
            </a:pPr>
            <a:r>
              <a:rPr lang="fr-CA" dirty="0">
                <a:latin typeface="Arial" panose="020B0604020202020204" pitchFamily="34" charset="0"/>
              </a:rPr>
              <a:t>Les graphiques illustrent l’association entre un centile d’IMC élevé et une meilleure fonction pulmonaire chez les enfants  de 6 à 19 ans et les adultes de 20 à 40 ans. Les lignes du centre représentent l’objectif du 50</a:t>
            </a:r>
            <a:r>
              <a:rPr lang="fr-CA" baseline="30000" dirty="0">
                <a:latin typeface="Arial" panose="020B0604020202020204" pitchFamily="34" charset="0"/>
              </a:rPr>
              <a:t>e</a:t>
            </a:r>
            <a:r>
              <a:rPr lang="fr-CA" dirty="0">
                <a:latin typeface="Arial" panose="020B0604020202020204" pitchFamily="34" charset="0"/>
              </a:rPr>
              <a:t> centile d’IMC pour les patients atteints de FK.</a:t>
            </a:r>
            <a:endParaRPr lang="fr-CA" baseline="30000" dirty="0">
              <a:latin typeface="Arial" panose="020B0604020202020204" pitchFamily="34" charset="0"/>
              <a:ea typeface="MS PGothic" pitchFamily="34" charset="-128"/>
              <a:cs typeface="Arial" panose="020B0604020202020204" pitchFamily="34" charset="0"/>
            </a:endParaRPr>
          </a:p>
          <a:p>
            <a:pPr eaLnBrk="1" hangingPunct="1">
              <a:spcBef>
                <a:spcPts val="0"/>
              </a:spcBef>
            </a:pPr>
            <a:endParaRPr lang="fr-CA" b="1" dirty="0">
              <a:latin typeface="Arial" panose="020B0604020202020204" pitchFamily="34" charset="0"/>
              <a:ea typeface="Arial Unicode MS" pitchFamily="34" charset="-128"/>
              <a:cs typeface="Arial" panose="020B0604020202020204" pitchFamily="34" charset="0"/>
            </a:endParaRPr>
          </a:p>
          <a:p>
            <a:pPr eaLnBrk="1" hangingPunct="1">
              <a:spcBef>
                <a:spcPts val="0"/>
              </a:spcBef>
            </a:pPr>
            <a:r>
              <a:rPr lang="fr-CA" b="1" dirty="0">
                <a:latin typeface="Arial" panose="020B0604020202020204" pitchFamily="34" charset="0"/>
              </a:rPr>
              <a:t>Référence</a:t>
            </a:r>
          </a:p>
          <a:p>
            <a:pPr eaLnBrk="1" hangingPunct="1">
              <a:spcBef>
                <a:spcPts val="0"/>
              </a:spcBef>
            </a:pPr>
            <a:r>
              <a:rPr lang="fr-CA" sz="1200" dirty="0">
                <a:solidFill>
                  <a:schemeClr val="bg2">
                    <a:lumMod val="50000"/>
                  </a:schemeClr>
                </a:solidFill>
                <a:highlight>
                  <a:srgbClr val="FFFF00"/>
                </a:highlight>
                <a:latin typeface="+mn-lt"/>
                <a:ea typeface="+mn-ea"/>
              </a:rPr>
              <a:t>Fibrose kystique Canada. (2018). Registre canadien sur la fibrose kystique, rapport de 2018</a:t>
            </a:r>
            <a:r>
              <a:rPr lang="fr-CA" dirty="0">
                <a:latin typeface="Arial" panose="020B0604020202020204" pitchFamily="34" charset="0"/>
              </a:rPr>
              <a:t>.</a:t>
            </a:r>
          </a:p>
          <a:p>
            <a:pPr eaLnBrk="1" hangingPunct="1">
              <a:spcBef>
                <a:spcPts val="0"/>
              </a:spcBef>
            </a:pPr>
            <a:endParaRPr lang="fr-CA" dirty="0">
              <a:latin typeface="Arial" panose="020B0604020202020204" pitchFamily="34" charset="0"/>
              <a:ea typeface="MS PGothic" pitchFamily="34" charset="-128"/>
              <a:cs typeface="Arial" panose="020B0604020202020204" pitchFamily="34" charset="0"/>
            </a:endParaRPr>
          </a:p>
        </p:txBody>
      </p:sp>
      <p:sp>
        <p:nvSpPr>
          <p:cNvPr id="115721" name="Header Placeholder 7"/>
          <p:cNvSpPr txBox="1">
            <a:spLocks noGrp="1"/>
          </p:cNvSpPr>
          <p:nvPr/>
        </p:nvSpPr>
        <p:spPr bwMode="auto">
          <a:xfrm>
            <a:off x="0" y="0"/>
            <a:ext cx="317058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09" tIns="48005" rIns="96009" bIns="48005"/>
          <a:lstStyle>
            <a:lvl1pPr defTabSz="893763" eaLnBrk="0" hangingPunct="0">
              <a:defRPr>
                <a:solidFill>
                  <a:schemeClr val="tx1"/>
                </a:solidFill>
                <a:latin typeface="Arial" charset="0"/>
                <a:ea typeface="MS PGothic" pitchFamily="34" charset="-128"/>
              </a:defRPr>
            </a:lvl1pPr>
            <a:lvl2pPr marL="742950" indent="-285750" defTabSz="893763" eaLnBrk="0" hangingPunct="0">
              <a:defRPr>
                <a:solidFill>
                  <a:schemeClr val="tx1"/>
                </a:solidFill>
                <a:latin typeface="Arial" charset="0"/>
                <a:ea typeface="MS PGothic" pitchFamily="34" charset="-128"/>
              </a:defRPr>
            </a:lvl2pPr>
            <a:lvl3pPr marL="1143000" indent="-228600" defTabSz="893763" eaLnBrk="0" hangingPunct="0">
              <a:defRPr>
                <a:solidFill>
                  <a:schemeClr val="tx1"/>
                </a:solidFill>
                <a:latin typeface="Arial" charset="0"/>
                <a:ea typeface="MS PGothic" pitchFamily="34" charset="-128"/>
              </a:defRPr>
            </a:lvl3pPr>
            <a:lvl4pPr marL="1600200" indent="-228600" defTabSz="893763" eaLnBrk="0" hangingPunct="0">
              <a:defRPr>
                <a:solidFill>
                  <a:schemeClr val="tx1"/>
                </a:solidFill>
                <a:latin typeface="Arial" charset="0"/>
                <a:ea typeface="MS PGothic" pitchFamily="34" charset="-128"/>
              </a:defRPr>
            </a:lvl4pPr>
            <a:lvl5pPr marL="2057400" indent="-228600" defTabSz="893763" eaLnBrk="0" hangingPunct="0">
              <a:defRPr>
                <a:solidFill>
                  <a:schemeClr val="tx1"/>
                </a:solidFill>
                <a:latin typeface="Arial" charset="0"/>
                <a:ea typeface="MS PGothic" pitchFamily="34" charset="-128"/>
              </a:defRPr>
            </a:lvl5pPr>
            <a:lvl6pPr marL="2514600" indent="-228600" defTabSz="893763"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93763"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93763"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93763" eaLnBrk="0" fontAlgn="base" hangingPunct="0">
              <a:spcBef>
                <a:spcPct val="0"/>
              </a:spcBef>
              <a:spcAft>
                <a:spcPct val="0"/>
              </a:spcAft>
              <a:defRPr>
                <a:solidFill>
                  <a:schemeClr val="tx1"/>
                </a:solidFill>
                <a:latin typeface="Arial" charset="0"/>
                <a:ea typeface="MS PGothic" pitchFamily="34" charset="-128"/>
              </a:defRPr>
            </a:lvl9pPr>
          </a:lstStyle>
          <a:p>
            <a:pPr fontAlgn="base">
              <a:spcBef>
                <a:spcPct val="0"/>
              </a:spcBef>
              <a:spcAft>
                <a:spcPct val="0"/>
              </a:spcAft>
            </a:pPr>
            <a:endParaRPr lang="en-US" sz="1200" dirty="0">
              <a:solidFill>
                <a:srgbClr val="000000"/>
              </a:solidFill>
              <a:ea typeface="Arial Unicode MS" pitchFamily="34" charset="-128"/>
              <a:cs typeface="Arial Unicode MS" pitchFamily="34" charset="-128"/>
            </a:endParaRPr>
          </a:p>
        </p:txBody>
      </p:sp>
      <p:sp>
        <p:nvSpPr>
          <p:cNvPr id="9" name="Slide Number Placeholder 3"/>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t>23</a:t>
            </a:r>
          </a:p>
        </p:txBody>
      </p:sp>
    </p:spTree>
    <p:extLst>
      <p:ext uri="{BB962C8B-B14F-4D97-AF65-F5344CB8AC3E}">
        <p14:creationId xmlns:p14="http://schemas.microsoft.com/office/powerpoint/2010/main" val="622658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Slide Image Placeholder 1"/>
          <p:cNvSpPr>
            <a:spLocks noGrp="1" noRot="1" noChangeAspect="1" noTextEdit="1"/>
          </p:cNvSpPr>
          <p:nvPr>
            <p:ph type="sldImg"/>
          </p:nvPr>
        </p:nvSpPr>
        <p:spPr>
          <a:xfrm>
            <a:off x="1031875" y="720725"/>
            <a:ext cx="4800600" cy="3600450"/>
          </a:xfrm>
          <a:ln/>
        </p:spPr>
      </p:sp>
      <p:sp>
        <p:nvSpPr>
          <p:cNvPr id="115716" name="Notes Placeholder 2"/>
          <p:cNvSpPr>
            <a:spLocks noGrp="1"/>
          </p:cNvSpPr>
          <p:nvPr>
            <p:ph type="body" idx="1"/>
          </p:nvPr>
        </p:nvSpPr>
        <p:spPr>
          <a:xfrm>
            <a:off x="692427" y="4408825"/>
            <a:ext cx="5479773" cy="4679515"/>
          </a:xfrm>
          <a:noFill/>
        </p:spPr>
        <p:txBody>
          <a:bodyPr lIns="96614" tIns="48306" rIns="96614" bIns="48306"/>
          <a:lstStyle/>
          <a:p>
            <a:pPr eaLnBrk="1" hangingPunct="1">
              <a:spcBef>
                <a:spcPts val="0"/>
              </a:spcBef>
            </a:pPr>
            <a:r>
              <a:rPr lang="fr-CA" sz="900" b="1" dirty="0">
                <a:latin typeface="Arial" panose="020B0604020202020204" pitchFamily="34" charset="0"/>
              </a:rPr>
              <a:t>Points clés</a:t>
            </a:r>
          </a:p>
          <a:p>
            <a:pPr marL="177845" indent="-177845" eaLnBrk="1" hangingPunct="1">
              <a:spcBef>
                <a:spcPts val="0"/>
              </a:spcBef>
              <a:buFont typeface="Arial" panose="020B0604020202020204" pitchFamily="34" charset="0"/>
              <a:buChar char="•"/>
            </a:pPr>
            <a:r>
              <a:rPr lang="fr-CA" sz="900" dirty="0">
                <a:latin typeface="Arial" panose="020B0604020202020204" pitchFamily="34" charset="0"/>
              </a:rPr>
              <a:t>La carence nutritionnelle est fréquente en présence de FK, en raison de l’insuffisance pancréatique et de la malabsorption</a:t>
            </a:r>
            <a:r>
              <a:rPr lang="fr-CA" sz="900" baseline="30000" dirty="0">
                <a:latin typeface="Arial" panose="020B0604020202020204" pitchFamily="34" charset="0"/>
              </a:rPr>
              <a:t>1</a:t>
            </a:r>
            <a:r>
              <a:rPr lang="fr-CA" sz="900" dirty="0">
                <a:latin typeface="Arial" panose="020B0604020202020204" pitchFamily="34" charset="0"/>
              </a:rPr>
              <a:t>. Les données révèlent que la croissance et l’état nutritionnel sont étroitement associés à la fonction pulmonaire des enfants atteints de FK</a:t>
            </a:r>
            <a:r>
              <a:rPr lang="fr-CA" sz="900" baseline="30000" dirty="0">
                <a:latin typeface="Arial" panose="020B0604020202020204" pitchFamily="34" charset="0"/>
              </a:rPr>
              <a:t>2, 3</a:t>
            </a:r>
            <a:r>
              <a:rPr lang="fr-CA" sz="900" dirty="0">
                <a:latin typeface="Arial" panose="020B0604020202020204" pitchFamily="34" charset="0"/>
              </a:rPr>
              <a:t>.</a:t>
            </a:r>
          </a:p>
          <a:p>
            <a:pPr marL="177845" indent="-177845" eaLnBrk="1" hangingPunct="1">
              <a:spcBef>
                <a:spcPts val="0"/>
              </a:spcBef>
              <a:buFont typeface="Arial" panose="020B0604020202020204" pitchFamily="34" charset="0"/>
              <a:buChar char="•"/>
            </a:pPr>
            <a:r>
              <a:rPr lang="fr-CA" sz="900" dirty="0">
                <a:latin typeface="Arial" panose="020B0604020202020204" pitchFamily="34" charset="0"/>
              </a:rPr>
              <a:t>La figure de gauche illustre le taux de croissance faible chez les enfants âgés de 3 ans atteints de FK. Des signes de maladie pulmonaire étaient présents chez une proportion importante de patients, même ceux du 75</a:t>
            </a:r>
            <a:r>
              <a:rPr lang="fr-CA" sz="900" baseline="30000" dirty="0">
                <a:latin typeface="Arial" panose="020B0604020202020204" pitchFamily="34" charset="0"/>
              </a:rPr>
              <a:t>e</a:t>
            </a:r>
            <a:r>
              <a:rPr lang="fr-CA" sz="900" dirty="0">
                <a:latin typeface="Arial" panose="020B0604020202020204" pitchFamily="34" charset="0"/>
              </a:rPr>
              <a:t> centile ou plus. Ainsi, l’indice de croissance n’est pas en corrélation avec des signes et des symptômes de maladie pulmonaire à l’âge de 3 ans. Toutefois, à l’âge de 6 ans, les enfants dont la croissance est faible à 3 ans ont une fonction pulmonaire moyenne inférieure (graphique de droite)</a:t>
            </a:r>
            <a:r>
              <a:rPr lang="fr-CA" sz="900" baseline="30000" dirty="0">
                <a:latin typeface="Arial" panose="020B0604020202020204" pitchFamily="34" charset="0"/>
              </a:rPr>
              <a:t>2</a:t>
            </a:r>
            <a:r>
              <a:rPr lang="fr-CA" sz="900" dirty="0">
                <a:latin typeface="Arial" panose="020B0604020202020204" pitchFamily="34" charset="0"/>
              </a:rPr>
              <a:t>.</a:t>
            </a:r>
            <a:endParaRPr lang="fr-CA" sz="900" dirty="0">
              <a:latin typeface="Arial" panose="020B0604020202020204" pitchFamily="34" charset="0"/>
              <a:ea typeface="MS PGothic" pitchFamily="34" charset="-128"/>
              <a:cs typeface="Arial" panose="020B0604020202020204" pitchFamily="34" charset="0"/>
            </a:endParaRPr>
          </a:p>
          <a:p>
            <a:pPr marL="177845" indent="-177845" eaLnBrk="1" hangingPunct="1">
              <a:spcBef>
                <a:spcPts val="0"/>
              </a:spcBef>
              <a:buFont typeface="Arial" panose="020B0604020202020204" pitchFamily="34" charset="0"/>
              <a:buChar char="•"/>
            </a:pPr>
            <a:r>
              <a:rPr lang="fr-CA" sz="900" dirty="0">
                <a:latin typeface="Arial" panose="020B0604020202020204" pitchFamily="34" charset="0"/>
              </a:rPr>
              <a:t>Dans la figure de droite, on peut voir qu’un gain pondéral relatif entre l’âge de 3 et de 6 ans a été associé à une amélioration de la fonction pulmonaire à l’âge de 6 ans (lorsque le VEMS devient une mesure fiable)</a:t>
            </a:r>
            <a:r>
              <a:rPr lang="fr-CA" sz="900" baseline="30000" dirty="0">
                <a:latin typeface="Arial" panose="020B0604020202020204" pitchFamily="34" charset="0"/>
              </a:rPr>
              <a:t>3</a:t>
            </a:r>
            <a:r>
              <a:rPr lang="fr-CA" sz="900" dirty="0">
                <a:latin typeface="Arial" panose="020B0604020202020204" pitchFamily="34" charset="0"/>
              </a:rPr>
              <a:t>.</a:t>
            </a:r>
            <a:endParaRPr lang="fr-CA" sz="900" dirty="0">
              <a:latin typeface="Arial" panose="020B0604020202020204" pitchFamily="34" charset="0"/>
              <a:ea typeface="MS PGothic" pitchFamily="34" charset="-128"/>
              <a:cs typeface="Arial" panose="020B0604020202020204" pitchFamily="34" charset="0"/>
            </a:endParaRPr>
          </a:p>
          <a:p>
            <a:pPr marL="177845" indent="-177845" eaLnBrk="1" hangingPunct="1">
              <a:spcBef>
                <a:spcPts val="0"/>
              </a:spcBef>
              <a:buFont typeface="Arial" panose="020B0604020202020204" pitchFamily="34" charset="0"/>
              <a:buChar char="•"/>
            </a:pPr>
            <a:r>
              <a:rPr lang="fr-CA" sz="900" dirty="0">
                <a:latin typeface="Arial" panose="020B0604020202020204" pitchFamily="34" charset="0"/>
              </a:rPr>
              <a:t>Ces données laissent croire qu’une intervention nutritionnelle précoce pourrait améliorer la santé pulmonaire</a:t>
            </a:r>
            <a:r>
              <a:rPr lang="fr-CA" sz="900" baseline="30000" dirty="0">
                <a:latin typeface="Arial" panose="020B0604020202020204" pitchFamily="34" charset="0"/>
              </a:rPr>
              <a:t>2, 3</a:t>
            </a:r>
            <a:r>
              <a:rPr lang="fr-CA" sz="900" dirty="0">
                <a:latin typeface="Arial" panose="020B0604020202020204" pitchFamily="34" charset="0"/>
              </a:rPr>
              <a:t>.</a:t>
            </a:r>
            <a:endParaRPr lang="fr-CA" sz="900" dirty="0">
              <a:latin typeface="Arial" panose="020B0604020202020204" pitchFamily="34" charset="0"/>
              <a:ea typeface="MS PGothic" pitchFamily="34" charset="-128"/>
              <a:cs typeface="Arial" panose="020B0604020202020204" pitchFamily="34" charset="0"/>
            </a:endParaRPr>
          </a:p>
          <a:p>
            <a:pPr eaLnBrk="1" hangingPunct="1">
              <a:spcBef>
                <a:spcPts val="0"/>
              </a:spcBef>
            </a:pPr>
            <a:endParaRPr lang="fr-CA" sz="900" dirty="0">
              <a:latin typeface="Arial" panose="020B0604020202020204" pitchFamily="34" charset="0"/>
              <a:ea typeface="MS PGothic" pitchFamily="34" charset="-128"/>
              <a:cs typeface="Arial" panose="020B0604020202020204" pitchFamily="34" charset="0"/>
            </a:endParaRPr>
          </a:p>
          <a:p>
            <a:pPr eaLnBrk="1" hangingPunct="1">
              <a:spcBef>
                <a:spcPts val="0"/>
              </a:spcBef>
            </a:pPr>
            <a:r>
              <a:rPr lang="fr-CA" sz="900" b="1" dirty="0">
                <a:latin typeface="Arial" panose="020B0604020202020204" pitchFamily="34" charset="0"/>
              </a:rPr>
              <a:t>Autres renseignements</a:t>
            </a:r>
          </a:p>
          <a:p>
            <a:pPr marL="177845" indent="-177845" eaLnBrk="1" hangingPunct="1">
              <a:spcBef>
                <a:spcPts val="0"/>
              </a:spcBef>
              <a:buFont typeface="Arial" panose="020B0604020202020204" pitchFamily="34" charset="0"/>
              <a:buChar char="•"/>
            </a:pPr>
            <a:r>
              <a:rPr lang="fr-CA" sz="900" dirty="0">
                <a:latin typeface="Arial" panose="020B0604020202020204" pitchFamily="34" charset="0"/>
              </a:rPr>
              <a:t>Une vaste cohorte de patients (n = 931) a été suivie et évaluée de façon prospective afin de mesurer les indices de croissance et la santé pulmonaire, de l’âge de 3 ans à l’âge de 6 ans</a:t>
            </a:r>
            <a:r>
              <a:rPr lang="fr-CA" sz="900" baseline="30000" dirty="0">
                <a:latin typeface="Arial" panose="020B0604020202020204" pitchFamily="34" charset="0"/>
              </a:rPr>
              <a:t>2</a:t>
            </a:r>
            <a:r>
              <a:rPr lang="fr-CA" sz="900" dirty="0">
                <a:latin typeface="Arial" panose="020B0604020202020204" pitchFamily="34" charset="0"/>
              </a:rPr>
              <a:t>.</a:t>
            </a:r>
            <a:endParaRPr lang="fr-CA" sz="900" dirty="0">
              <a:latin typeface="Arial" panose="020B0604020202020204" pitchFamily="34" charset="0"/>
              <a:ea typeface="MS PGothic" pitchFamily="34" charset="-128"/>
              <a:cs typeface="Arial" panose="020B0604020202020204" pitchFamily="34" charset="0"/>
            </a:endParaRPr>
          </a:p>
          <a:p>
            <a:pPr marL="177845" indent="-177845" eaLnBrk="1" hangingPunct="1">
              <a:spcBef>
                <a:spcPts val="0"/>
              </a:spcBef>
              <a:buFont typeface="Arial" panose="020B0604020202020204" pitchFamily="34" charset="0"/>
              <a:buChar char="•"/>
            </a:pPr>
            <a:r>
              <a:rPr lang="fr-CA" sz="900" dirty="0">
                <a:latin typeface="Arial" panose="020B0604020202020204" pitchFamily="34" charset="0"/>
              </a:rPr>
              <a:t>Les données ont révélé que les patients dont les indices de croissance étaient faibles à l’âge de 3 ans présentaient une faible fonction pulmonaire à l’âge de 6 ans. Cette corrélation était la plus évidente avec les mesures du poids selon l’âge</a:t>
            </a:r>
            <a:r>
              <a:rPr lang="fr-CA" sz="900" baseline="30000" dirty="0">
                <a:latin typeface="Arial" panose="020B0604020202020204" pitchFamily="34" charset="0"/>
              </a:rPr>
              <a:t>2</a:t>
            </a:r>
            <a:r>
              <a:rPr lang="fr-CA" sz="900" dirty="0">
                <a:latin typeface="Arial" panose="020B0604020202020204" pitchFamily="34" charset="0"/>
              </a:rPr>
              <a:t>.</a:t>
            </a:r>
            <a:r>
              <a:rPr lang="fr-CA" sz="900" baseline="30000" dirty="0">
                <a:latin typeface="Arial" panose="020B0604020202020204" pitchFamily="34" charset="0"/>
              </a:rPr>
              <a:t> </a:t>
            </a:r>
            <a:endParaRPr lang="fr-CA" sz="900" baseline="30000" dirty="0">
              <a:latin typeface="Arial" panose="020B0604020202020204" pitchFamily="34" charset="0"/>
              <a:ea typeface="MS PGothic" pitchFamily="34" charset="-128"/>
              <a:cs typeface="Arial" panose="020B0604020202020204" pitchFamily="34" charset="0"/>
            </a:endParaRPr>
          </a:p>
          <a:p>
            <a:pPr marL="177845" indent="-177845">
              <a:buFont typeface="Arial" panose="020B0604020202020204" pitchFamily="34" charset="0"/>
              <a:buChar char="•"/>
            </a:pPr>
            <a:r>
              <a:rPr lang="fr-CA" sz="900" dirty="0">
                <a:latin typeface="Arial" panose="020B0604020202020204" pitchFamily="34" charset="0"/>
              </a:rPr>
              <a:t>Les centiles de taille selon l’âge correspondent également à des valeurs inférieures de pourcentage de la valeur prédite du VEMS</a:t>
            </a:r>
            <a:r>
              <a:rPr lang="fr-CA" sz="900" baseline="30000" dirty="0">
                <a:latin typeface="Arial" panose="020B0604020202020204" pitchFamily="34" charset="0"/>
              </a:rPr>
              <a:t>2</a:t>
            </a:r>
            <a:r>
              <a:rPr lang="fr-CA" sz="900" dirty="0">
                <a:latin typeface="Arial" panose="020B0604020202020204" pitchFamily="34" charset="0"/>
              </a:rPr>
              <a:t>.</a:t>
            </a:r>
            <a:endParaRPr lang="fr-CA" sz="900" baseline="30000" dirty="0">
              <a:latin typeface="Arial" panose="020B0604020202020204" pitchFamily="34" charset="0"/>
              <a:ea typeface="MS PGothic" pitchFamily="34" charset="-128"/>
              <a:cs typeface="Arial" panose="020B0604020202020204" pitchFamily="34" charset="0"/>
            </a:endParaRPr>
          </a:p>
          <a:p>
            <a:pPr marL="177845" indent="-177845" eaLnBrk="1" hangingPunct="1">
              <a:spcBef>
                <a:spcPts val="0"/>
              </a:spcBef>
              <a:buFont typeface="Arial" panose="020B0604020202020204" pitchFamily="34" charset="0"/>
              <a:buChar char="•"/>
            </a:pPr>
            <a:r>
              <a:rPr lang="fr-CA" sz="900" dirty="0">
                <a:latin typeface="Arial" panose="020B0604020202020204" pitchFamily="34" charset="0"/>
              </a:rPr>
              <a:t>Comme on le voit dans la figure, un gain pondéral relatif réalisé entre 3 et 6 ans était aussi associé à une meilleure fonction pulmonaire à l’âge de 6 ans</a:t>
            </a:r>
            <a:r>
              <a:rPr lang="fr-CA" sz="900" baseline="30000" dirty="0">
                <a:latin typeface="Arial" panose="020B0604020202020204" pitchFamily="34" charset="0"/>
              </a:rPr>
              <a:t>2</a:t>
            </a:r>
            <a:r>
              <a:rPr lang="fr-CA" sz="900" dirty="0">
                <a:latin typeface="Arial" panose="020B0604020202020204" pitchFamily="34" charset="0"/>
              </a:rPr>
              <a:t>.</a:t>
            </a:r>
            <a:endParaRPr lang="fr-CA" sz="900" dirty="0">
              <a:latin typeface="Arial" panose="020B0604020202020204" pitchFamily="34" charset="0"/>
              <a:ea typeface="MS PGothic" pitchFamily="34" charset="-128"/>
              <a:cs typeface="Arial" panose="020B0604020202020204" pitchFamily="34" charset="0"/>
            </a:endParaRPr>
          </a:p>
          <a:p>
            <a:pPr marL="548356" lvl="1" indent="-242067" eaLnBrk="1" hangingPunct="1">
              <a:spcBef>
                <a:spcPts val="0"/>
              </a:spcBef>
              <a:buFont typeface="Arial" charset="0"/>
              <a:buChar char="–"/>
            </a:pPr>
            <a:r>
              <a:rPr lang="fr-CA" sz="900" dirty="0">
                <a:latin typeface="Arial" panose="020B0604020202020204" pitchFamily="34" charset="0"/>
              </a:rPr>
              <a:t>Les enfants dont le poids selon l’âge était supérieur au 10</a:t>
            </a:r>
            <a:r>
              <a:rPr lang="fr-CA" sz="900" baseline="30000" dirty="0">
                <a:latin typeface="Arial" panose="020B0604020202020204" pitchFamily="34" charset="0"/>
              </a:rPr>
              <a:t>e</a:t>
            </a:r>
            <a:r>
              <a:rPr lang="fr-CA" sz="900" dirty="0">
                <a:latin typeface="Arial" panose="020B0604020202020204" pitchFamily="34" charset="0"/>
              </a:rPr>
              <a:t> centile à l’âge de 3 ans et demeurait supérieur au 10</a:t>
            </a:r>
            <a:r>
              <a:rPr lang="fr-CA" sz="900" baseline="30000" dirty="0">
                <a:latin typeface="Arial" panose="020B0604020202020204" pitchFamily="34" charset="0"/>
              </a:rPr>
              <a:t>e</a:t>
            </a:r>
            <a:r>
              <a:rPr lang="fr-CA" sz="900" dirty="0">
                <a:latin typeface="Arial" panose="020B0604020202020204" pitchFamily="34" charset="0"/>
              </a:rPr>
              <a:t> centile à l’âge de 6 ans présentaient les scores VEMS les plus élevés.</a:t>
            </a:r>
          </a:p>
          <a:p>
            <a:pPr marL="548356" lvl="1" indent="-242067" eaLnBrk="1" hangingPunct="1">
              <a:spcBef>
                <a:spcPts val="0"/>
              </a:spcBef>
              <a:buFont typeface="Arial" charset="0"/>
              <a:buChar char="–"/>
            </a:pPr>
            <a:r>
              <a:rPr lang="fr-CA" sz="900" dirty="0">
                <a:latin typeface="Arial" panose="020B0604020202020204" pitchFamily="34" charset="0"/>
              </a:rPr>
              <a:t>Inversement, les enfants dont le poids selon l’âge était inférieur au 10</a:t>
            </a:r>
            <a:r>
              <a:rPr lang="fr-CA" sz="900" baseline="30000" dirty="0">
                <a:latin typeface="Arial" panose="020B0604020202020204" pitchFamily="34" charset="0"/>
              </a:rPr>
              <a:t>e</a:t>
            </a:r>
            <a:r>
              <a:rPr lang="fr-CA" sz="900" dirty="0">
                <a:latin typeface="Arial" panose="020B0604020202020204" pitchFamily="34" charset="0"/>
              </a:rPr>
              <a:t> centile à l’âge de 3 ans et demeurait inférieur au 10</a:t>
            </a:r>
            <a:r>
              <a:rPr lang="fr-CA" sz="900" baseline="30000" dirty="0">
                <a:latin typeface="Arial" panose="020B0604020202020204" pitchFamily="34" charset="0"/>
              </a:rPr>
              <a:t>e</a:t>
            </a:r>
            <a:r>
              <a:rPr lang="fr-CA" sz="900" dirty="0">
                <a:latin typeface="Arial" panose="020B0604020202020204" pitchFamily="34" charset="0"/>
              </a:rPr>
              <a:t> centile à l’âge de 6 ans présentaient les scores VEMS les plus bas.</a:t>
            </a:r>
          </a:p>
          <a:p>
            <a:pPr eaLnBrk="1" hangingPunct="1">
              <a:spcBef>
                <a:spcPts val="0"/>
              </a:spcBef>
            </a:pPr>
            <a:endParaRPr lang="fr-CA" sz="900" b="1" dirty="0">
              <a:latin typeface="Arial" panose="020B0604020202020204" pitchFamily="34" charset="0"/>
              <a:ea typeface="Arial Unicode MS" pitchFamily="34" charset="-128"/>
              <a:cs typeface="Arial" panose="020B0604020202020204" pitchFamily="34" charset="0"/>
            </a:endParaRPr>
          </a:p>
          <a:p>
            <a:pPr eaLnBrk="1" hangingPunct="1">
              <a:spcBef>
                <a:spcPts val="0"/>
              </a:spcBef>
            </a:pPr>
            <a:r>
              <a:rPr lang="fr-CA" sz="900" b="1" dirty="0">
                <a:latin typeface="Arial" panose="020B0604020202020204" pitchFamily="34" charset="0"/>
              </a:rPr>
              <a:t>Références</a:t>
            </a:r>
          </a:p>
          <a:p>
            <a:pPr marL="237127" indent="-237127">
              <a:buFont typeface="+mj-lt"/>
              <a:buAutoNum type="arabicPeriod"/>
            </a:pPr>
            <a:r>
              <a:rPr lang="fr-CA" sz="900" dirty="0">
                <a:latin typeface="Arial" panose="020B0604020202020204" pitchFamily="34" charset="0"/>
              </a:rPr>
              <a:t>O’SULLIVAN, B. P., Freedman, S. D. « Cystic fibrosis », </a:t>
            </a:r>
            <a:r>
              <a:rPr lang="fr-CA" sz="900" i="1" dirty="0">
                <a:latin typeface="Arial" panose="020B0604020202020204" pitchFamily="34" charset="0"/>
              </a:rPr>
              <a:t>Lancet</a:t>
            </a:r>
            <a:r>
              <a:rPr lang="fr-CA" sz="900" dirty="0">
                <a:latin typeface="Arial" panose="020B0604020202020204" pitchFamily="34" charset="0"/>
              </a:rPr>
              <a:t>, 2009;373(9678):1891-1904. </a:t>
            </a:r>
            <a:endParaRPr lang="fr-CA" sz="900" dirty="0">
              <a:latin typeface="Arial" panose="020B0604020202020204" pitchFamily="34" charset="0"/>
              <a:ea typeface="Arial Unicode MS" pitchFamily="34" charset="-128"/>
              <a:cs typeface="Arial" panose="020B0604020202020204" pitchFamily="34" charset="0"/>
            </a:endParaRPr>
          </a:p>
          <a:p>
            <a:pPr marL="237127" indent="-237127">
              <a:buFont typeface="+mj-lt"/>
              <a:buAutoNum type="arabicPeriod"/>
            </a:pPr>
            <a:r>
              <a:rPr lang="fr-CA" sz="900" dirty="0">
                <a:latin typeface="Arial" panose="020B0604020202020204" pitchFamily="34" charset="0"/>
              </a:rPr>
              <a:t>KONSTAN, M. W., S. M. Butler, M. E. Wohl et coll. « Growth and nutritional indexes in early life predict pulmonary function in cystic fibrosis », </a:t>
            </a:r>
            <a:r>
              <a:rPr lang="fr-CA" sz="900" i="1" dirty="0">
                <a:latin typeface="Arial" panose="020B0604020202020204" pitchFamily="34" charset="0"/>
              </a:rPr>
              <a:t>J Pediatr, </a:t>
            </a:r>
            <a:r>
              <a:rPr lang="fr-CA" sz="900" dirty="0">
                <a:latin typeface="Arial" panose="020B0604020202020204" pitchFamily="34" charset="0"/>
              </a:rPr>
              <a:t>2003;142(6):624-630.</a:t>
            </a:r>
          </a:p>
          <a:p>
            <a:pPr marL="237127" indent="-237127" eaLnBrk="1" hangingPunct="1">
              <a:spcBef>
                <a:spcPts val="0"/>
              </a:spcBef>
              <a:buFont typeface="+mj-lt"/>
              <a:buAutoNum type="arabicPeriod"/>
            </a:pPr>
            <a:r>
              <a:rPr lang="fr-CA" sz="900" dirty="0">
                <a:solidFill>
                  <a:srgbClr val="000000"/>
                </a:solidFill>
                <a:latin typeface="Arial" panose="020B0604020202020204" pitchFamily="34" charset="0"/>
              </a:rPr>
              <a:t>UMLAWSKA, W. et coll. </a:t>
            </a:r>
            <a:r>
              <a:rPr lang="fr-CA" sz="900" i="1" dirty="0">
                <a:solidFill>
                  <a:srgbClr val="000000"/>
                </a:solidFill>
                <a:latin typeface="Arial" panose="020B0604020202020204" pitchFamily="34" charset="0"/>
              </a:rPr>
              <a:t>Adv Clin Exp Med</a:t>
            </a:r>
            <a:r>
              <a:rPr lang="fr-CA" sz="900" dirty="0">
                <a:solidFill>
                  <a:srgbClr val="000000"/>
                </a:solidFill>
                <a:latin typeface="Arial" panose="020B0604020202020204" pitchFamily="34" charset="0"/>
              </a:rPr>
              <a:t>, 2014;23(5):775-783</a:t>
            </a:r>
            <a:endParaRPr lang="fr-CA" sz="900" dirty="0">
              <a:latin typeface="Arial" panose="020B0604020202020204" pitchFamily="34" charset="0"/>
              <a:ea typeface="MS PGothic" pitchFamily="34" charset="-128"/>
              <a:cs typeface="Arial" panose="020B0604020202020204" pitchFamily="34" charset="0"/>
            </a:endParaRPr>
          </a:p>
        </p:txBody>
      </p:sp>
      <p:sp>
        <p:nvSpPr>
          <p:cNvPr id="115721" name="Header Placeholder 7"/>
          <p:cNvSpPr txBox="1">
            <a:spLocks noGrp="1"/>
          </p:cNvSpPr>
          <p:nvPr/>
        </p:nvSpPr>
        <p:spPr bwMode="auto">
          <a:xfrm>
            <a:off x="0" y="0"/>
            <a:ext cx="3170583" cy="48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09" tIns="48005" rIns="96009" bIns="48005"/>
          <a:lstStyle>
            <a:lvl1pPr defTabSz="893763" eaLnBrk="0" hangingPunct="0">
              <a:defRPr>
                <a:solidFill>
                  <a:schemeClr val="tx1"/>
                </a:solidFill>
                <a:latin typeface="Arial" charset="0"/>
                <a:ea typeface="MS PGothic" pitchFamily="34" charset="-128"/>
              </a:defRPr>
            </a:lvl1pPr>
            <a:lvl2pPr marL="742950" indent="-285750" defTabSz="893763" eaLnBrk="0" hangingPunct="0">
              <a:defRPr>
                <a:solidFill>
                  <a:schemeClr val="tx1"/>
                </a:solidFill>
                <a:latin typeface="Arial" charset="0"/>
                <a:ea typeface="MS PGothic" pitchFamily="34" charset="-128"/>
              </a:defRPr>
            </a:lvl2pPr>
            <a:lvl3pPr marL="1143000" indent="-228600" defTabSz="893763" eaLnBrk="0" hangingPunct="0">
              <a:defRPr>
                <a:solidFill>
                  <a:schemeClr val="tx1"/>
                </a:solidFill>
                <a:latin typeface="Arial" charset="0"/>
                <a:ea typeface="MS PGothic" pitchFamily="34" charset="-128"/>
              </a:defRPr>
            </a:lvl3pPr>
            <a:lvl4pPr marL="1600200" indent="-228600" defTabSz="893763" eaLnBrk="0" hangingPunct="0">
              <a:defRPr>
                <a:solidFill>
                  <a:schemeClr val="tx1"/>
                </a:solidFill>
                <a:latin typeface="Arial" charset="0"/>
                <a:ea typeface="MS PGothic" pitchFamily="34" charset="-128"/>
              </a:defRPr>
            </a:lvl4pPr>
            <a:lvl5pPr marL="2057400" indent="-228600" defTabSz="893763" eaLnBrk="0" hangingPunct="0">
              <a:defRPr>
                <a:solidFill>
                  <a:schemeClr val="tx1"/>
                </a:solidFill>
                <a:latin typeface="Arial" charset="0"/>
                <a:ea typeface="MS PGothic" pitchFamily="34" charset="-128"/>
              </a:defRPr>
            </a:lvl5pPr>
            <a:lvl6pPr marL="2514600" indent="-228600" defTabSz="893763"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893763"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893763"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893763" eaLnBrk="0" fontAlgn="base" hangingPunct="0">
              <a:spcBef>
                <a:spcPct val="0"/>
              </a:spcBef>
              <a:spcAft>
                <a:spcPct val="0"/>
              </a:spcAft>
              <a:defRPr>
                <a:solidFill>
                  <a:schemeClr val="tx1"/>
                </a:solidFill>
                <a:latin typeface="Arial" charset="0"/>
                <a:ea typeface="MS PGothic" pitchFamily="34" charset="-128"/>
              </a:defRPr>
            </a:lvl9pPr>
          </a:lstStyle>
          <a:p>
            <a:pPr fontAlgn="base">
              <a:spcBef>
                <a:spcPct val="0"/>
              </a:spcBef>
              <a:spcAft>
                <a:spcPct val="0"/>
              </a:spcAft>
            </a:pPr>
            <a:endParaRPr lang="en-US" sz="1200" dirty="0">
              <a:solidFill>
                <a:srgbClr val="000000"/>
              </a:solidFill>
              <a:ea typeface="Arial Unicode MS" pitchFamily="34" charset="-128"/>
              <a:cs typeface="Arial Unicode MS" pitchFamily="34" charset="-128"/>
            </a:endParaRPr>
          </a:p>
        </p:txBody>
      </p:sp>
      <p:sp>
        <p:nvSpPr>
          <p:cNvPr id="9" name="Slide Number Placeholder 3"/>
          <p:cNvSpPr txBox="1">
            <a:spLocks/>
          </p:cNvSpPr>
          <p:nvPr/>
        </p:nvSpPr>
        <p:spPr>
          <a:xfrm>
            <a:off x="3884613" y="8685213"/>
            <a:ext cx="2971800" cy="458787"/>
          </a:xfrm>
          <a:prstGeom prst="rect">
            <a:avLst/>
          </a:prstGeom>
        </p:spPr>
        <p:txBody>
          <a:bodyPr vert="horz" lIns="91440" tIns="45720" rIns="91440" bIns="45720" rtlCol="0"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t>24</a:t>
            </a:r>
          </a:p>
        </p:txBody>
      </p:sp>
    </p:spTree>
    <p:extLst>
      <p:ext uri="{BB962C8B-B14F-4D97-AF65-F5344CB8AC3E}">
        <p14:creationId xmlns:p14="http://schemas.microsoft.com/office/powerpoint/2010/main" val="3925981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t>26</a:t>
            </a:fld>
            <a:endParaRPr lang="fr-CA" dirty="0"/>
          </a:p>
        </p:txBody>
      </p:sp>
    </p:spTree>
    <p:extLst>
      <p:ext uri="{BB962C8B-B14F-4D97-AF65-F5344CB8AC3E}">
        <p14:creationId xmlns:p14="http://schemas.microsoft.com/office/powerpoint/2010/main" val="4266963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91000"/>
          </a:xfrm>
        </p:spPr>
        <p:txBody>
          <a:bodyPr/>
          <a:lstStyle/>
          <a:p>
            <a:pPr marL="0" indent="0">
              <a:buFont typeface="Arial" panose="020B0604020202020204" pitchFamily="34" charset="0"/>
              <a:buNone/>
            </a:pPr>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centiles de poids et de taille se sont améliorés chez des cohortes de naissance successives, particulièrement chez les dernières.</a:t>
            </a:r>
          </a:p>
          <a:p>
            <a:pPr marL="171450" indent="-171450">
              <a:buFont typeface="Arial" panose="020B0604020202020204" pitchFamily="34" charset="0"/>
              <a:buChar char="•"/>
            </a:pPr>
            <a:r>
              <a:rPr lang="fr-CA" dirty="0">
                <a:latin typeface="Arial" panose="020B0604020202020204" pitchFamily="34" charset="0"/>
              </a:rPr>
              <a:t>De nombreux facteurs peuvent contribuer aux améliorations observées chez les plus jeunes cohortes, y compris l’adoption du dépistage chez les nouveau-nés et les interventions précoces.</a:t>
            </a:r>
          </a:p>
          <a:p>
            <a:pPr marL="0" indent="0">
              <a:buFont typeface="Arial" panose="020B0604020202020204" pitchFamily="34" charset="0"/>
              <a:buNone/>
            </a:pPr>
            <a:endParaRPr lang="fr-CA" b="1" dirty="0">
              <a:latin typeface="Arial" panose="020B0604020202020204" pitchFamily="34" charset="0"/>
              <a:cs typeface="Arial" panose="020B0604020202020204" pitchFamily="34" charset="0"/>
            </a:endParaRPr>
          </a:p>
          <a:p>
            <a:pPr marL="0" lvl="0" indent="0">
              <a:buFont typeface="Arial" panose="020B0604020202020204" pitchFamily="34" charset="0"/>
              <a:buNone/>
            </a:pPr>
            <a:endParaRPr lang="fr-CA" b="1" baseline="0" dirty="0">
              <a:latin typeface="Arial" panose="020B0604020202020204" pitchFamily="34" charset="0"/>
              <a:cs typeface="Arial" panose="020B0604020202020204" pitchFamily="34" charset="0"/>
            </a:endParaRPr>
          </a:p>
          <a:p>
            <a:pPr marL="0" lvl="0" indent="0">
              <a:buFont typeface="Arial" panose="020B0604020202020204" pitchFamily="34" charset="0"/>
              <a:buNone/>
            </a:pPr>
            <a:r>
              <a:rPr lang="fr-CA" b="1" baseline="0" dirty="0">
                <a:latin typeface="Arial" panose="020B0604020202020204" pitchFamily="34" charset="0"/>
              </a:rPr>
              <a:t>Référence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sz="1200" dirty="0">
                <a:solidFill>
                  <a:srgbClr val="000000"/>
                </a:solidFill>
              </a:rPr>
              <a:t>Rapport annuel des données du registre de patients de la CFF, 2018. Bethesda (Maryland): CFF; 2019</a:t>
            </a:r>
            <a:endParaRPr lang="fr-CA" baseline="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fr-CA"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fr-CA" smtClean="0"/>
              <a:t>27</a:t>
            </a:fld>
            <a:endParaRPr lang="fr-CA" dirty="0"/>
          </a:p>
        </p:txBody>
      </p:sp>
    </p:spTree>
    <p:extLst>
      <p:ext uri="{BB962C8B-B14F-4D97-AF65-F5344CB8AC3E}">
        <p14:creationId xmlns:p14="http://schemas.microsoft.com/office/powerpoint/2010/main" val="1334489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 taux de croissance chez les patients atteints de FK s’est amélioré au fil du temps grâce :</a:t>
            </a:r>
            <a:endParaRPr lang="fr-CA"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CA" dirty="0">
                <a:latin typeface="Arial" panose="020B0604020202020204" pitchFamily="34" charset="0"/>
              </a:rPr>
              <a:t>au dépistage chez les nouveau-nés, qui permet d’intervenir plus tôt sur le plan nutritionnel et médical</a:t>
            </a:r>
            <a:r>
              <a:rPr lang="fr-CA" baseline="30000" dirty="0">
                <a:latin typeface="Arial" panose="020B0604020202020204" pitchFamily="34" charset="0"/>
              </a:rPr>
              <a:t>1</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CA" dirty="0">
                <a:latin typeface="Arial" panose="020B0604020202020204" pitchFamily="34" charset="0"/>
              </a:rPr>
              <a:t>à l’administration du traitement substitutif des enzymes pancréatiques, qui augmente l’absorption des nutriments</a:t>
            </a:r>
            <a:r>
              <a:rPr lang="fr-CA" baseline="30000" dirty="0">
                <a:latin typeface="Arial" panose="020B0604020202020204" pitchFamily="34" charset="0"/>
              </a:rPr>
              <a:t>2</a:t>
            </a:r>
            <a:r>
              <a:rPr lang="fr-CA" dirty="0">
                <a:latin typeface="Arial" panose="020B0604020202020204" pitchFamily="34" charset="0"/>
              </a:rPr>
              <a:t>.</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L’hormone de croissance s’est également révélée efficace pour augmenter la croissance</a:t>
            </a:r>
            <a:r>
              <a:rPr lang="fr-CA" baseline="30000" dirty="0">
                <a:latin typeface="Arial" panose="020B0604020202020204" pitchFamily="34" charset="0"/>
              </a:rPr>
              <a:t>3</a:t>
            </a:r>
            <a:r>
              <a:rPr lang="fr-CA" dirty="0">
                <a:latin typeface="Arial" panose="020B0604020202020204" pitchFamily="34" charset="0"/>
              </a:rPr>
              <a:t>, mais elle n’est plus considérée comme un traitement standard.</a:t>
            </a: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a:p>
            <a:r>
              <a:rPr lang="fr-CA" b="1" dirty="0">
                <a:solidFill>
                  <a:schemeClr val="bg2">
                    <a:lumMod val="10000"/>
                  </a:schemeClr>
                </a:solidFill>
                <a:latin typeface="Arial" panose="020B0604020202020204" pitchFamily="34" charset="0"/>
              </a:rPr>
              <a:t>Références</a:t>
            </a:r>
          </a:p>
          <a:p>
            <a:pPr marL="228600" indent="-228600">
              <a:buFont typeface="+mj-lt"/>
              <a:buAutoNum type="arabicPeriod"/>
            </a:pPr>
            <a:r>
              <a:rPr lang="fr-CA" dirty="0">
                <a:solidFill>
                  <a:schemeClr val="bg2">
                    <a:lumMod val="10000"/>
                  </a:schemeClr>
                </a:solidFill>
                <a:latin typeface="Arial" panose="020B0604020202020204" pitchFamily="34" charset="0"/>
              </a:rPr>
              <a:t>ZHANG, Z., M. J. Lindstrom, P. M. Farrell et coll. « Pubertal height growth and adult height in cystic fibrosis after newborn screening »,</a:t>
            </a:r>
            <a:r>
              <a:rPr lang="fr-CA" dirty="0"/>
              <a:t> </a:t>
            </a:r>
            <a:r>
              <a:rPr lang="fr-CA" i="1" dirty="0">
                <a:solidFill>
                  <a:schemeClr val="bg2">
                    <a:lumMod val="10000"/>
                  </a:schemeClr>
                </a:solidFill>
                <a:latin typeface="Arial" panose="020B0604020202020204" pitchFamily="34" charset="0"/>
              </a:rPr>
              <a:t>Pediatrics, </a:t>
            </a:r>
            <a:r>
              <a:rPr lang="fr-CA" dirty="0">
                <a:solidFill>
                  <a:schemeClr val="bg2">
                    <a:lumMod val="10000"/>
                  </a:schemeClr>
                </a:solidFill>
                <a:latin typeface="Arial" panose="020B0604020202020204" pitchFamily="34" charset="0"/>
              </a:rPr>
              <a:t>2016;137(5).</a:t>
            </a:r>
            <a:endParaRPr lang="fr-CA" dirty="0">
              <a:solidFill>
                <a:schemeClr val="bg2">
                  <a:lumMod val="10000"/>
                </a:schemeClr>
              </a:solidFill>
              <a:latin typeface="Arial" panose="020B0604020202020204" pitchFamily="34" charset="0"/>
              <a:cs typeface="Arial" panose="020B0604020202020204" pitchFamily="34" charset="0"/>
            </a:endParaRPr>
          </a:p>
          <a:p>
            <a:pPr marL="228600" indent="-228600">
              <a:buFont typeface="+mj-lt"/>
              <a:buAutoNum type="arabicPeriod"/>
            </a:pPr>
            <a:r>
              <a:rPr lang="fr-CA" dirty="0">
                <a:solidFill>
                  <a:srgbClr val="D7D7D7">
                    <a:lumMod val="10000"/>
                  </a:srgbClr>
                </a:solidFill>
                <a:latin typeface="Arial" panose="020B0604020202020204" pitchFamily="34" charset="0"/>
              </a:rPr>
              <a:t>WOESTENENK, J. W., C. K. van der Ent et R. H. Houwen. « Pancreatic enzyme replacement therapy and coefficient of fat absorption in children and adolescents with cystic fibrosis »,</a:t>
            </a:r>
            <a:r>
              <a:rPr lang="fr-CA" dirty="0"/>
              <a:t> </a:t>
            </a:r>
            <a:r>
              <a:rPr lang="fr-CA" i="1" dirty="0">
                <a:solidFill>
                  <a:srgbClr val="D7D7D7">
                    <a:lumMod val="10000"/>
                  </a:srgbClr>
                </a:solidFill>
                <a:latin typeface="Arial" panose="020B0604020202020204" pitchFamily="34" charset="0"/>
              </a:rPr>
              <a:t>J Pediatr Gastroenterol Nutr, </a:t>
            </a:r>
            <a:r>
              <a:rPr lang="fr-CA" dirty="0">
                <a:solidFill>
                  <a:srgbClr val="D7D7D7">
                    <a:lumMod val="10000"/>
                  </a:srgbClr>
                </a:solidFill>
                <a:latin typeface="Arial" panose="020B0604020202020204" pitchFamily="34" charset="0"/>
              </a:rPr>
              <a:t>2015;61(3):355-360.</a:t>
            </a:r>
          </a:p>
          <a:p>
            <a:pPr marL="228600" indent="-228600">
              <a:buFont typeface="+mj-lt"/>
              <a:buAutoNum type="arabicPeriod"/>
            </a:pPr>
            <a:r>
              <a:rPr lang="fr-CA" dirty="0">
                <a:solidFill>
                  <a:schemeClr val="bg2">
                    <a:lumMod val="10000"/>
                  </a:schemeClr>
                </a:solidFill>
                <a:latin typeface="Arial" panose="020B0604020202020204" pitchFamily="34" charset="0"/>
              </a:rPr>
              <a:t>STALVEY, M. S., R. D. Anbar, M. W. Konstan et coll. « A multi-center controlled trial of growth hormone treatment in children with cystic fibrosis », </a:t>
            </a:r>
            <a:r>
              <a:rPr lang="fr-CA" i="1" dirty="0">
                <a:solidFill>
                  <a:schemeClr val="bg2">
                    <a:lumMod val="10000"/>
                  </a:schemeClr>
                </a:solidFill>
                <a:latin typeface="Arial" panose="020B0604020202020204" pitchFamily="34" charset="0"/>
              </a:rPr>
              <a:t>Pediatr Pulmonol</a:t>
            </a:r>
            <a:r>
              <a:rPr lang="fr-CA" dirty="0">
                <a:solidFill>
                  <a:schemeClr val="bg2">
                    <a:lumMod val="10000"/>
                  </a:schemeClr>
                </a:solidFill>
                <a:latin typeface="Arial" panose="020B0604020202020204" pitchFamily="34" charset="0"/>
              </a:rPr>
              <a:t>, 2012;47(3):252-263.</a:t>
            </a:r>
            <a:r>
              <a:rPr lang="fr-CA" dirty="0"/>
              <a:t> </a:t>
            </a: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28</a:t>
            </a:fld>
            <a:endParaRPr lang="fr-CA" dirty="0">
              <a:solidFill>
                <a:prstClr val="black"/>
              </a:solidFill>
            </a:endParaRPr>
          </a:p>
        </p:txBody>
      </p:sp>
    </p:spTree>
    <p:extLst>
      <p:ext uri="{BB962C8B-B14F-4D97-AF65-F5344CB8AC3E}">
        <p14:creationId xmlns:p14="http://schemas.microsoft.com/office/powerpoint/2010/main" val="2416051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38238"/>
            <a:ext cx="4114800" cy="3086100"/>
          </a:xfrm>
        </p:spPr>
      </p:sp>
      <p:sp>
        <p:nvSpPr>
          <p:cNvPr id="3" name="Notes Placeholder 2"/>
          <p:cNvSpPr>
            <a:spLocks noGrp="1"/>
          </p:cNvSpPr>
          <p:nvPr>
            <p:ph type="body" idx="1"/>
          </p:nvPr>
        </p:nvSpPr>
        <p:spPr>
          <a:xfrm>
            <a:off x="685800" y="4453467"/>
            <a:ext cx="5486400" cy="4207538"/>
          </a:xfrm>
        </p:spPr>
        <p:txBody>
          <a:bodyPr/>
          <a:lstStyle/>
          <a:p>
            <a:pPr marL="0" indent="0">
              <a:buFont typeface="Arial" panose="020B0604020202020204" pitchFamily="34" charset="0"/>
              <a:buNone/>
            </a:pPr>
            <a:r>
              <a:rPr lang="fr-CA" sz="1000" b="1" dirty="0">
                <a:latin typeface="Arial" panose="020B0604020202020204" pitchFamily="34" charset="0"/>
              </a:rPr>
              <a:t>Points clés</a:t>
            </a:r>
          </a:p>
          <a:p>
            <a:pPr marL="171450" indent="-171450">
              <a:buFont typeface="Arial" panose="020B0604020202020204" pitchFamily="34" charset="0"/>
              <a:buChar char="•"/>
            </a:pPr>
            <a:r>
              <a:rPr lang="fr-CA" sz="1000" dirty="0">
                <a:latin typeface="Arial" panose="020B0604020202020204" pitchFamily="34" charset="0"/>
              </a:rPr>
              <a:t>Un sous-comité de la CFF sur la croissance et la nutrition a analysé les recommandations sur l’apport énergétique et le traitement substitutif des enzymes pancréatiques</a:t>
            </a:r>
            <a:r>
              <a:rPr lang="fr-CA" sz="1000" baseline="30000" dirty="0">
                <a:latin typeface="Arial" panose="020B0604020202020204" pitchFamily="34" charset="0"/>
              </a:rPr>
              <a:t>1</a:t>
            </a:r>
            <a:r>
              <a:rPr lang="fr-CA" sz="1000" dirty="0">
                <a:latin typeface="Arial" panose="020B0604020202020204" pitchFamily="34" charset="0"/>
              </a:rPr>
              <a:t>.</a:t>
            </a:r>
            <a:endParaRPr lang="fr-CA"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baseline="0" dirty="0">
                <a:latin typeface="Arial" panose="020B0604020202020204" pitchFamily="34" charset="0"/>
              </a:rPr>
              <a:t>En tout, 57 articles sur des sujets liés à l’apport énergétique et 10 articles admissibles sur le traitement substitutif des enzymes pancréatiques ont été analysés</a:t>
            </a:r>
            <a:r>
              <a:rPr lang="fr-CA" sz="1000" baseline="30000" dirty="0">
                <a:latin typeface="Arial" panose="020B0604020202020204" pitchFamily="34" charset="0"/>
              </a:rPr>
              <a:t>1</a:t>
            </a:r>
            <a:r>
              <a:rPr lang="fr-CA" dirty="0"/>
              <a:t>.</a:t>
            </a:r>
            <a:endParaRPr lang="fr-CA" sz="10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000" baseline="0" dirty="0">
                <a:latin typeface="Arial" panose="020B0604020202020204" pitchFamily="34" charset="0"/>
              </a:rPr>
              <a:t>Le comité a trouvé des données probantes sur le lien entre l’apport énergétique accru et l’amélioration du gain pondéral.</a:t>
            </a:r>
          </a:p>
          <a:p>
            <a:pPr marL="400050" lvl="1" indent="-171450">
              <a:buFont typeface="Calibri" panose="020F0502020204030204" pitchFamily="34" charset="0"/>
              <a:buChar char="–"/>
            </a:pPr>
            <a:r>
              <a:rPr lang="fr-CA" sz="1000" baseline="0" dirty="0">
                <a:latin typeface="Arial" panose="020B0604020202020204" pitchFamily="34" charset="0"/>
              </a:rPr>
              <a:t>Chez les enfants âgés &gt; 2 ans, la CFF recommande un apport énergétique supérieur à la norme pour la population générale</a:t>
            </a:r>
            <a:r>
              <a:rPr lang="fr-CA" sz="1000" baseline="30000" dirty="0">
                <a:latin typeface="Arial" panose="020B0604020202020204" pitchFamily="34" charset="0"/>
              </a:rPr>
              <a:t>1</a:t>
            </a:r>
            <a:r>
              <a:rPr lang="fr-CA" dirty="0"/>
              <a:t>.</a:t>
            </a:r>
            <a:endParaRPr lang="fr-CA" sz="1000" baseline="0" dirty="0">
              <a:latin typeface="Arial" panose="020B0604020202020204" pitchFamily="34" charset="0"/>
              <a:cs typeface="Arial" panose="020B0604020202020204" pitchFamily="34" charset="0"/>
            </a:endParaRPr>
          </a:p>
          <a:p>
            <a:pPr marL="400050" lvl="1" indent="-171450">
              <a:buFont typeface="Calibri" panose="020F0502020204030204" pitchFamily="34" charset="0"/>
              <a:buChar char="–"/>
            </a:pPr>
            <a:r>
              <a:rPr lang="fr-CA" sz="1000" baseline="0" dirty="0">
                <a:latin typeface="Arial" panose="020B0604020202020204" pitchFamily="34" charset="0"/>
              </a:rPr>
              <a:t>Une amélioration de l’état relativement au poids a été associée à un apport de 110 % à 200 % des besoins énergétiques de la population en bonne santé d’âge similaire, du même sexe et de taille comparable</a:t>
            </a:r>
            <a:r>
              <a:rPr lang="fr-CA" sz="1000" baseline="30000" dirty="0">
                <a:latin typeface="Arial" panose="020B0604020202020204" pitchFamily="34" charset="0"/>
              </a:rPr>
              <a:t>1</a:t>
            </a:r>
            <a:r>
              <a:rPr lang="fr-CA" dirty="0"/>
              <a:t>. </a:t>
            </a:r>
            <a:r>
              <a:rPr lang="fr-CA" sz="1000" dirty="0">
                <a:latin typeface="Arial" panose="020B0604020202020204" pitchFamily="34" charset="0"/>
              </a:rPr>
              <a:t>Un groupe australien a également noté qu’un apport de 110 à 200 % avait été associé à une amélioration de la croissance. Toutefois, les estimations individuelles doivent être prises en compte</a:t>
            </a:r>
            <a:r>
              <a:rPr lang="fr-CA" sz="1000" baseline="30000" dirty="0">
                <a:latin typeface="Arial" panose="020B0604020202020204" pitchFamily="34" charset="0"/>
              </a:rPr>
              <a:t>2</a:t>
            </a:r>
            <a:r>
              <a:rPr lang="fr-CA" dirty="0"/>
              <a:t>.</a:t>
            </a:r>
            <a:endParaRPr lang="fr-CA" sz="1000" baseline="0" dirty="0">
              <a:latin typeface="Arial" panose="020B0604020202020204" pitchFamily="34" charset="0"/>
              <a:cs typeface="Arial" panose="020B0604020202020204" pitchFamily="34" charset="0"/>
            </a:endParaRPr>
          </a:p>
          <a:p>
            <a:pPr marL="400050" lvl="1" indent="-171450">
              <a:buFont typeface="Calibri" panose="020F0502020204030204" pitchFamily="34" charset="0"/>
              <a:buChar char="–"/>
            </a:pPr>
            <a:r>
              <a:rPr lang="fr-CA" sz="1000" baseline="0" dirty="0">
                <a:latin typeface="Arial" panose="020B0604020202020204" pitchFamily="34" charset="0"/>
              </a:rPr>
              <a:t>Chez les enfants âgés de 1 à 12 ans qui présentent un retard de croissance, la CFF recommande un traitement intensif avec intervention comportementale associée à des conseils de nutrition pour favoriser le gain pondéral</a:t>
            </a:r>
            <a:r>
              <a:rPr lang="fr-CA" sz="1000" baseline="30000" dirty="0">
                <a:latin typeface="Arial" panose="020B0604020202020204" pitchFamily="34" charset="0"/>
              </a:rPr>
              <a:t>1</a:t>
            </a:r>
            <a:r>
              <a:rPr lang="fr-CA" dirty="0"/>
              <a:t>.</a:t>
            </a:r>
            <a:endParaRPr lang="fr-CA" sz="1000" baseline="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sz="1000" baseline="0" dirty="0">
                <a:latin typeface="Arial" panose="020B0604020202020204" pitchFamily="34" charset="0"/>
              </a:rPr>
              <a:t>Le sous-comité recommande l’utilisation des lignes directrices actuelles fondées sur un consensus pour le traitement substitutif des enzymes pancréatiques.</a:t>
            </a:r>
          </a:p>
          <a:p>
            <a:pPr marL="400050" lvl="1" indent="-171450">
              <a:buFont typeface="Calibri" panose="020F0502020204030204" pitchFamily="34" charset="0"/>
              <a:buChar char="–"/>
            </a:pPr>
            <a:r>
              <a:rPr lang="fr-CA" sz="1000" baseline="0" dirty="0">
                <a:latin typeface="Arial" panose="020B0604020202020204" pitchFamily="34" charset="0"/>
              </a:rPr>
              <a:t>Ces lignes directrices suggèrent de 500 à 2 500 unités de lipase par kg de poids corporel, par repas, ou &lt; 10 000 unités de lipase par kg de poids corporel, par jour, ou &lt; 4 000 unités de lipase par gramme de graisse alimentaire, par jour</a:t>
            </a:r>
            <a:r>
              <a:rPr lang="fr-CA" sz="1000" baseline="30000" dirty="0">
                <a:latin typeface="Arial" panose="020B0604020202020204" pitchFamily="34" charset="0"/>
              </a:rPr>
              <a:t>1</a:t>
            </a:r>
            <a:r>
              <a:rPr lang="fr-CA" sz="1000" baseline="0" dirty="0">
                <a:latin typeface="Arial" panose="020B0604020202020204" pitchFamily="34" charset="0"/>
              </a:rPr>
              <a:t>.</a:t>
            </a:r>
            <a:endParaRPr lang="fr-CA" sz="1000" baseline="0" dirty="0">
              <a:latin typeface="Arial" panose="020B0604020202020204" pitchFamily="34" charset="0"/>
              <a:cs typeface="Arial" panose="020B0604020202020204" pitchFamily="34" charset="0"/>
            </a:endParaRPr>
          </a:p>
          <a:p>
            <a:pPr marL="400050" lvl="1" indent="-171450">
              <a:buFont typeface="Calibri" panose="020F0502020204030204" pitchFamily="34" charset="0"/>
              <a:buChar char="–"/>
            </a:pPr>
            <a:r>
              <a:rPr lang="fr-CA" sz="1000" dirty="0">
                <a:latin typeface="Arial" panose="020B0604020202020204" pitchFamily="34" charset="0"/>
              </a:rPr>
              <a:t>Des recommandations semblables ont été formulées par des groupes européens et australiens</a:t>
            </a:r>
            <a:r>
              <a:rPr lang="fr-CA" sz="1000" baseline="30000" dirty="0">
                <a:latin typeface="Arial" panose="020B0604020202020204" pitchFamily="34" charset="0"/>
              </a:rPr>
              <a:t>2-3</a:t>
            </a:r>
            <a:r>
              <a:rPr lang="fr-CA" sz="1000" dirty="0">
                <a:latin typeface="Arial" panose="020B0604020202020204" pitchFamily="34" charset="0"/>
              </a:rPr>
              <a:t>.</a:t>
            </a:r>
            <a:endParaRPr lang="fr-CA" sz="1000" dirty="0">
              <a:latin typeface="Arial" panose="020B0604020202020204" pitchFamily="34" charset="0"/>
              <a:cs typeface="Arial" panose="020B0604020202020204" pitchFamily="34" charset="0"/>
            </a:endParaRPr>
          </a:p>
          <a:p>
            <a:endParaRPr lang="fr-CA" sz="1000" b="1" dirty="0">
              <a:latin typeface="Arial" panose="020B0604020202020204" pitchFamily="34" charset="0"/>
              <a:cs typeface="Arial" panose="020B0604020202020204" pitchFamily="34" charset="0"/>
            </a:endParaRPr>
          </a:p>
          <a:p>
            <a:r>
              <a:rPr lang="fr-CA" sz="1000" b="1" dirty="0">
                <a:latin typeface="Arial" panose="020B0604020202020204" pitchFamily="34" charset="0"/>
              </a:rPr>
              <a:t>Référence</a:t>
            </a:r>
          </a:p>
          <a:p>
            <a:pPr marL="228600" indent="-228600">
              <a:buFont typeface="+mj-lt"/>
              <a:buAutoNum type="arabicPeriod"/>
              <a:defRPr/>
            </a:pPr>
            <a:r>
              <a:rPr lang="fr-CA" sz="1000" dirty="0">
                <a:solidFill>
                  <a:schemeClr val="bg2">
                    <a:lumMod val="10000"/>
                  </a:schemeClr>
                </a:solidFill>
                <a:latin typeface="Arial" panose="020B0604020202020204" pitchFamily="34" charset="0"/>
              </a:rPr>
              <a:t>STALLINGS, V. A. et coll. J Am Diet Assoc, 2008;108(5):832-839.</a:t>
            </a:r>
          </a:p>
          <a:p>
            <a:pPr marL="228600" indent="-228600">
              <a:buFont typeface="+mj-lt"/>
              <a:buAutoNum type="arabicPeriod"/>
              <a:defRPr/>
            </a:pPr>
            <a:r>
              <a:rPr lang="fr-CA" sz="1000" dirty="0">
                <a:solidFill>
                  <a:schemeClr val="bg2">
                    <a:lumMod val="10000"/>
                  </a:schemeClr>
                </a:solidFill>
                <a:latin typeface="Arial" panose="020B0604020202020204" pitchFamily="34" charset="0"/>
              </a:rPr>
              <a:t>« Australasian Clinical Practice Guidelines for Nutrition in Cystic Fibrosis », septembre 2006.</a:t>
            </a:r>
          </a:p>
          <a:p>
            <a:pPr marL="228600" indent="-228600">
              <a:buFont typeface="+mj-lt"/>
              <a:buAutoNum type="arabicPeriod"/>
              <a:defRPr/>
            </a:pPr>
            <a:r>
              <a:rPr lang="fr-CA" sz="1000" dirty="0">
                <a:solidFill>
                  <a:schemeClr val="bg2">
                    <a:lumMod val="10000"/>
                  </a:schemeClr>
                </a:solidFill>
                <a:latin typeface="Arial" panose="020B0604020202020204" pitchFamily="34" charset="0"/>
              </a:rPr>
              <a:t>SERMET-GAUDELUS, I. et coll. J Cyst Fibros, 2010;9:323-329.</a:t>
            </a:r>
          </a:p>
          <a:p>
            <a:endParaRPr lang="fr-CA"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28103" y="8431612"/>
            <a:ext cx="2971800" cy="458787"/>
          </a:xfrm>
        </p:spPr>
        <p:txBody>
          <a:bodyPr/>
          <a:lstStyle/>
          <a:p>
            <a:fld id="{725D8F4D-4F2C-4024-B790-9128C267628A}" type="slidenum">
              <a:rPr lang="en-US" smtClean="0"/>
              <a:t>29</a:t>
            </a:fld>
            <a:endParaRPr lang="fr-CA" dirty="0"/>
          </a:p>
        </p:txBody>
      </p:sp>
    </p:spTree>
    <p:extLst>
      <p:ext uri="{BB962C8B-B14F-4D97-AF65-F5344CB8AC3E}">
        <p14:creationId xmlns:p14="http://schemas.microsoft.com/office/powerpoint/2010/main" val="3945091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A" b="1" dirty="0">
                <a:latin typeface="Arial" panose="020B0604020202020204" pitchFamily="34" charset="0"/>
              </a:rPr>
              <a:t>Éléments à prendre en considération</a:t>
            </a:r>
          </a:p>
          <a:p>
            <a:pPr marL="171450" indent="-171450">
              <a:buFont typeface="Arial" panose="020B0604020202020204" pitchFamily="34" charset="0"/>
              <a:buChar char="•"/>
            </a:pPr>
            <a:r>
              <a:rPr lang="fr-CA" dirty="0">
                <a:latin typeface="Arial" panose="020B0604020202020204" pitchFamily="34" charset="0"/>
              </a:rPr>
              <a:t>Le ratio poids/taille (ou « poids corporel idéal en pourcentage ») était utilisé autrefois comme indicateur de croissance, mais on ne recommande plus l’utilisation de cette méthode. Le poids corporel idéal en pourcentage donne lieu à une sous-estimation du poids idéal des personnes de petite taille et donc à une sous-estimation de la malnutrition</a:t>
            </a:r>
            <a:r>
              <a:rPr lang="fr-CA" baseline="30000" dirty="0">
                <a:latin typeface="Arial" panose="020B0604020202020204" pitchFamily="34" charset="0"/>
              </a:rPr>
              <a:t>1</a:t>
            </a:r>
            <a:r>
              <a:rPr lang="fr-CA" dirty="0">
                <a:latin typeface="Arial" panose="020B0604020202020204" pitchFamily="34" charset="0"/>
              </a:rPr>
              <a:t>.</a:t>
            </a:r>
            <a:endParaRPr lang="fr-CA"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aseline="0" dirty="0">
                <a:latin typeface="Arial" panose="020B0604020202020204" pitchFamily="34" charset="0"/>
              </a:rPr>
              <a:t>Les méthodes de calcul présentées dans ce document ont des limites</a:t>
            </a:r>
            <a:r>
              <a:rPr lang="fr-CA" dirty="0">
                <a:latin typeface="Arial" panose="020B0604020202020204" pitchFamily="34" charset="0"/>
              </a:rPr>
              <a:t>. Par exemple, elles ne tiennent pas compte de la composition tissulaire. Les indices fondés sur le poids ne permettent pas de distinguer les variations attribuables à la masse maigre, à la masse grasse ou aux deux. L’évaluation de la composition corporelle au moyen de l’absorptiométrie à rayons X en double énergie pour déterminer l’indice de masse maigre est peut-être une évaluation nutritionnelle plus fiable chez les personnes atteintes de FK</a:t>
            </a:r>
            <a:r>
              <a:rPr lang="fr-CA" baseline="30000" dirty="0">
                <a:latin typeface="Arial" panose="020B0604020202020204" pitchFamily="34" charset="0"/>
              </a:rPr>
              <a:t>2</a:t>
            </a:r>
            <a:r>
              <a:rPr lang="fr-CA" dirty="0">
                <a:latin typeface="Arial" panose="020B0604020202020204" pitchFamily="34" charset="0"/>
              </a:rPr>
              <a:t>.</a:t>
            </a:r>
            <a:endParaRPr lang="fr-CA"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b="1"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b="1" baseline="0" dirty="0">
                <a:latin typeface="Arial" panose="020B0604020202020204" pitchFamily="34" charset="0"/>
              </a:rPr>
              <a:t>Références</a:t>
            </a:r>
            <a:endParaRPr lang="fr-CA" b="1" baseline="0" dirty="0">
              <a:latin typeface="Arial" panose="020B0604020202020204" pitchFamily="34" charset="0"/>
              <a:cs typeface="Arial" panose="020B0604020202020204" pitchFamily="34" charset="0"/>
            </a:endParaRPr>
          </a:p>
          <a:p>
            <a:pPr marL="228600" indent="-228600">
              <a:buFont typeface="+mj-lt"/>
              <a:buAutoNum type="arabicPeriod"/>
              <a:defRPr/>
            </a:pPr>
            <a:r>
              <a:rPr lang="fr-CA" dirty="0">
                <a:solidFill>
                  <a:srgbClr val="000000"/>
                </a:solidFill>
                <a:latin typeface="Arial" panose="020B0604020202020204" pitchFamily="34" charset="0"/>
              </a:rPr>
              <a:t>HIRCHE, T. O., H. Hirche, S. Jungblut et </a:t>
            </a:r>
            <a:r>
              <a:rPr lang="fr-CA" sz="1200" dirty="0">
                <a:solidFill>
                  <a:srgbClr val="000000"/>
                </a:solidFill>
                <a:latin typeface="Arial" panose="020B0604020202020204" pitchFamily="34" charset="0"/>
              </a:rPr>
              <a:t>coll</a:t>
            </a:r>
            <a:r>
              <a:rPr lang="fr-CA" dirty="0">
                <a:solidFill>
                  <a:srgbClr val="000000"/>
                </a:solidFill>
                <a:latin typeface="Arial" panose="020B0604020202020204" pitchFamily="34" charset="0"/>
              </a:rPr>
              <a:t>. « Statistical limitations of percent ideal body weight as measure for nutritional failure in patients with cystic fibrosis », </a:t>
            </a:r>
            <a:r>
              <a:rPr lang="fr-CA" sz="1200" i="1" dirty="0">
                <a:solidFill>
                  <a:srgbClr val="000000"/>
                </a:solidFill>
                <a:latin typeface="Arial" panose="020B0604020202020204" pitchFamily="34" charset="0"/>
              </a:rPr>
              <a:t>J Cyst Fibros</a:t>
            </a:r>
            <a:r>
              <a:rPr lang="fr-CA" sz="1200" dirty="0">
                <a:solidFill>
                  <a:srgbClr val="000000"/>
                </a:solidFill>
                <a:latin typeface="Arial" panose="020B0604020202020204" pitchFamily="34" charset="0"/>
              </a:rPr>
              <a:t>, 2009;8(4):238-244.</a:t>
            </a:r>
          </a:p>
          <a:p>
            <a:pPr marL="228600" indent="-228600">
              <a:buFont typeface="+mj-lt"/>
              <a:buAutoNum type="arabicPeriod"/>
              <a:defRPr/>
            </a:pPr>
            <a:r>
              <a:rPr lang="fr-CA" dirty="0">
                <a:solidFill>
                  <a:srgbClr val="000000"/>
                </a:solidFill>
                <a:latin typeface="Arial" panose="020B0604020202020204" pitchFamily="34" charset="0"/>
              </a:rPr>
              <a:t>KING, S. J., I. B. Nyulasi, B. J. Strauss, T. Kotsimbos, M. Bailey et J. W. Wilson. « Fat-free mass depletion in cystic fibrosis: associated with lung disease severity but poorly detected by body mass index », </a:t>
            </a:r>
            <a:r>
              <a:rPr lang="fr-CA" sz="1200" i="1" baseline="0" dirty="0">
                <a:solidFill>
                  <a:srgbClr val="000000"/>
                </a:solidFill>
                <a:latin typeface="Arial" panose="020B0604020202020204" pitchFamily="34" charset="0"/>
              </a:rPr>
              <a:t>Nutrition, </a:t>
            </a:r>
            <a:r>
              <a:rPr lang="fr-CA" sz="1200" i="0" baseline="0" dirty="0">
                <a:solidFill>
                  <a:srgbClr val="000000"/>
                </a:solidFill>
                <a:latin typeface="Arial" panose="020B0604020202020204" pitchFamily="34" charset="0"/>
              </a:rPr>
              <a:t>2010;26(7-8):753-759.</a:t>
            </a:r>
            <a:endParaRPr lang="fr-CA" sz="1200" dirty="0">
              <a:solidFill>
                <a:srgbClr val="000000"/>
              </a:solidFill>
              <a:latin typeface="Arial" panose="020B0604020202020204" pitchFamily="34" charset="0"/>
              <a:cs typeface="Arial" panose="020B0604020202020204" pitchFamily="34" charset="0"/>
            </a:endParaRPr>
          </a:p>
          <a:p>
            <a:pPr marL="228600" indent="-228600">
              <a:buFont typeface="+mj-lt"/>
              <a:buAutoNum type="arabicPeriod"/>
            </a:pPr>
            <a:endParaRPr lang="fr-CA"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3</a:t>
            </a:fld>
            <a:endParaRPr lang="fr-CA" dirty="0"/>
          </a:p>
        </p:txBody>
      </p:sp>
    </p:spTree>
    <p:extLst>
      <p:ext uri="{BB962C8B-B14F-4D97-AF65-F5344CB8AC3E}">
        <p14:creationId xmlns:p14="http://schemas.microsoft.com/office/powerpoint/2010/main" val="2251806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étapes suivantes doivent être suivies pour surveiller l’état nutritionnel des nourrissons atteints de FK.</a:t>
            </a:r>
          </a:p>
          <a:p>
            <a:pPr marL="4572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dirty="0">
                <a:solidFill>
                  <a:srgbClr val="D7D7D7">
                    <a:lumMod val="10000"/>
                  </a:srgbClr>
                </a:solidFill>
                <a:latin typeface="Arial" panose="020B0604020202020204" pitchFamily="34" charset="0"/>
              </a:rPr>
              <a:t>Calculer le gain pondéral moyen quotidien et comparer le résultat avec les valeurs prévues. Si le poids prévu n’est pas atteint, passer à l’ÉTAPE 2.</a:t>
            </a:r>
          </a:p>
          <a:p>
            <a:pPr marL="457200" indent="-228600">
              <a:buFont typeface="+mj-lt"/>
              <a:buAutoNum type="arabicPeriod"/>
            </a:pPr>
            <a:r>
              <a:rPr lang="fr-CA" sz="1200" dirty="0">
                <a:solidFill>
                  <a:srgbClr val="D7D7D7">
                    <a:lumMod val="10000"/>
                  </a:srgbClr>
                </a:solidFill>
                <a:latin typeface="Arial" panose="020B0604020202020204" pitchFamily="34" charset="0"/>
              </a:rPr>
              <a:t>Comparer les valeurs de l’apport aux résultats des nourrissons normaux bien nourris. Passer à l’ÉTAPE 3.</a:t>
            </a:r>
          </a:p>
          <a:p>
            <a:pPr marL="457200" indent="-228600">
              <a:buFont typeface="+mj-lt"/>
              <a:buAutoNum type="arabicPeriod"/>
            </a:pPr>
            <a:r>
              <a:rPr lang="fr-CA" sz="1200" dirty="0">
                <a:solidFill>
                  <a:srgbClr val="D7D7D7">
                    <a:lumMod val="10000"/>
                  </a:srgbClr>
                </a:solidFill>
                <a:latin typeface="Arial" panose="020B0604020202020204" pitchFamily="34" charset="0"/>
              </a:rPr>
              <a:t>Augmenter la densité calorique et la dose du traitement substitutif des enzymes pancréatiques. Envisager d’autres causes du faible poids du patient. Passer à l’ÉTAPE 4.</a:t>
            </a:r>
          </a:p>
          <a:p>
            <a:pPr marL="457200" indent="-228600">
              <a:buFont typeface="+mj-lt"/>
              <a:buAutoNum type="arabicPeriod"/>
            </a:pPr>
            <a:r>
              <a:rPr lang="fr-CA" sz="1200" baseline="0" dirty="0">
                <a:solidFill>
                  <a:srgbClr val="D7D7D7">
                    <a:lumMod val="10000"/>
                  </a:srgbClr>
                </a:solidFill>
                <a:latin typeface="Arial" panose="020B0604020202020204" pitchFamily="34" charset="0"/>
              </a:rPr>
              <a:t>Assurer un suivi étroit du patient toutes les 2 à 6 semaines. Discuter avec la famille du patient de l’installation d’une sonde de gastrostomie pour augmenter l’apport calorique.</a:t>
            </a:r>
          </a:p>
          <a:p>
            <a:pPr marL="0" indent="0">
              <a:buFont typeface="+mj-lt"/>
              <a:buNone/>
            </a:pPr>
            <a:endParaRPr lang="fr-CA" sz="1200" b="1" baseline="0" dirty="0">
              <a:solidFill>
                <a:srgbClr val="D7D7D7">
                  <a:lumMod val="10000"/>
                </a:srgbClr>
              </a:solidFill>
              <a:latin typeface="Arial" panose="020B0604020202020204" pitchFamily="34" charset="0"/>
              <a:cs typeface="Arial" panose="020B0604020202020204" pitchFamily="34" charset="0"/>
            </a:endParaRPr>
          </a:p>
          <a:p>
            <a:pPr marL="0" indent="0">
              <a:buFont typeface="+mj-lt"/>
              <a:buNone/>
            </a:pPr>
            <a:r>
              <a:rPr lang="fr-CA" sz="1200" b="1" baseline="0" dirty="0">
                <a:solidFill>
                  <a:srgbClr val="D7D7D7">
                    <a:lumMod val="10000"/>
                  </a:srgbClr>
                </a:solidFill>
                <a:latin typeface="Arial" panose="020B0604020202020204" pitchFamily="34" charset="0"/>
              </a:rPr>
              <a:t>Référence</a:t>
            </a:r>
            <a:endParaRPr lang="fr-CA" sz="1200" b="1" baseline="0" dirty="0">
              <a:solidFill>
                <a:srgbClr val="D7D7D7">
                  <a:lumMod val="10000"/>
                </a:srgbClr>
              </a:solidFill>
              <a:latin typeface="Arial" panose="020B0604020202020204" pitchFamily="34" charset="0"/>
              <a:cs typeface="Arial" panose="020B0604020202020204" pitchFamily="34" charset="0"/>
            </a:endParaRPr>
          </a:p>
          <a:p>
            <a:r>
              <a:rPr lang="fr-CA" dirty="0">
                <a:solidFill>
                  <a:srgbClr val="D7D7D7">
                    <a:lumMod val="10000"/>
                  </a:srgbClr>
                </a:solidFill>
                <a:latin typeface="Arial" panose="020B0604020202020204" pitchFamily="34" charset="0"/>
              </a:rPr>
              <a:t>BOROWITZ, D., K. A. Robinson, M. Rosenfeld </a:t>
            </a:r>
            <a:r>
              <a:rPr lang="fr-CA" sz="1200" dirty="0">
                <a:solidFill>
                  <a:srgbClr val="D7D7D7">
                    <a:lumMod val="10000"/>
                  </a:srgbClr>
                </a:solidFill>
                <a:latin typeface="Arial" panose="020B0604020202020204" pitchFamily="34" charset="0"/>
              </a:rPr>
              <a:t>et coll</a:t>
            </a:r>
            <a:r>
              <a:rPr lang="fr-CA" dirty="0">
                <a:solidFill>
                  <a:srgbClr val="D7D7D7">
                    <a:lumMod val="10000"/>
                  </a:srgbClr>
                </a:solidFill>
                <a:latin typeface="Arial" panose="020B0604020202020204" pitchFamily="34" charset="0"/>
              </a:rPr>
              <a:t>. « Cystic Fibrosis Foundation evidence-based guidelines for management of infants with cystic fibrosis », </a:t>
            </a:r>
            <a:r>
              <a:rPr lang="fr-CA" sz="1200" i="1" dirty="0">
                <a:solidFill>
                  <a:srgbClr val="D7D7D7">
                    <a:lumMod val="10000"/>
                  </a:srgbClr>
                </a:solidFill>
                <a:latin typeface="Arial" panose="020B0604020202020204" pitchFamily="34" charset="0"/>
              </a:rPr>
              <a:t>J Pediatrics, </a:t>
            </a:r>
            <a:r>
              <a:rPr lang="fr-CA" sz="1200" dirty="0">
                <a:solidFill>
                  <a:srgbClr val="D7D7D7">
                    <a:lumMod val="10000"/>
                  </a:srgbClr>
                </a:solidFill>
                <a:latin typeface="Arial" panose="020B0604020202020204" pitchFamily="34" charset="0"/>
              </a:rPr>
              <a:t>2009;155(6):S73-S93.</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dirty="0">
              <a:solidFill>
                <a:srgbClr val="D7D7D7">
                  <a:lumMod val="10000"/>
                </a:srgbClr>
              </a:solidFill>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30</a:t>
            </a:fld>
            <a:endParaRPr lang="fr-CA" dirty="0">
              <a:solidFill>
                <a:prstClr val="black"/>
              </a:solidFill>
            </a:endParaRPr>
          </a:p>
        </p:txBody>
      </p:sp>
    </p:spTree>
    <p:extLst>
      <p:ext uri="{BB962C8B-B14F-4D97-AF65-F5344CB8AC3E}">
        <p14:creationId xmlns:p14="http://schemas.microsoft.com/office/powerpoint/2010/main" val="3958065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29275" cy="3600450"/>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étapes suivantes doivent être suivies pour surveiller l’état nutritionnel des enfants (d’âge préscolaire) atteints de FK.</a:t>
            </a:r>
          </a:p>
          <a:p>
            <a:pPr marL="4572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CA" sz="1200" dirty="0">
                <a:solidFill>
                  <a:srgbClr val="D7D7D7">
                    <a:lumMod val="10000"/>
                  </a:srgbClr>
                </a:solidFill>
                <a:latin typeface="Arial" panose="020B0604020202020204" pitchFamily="34" charset="0"/>
              </a:rPr>
              <a:t>Calculer le centile d’IMC, le centile de poids selon l’âge et le taux de gain pondéral. Si les valeurs sont inférieures aux valeurs cibles, passer à l’ÉTAPE 2.</a:t>
            </a:r>
            <a:endParaRPr lang="fr-CA" sz="1200" dirty="0">
              <a:solidFill>
                <a:srgbClr val="D7D7D7">
                  <a:lumMod val="10000"/>
                </a:srgbClr>
              </a:solidFill>
              <a:latin typeface="Arial" panose="020B0604020202020204" pitchFamily="34" charset="0"/>
              <a:cs typeface="Arial" panose="020B0604020202020204" pitchFamily="34" charset="0"/>
            </a:endParaRPr>
          </a:p>
          <a:p>
            <a:pPr marL="457200" indent="-228600">
              <a:buFont typeface="+mj-lt"/>
              <a:buAutoNum type="arabicPeriod"/>
            </a:pPr>
            <a:r>
              <a:rPr lang="fr-CA" sz="1200" dirty="0">
                <a:solidFill>
                  <a:srgbClr val="D7D7D7">
                    <a:lumMod val="10000"/>
                  </a:srgbClr>
                </a:solidFill>
                <a:latin typeface="Arial" panose="020B0604020202020204" pitchFamily="34" charset="0"/>
              </a:rPr>
              <a:t>Évaluation initiale : chercher la cause des valeurs faibles de croissance. Intervenir sur les causes possibles et réévaluer les valeurs dans ≤ 8 semaines. Si les valeurs sont encore inférieures aux valeurs cibles, passer à l’ÉTAPE 3.</a:t>
            </a:r>
            <a:endParaRPr lang="fr-CA" sz="1200" dirty="0">
              <a:solidFill>
                <a:srgbClr val="D7D7D7">
                  <a:lumMod val="10000"/>
                </a:srgbClr>
              </a:solidFill>
              <a:latin typeface="Arial" panose="020B0604020202020204" pitchFamily="34" charset="0"/>
              <a:cs typeface="Arial" panose="020B0604020202020204" pitchFamily="34" charset="0"/>
            </a:endParaRPr>
          </a:p>
          <a:p>
            <a:pPr marL="457200" indent="-228600">
              <a:buFont typeface="+mj-lt"/>
              <a:buAutoNum type="arabicPeriod"/>
            </a:pPr>
            <a:r>
              <a:rPr lang="fr-CA" sz="1200" dirty="0">
                <a:solidFill>
                  <a:srgbClr val="D7D7D7">
                    <a:lumMod val="10000"/>
                  </a:srgbClr>
                </a:solidFill>
                <a:latin typeface="Arial" panose="020B0604020202020204" pitchFamily="34" charset="0"/>
              </a:rPr>
              <a:t>Envisager l’intervention de consultants de l’externe pour pousser l’exploration visant à trouver la cause des valeurs faibles de croissance. Si les valeurs ne se sont pas améliorées à la semaine 8, passer à l’ÉTAPE 4.</a:t>
            </a:r>
          </a:p>
          <a:p>
            <a:pPr marL="457200" indent="-228600">
              <a:buFont typeface="+mj-lt"/>
              <a:buAutoNum type="arabicPeriod"/>
            </a:pPr>
            <a:r>
              <a:rPr lang="fr-CA" sz="1200" baseline="0" dirty="0">
                <a:solidFill>
                  <a:srgbClr val="D7D7D7">
                    <a:lumMod val="10000"/>
                  </a:srgbClr>
                </a:solidFill>
                <a:latin typeface="Arial" panose="020B0604020202020204" pitchFamily="34" charset="0"/>
              </a:rPr>
              <a:t>Discuter avec la famille du patient de l’installation d’une sonde de gastrostomie pour augmenter l’apport calorique.</a:t>
            </a:r>
          </a:p>
          <a:p>
            <a:pPr marL="0" indent="0">
              <a:buFont typeface="+mj-lt"/>
              <a:buNone/>
            </a:pPr>
            <a:endParaRPr lang="fr-CA" sz="1200" b="1" baseline="0" dirty="0">
              <a:solidFill>
                <a:srgbClr val="D7D7D7">
                  <a:lumMod val="10000"/>
                </a:srgbClr>
              </a:solidFill>
              <a:latin typeface="Arial" panose="020B0604020202020204" pitchFamily="34" charset="0"/>
              <a:cs typeface="Arial" panose="020B0604020202020204" pitchFamily="34" charset="0"/>
            </a:endParaRPr>
          </a:p>
          <a:p>
            <a:pPr marL="0" indent="0">
              <a:buFont typeface="+mj-lt"/>
              <a:buNone/>
            </a:pPr>
            <a:r>
              <a:rPr lang="fr-CA" sz="1200" b="1" baseline="0" dirty="0">
                <a:solidFill>
                  <a:srgbClr val="D7D7D7">
                    <a:lumMod val="10000"/>
                  </a:srgbClr>
                </a:solidFill>
                <a:latin typeface="Arial" panose="020B0604020202020204" pitchFamily="34" charset="0"/>
              </a:rPr>
              <a:t>Référence</a:t>
            </a:r>
            <a:endParaRPr lang="fr-CA" sz="1200" b="1" baseline="0" dirty="0">
              <a:solidFill>
                <a:srgbClr val="D7D7D7">
                  <a:lumMod val="10000"/>
                </a:srgbClr>
              </a:solidFill>
              <a:latin typeface="Arial" panose="020B0604020202020204" pitchFamily="34" charset="0"/>
              <a:cs typeface="Arial" panose="020B0604020202020204" pitchFamily="34" charset="0"/>
            </a:endParaRPr>
          </a:p>
          <a:p>
            <a:r>
              <a:rPr lang="fr-CA" dirty="0">
                <a:solidFill>
                  <a:srgbClr val="D7D7D7">
                    <a:lumMod val="10000"/>
                  </a:srgbClr>
                </a:solidFill>
                <a:latin typeface="Arial" panose="020B0604020202020204" pitchFamily="34" charset="0"/>
              </a:rPr>
              <a:t>LAHIRI, T., S. E. Hempstead, C. Brady </a:t>
            </a:r>
            <a:r>
              <a:rPr lang="fr-CA" sz="1200" dirty="0">
                <a:solidFill>
                  <a:srgbClr val="D7D7D7">
                    <a:lumMod val="10000"/>
                  </a:srgbClr>
                </a:solidFill>
                <a:latin typeface="Arial" panose="020B0604020202020204" pitchFamily="34" charset="0"/>
              </a:rPr>
              <a:t>et coll</a:t>
            </a:r>
            <a:r>
              <a:rPr lang="fr-CA" dirty="0">
                <a:solidFill>
                  <a:srgbClr val="D7D7D7">
                    <a:lumMod val="10000"/>
                  </a:srgbClr>
                </a:solidFill>
                <a:latin typeface="Arial" panose="020B0604020202020204" pitchFamily="34" charset="0"/>
              </a:rPr>
              <a:t>. « Clinical Practice Guidelines from the Cystic Fibrosis Foundation for preschoolers with cystic fibrosis », </a:t>
            </a:r>
            <a:r>
              <a:rPr lang="fr-CA" sz="1200" i="1" dirty="0">
                <a:solidFill>
                  <a:srgbClr val="D7D7D7">
                    <a:lumMod val="10000"/>
                  </a:srgbClr>
                </a:solidFill>
                <a:latin typeface="Arial" panose="020B0604020202020204" pitchFamily="34" charset="0"/>
              </a:rPr>
              <a:t>Pediatrics, </a:t>
            </a:r>
            <a:r>
              <a:rPr lang="fr-CA" sz="1200" dirty="0">
                <a:solidFill>
                  <a:srgbClr val="D7D7D7">
                    <a:lumMod val="10000"/>
                  </a:srgbClr>
                </a:solidFill>
                <a:latin typeface="Arial" panose="020B0604020202020204" pitchFamily="34" charset="0"/>
              </a:rPr>
              <a:t>2016;137(4).</a:t>
            </a: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31</a:t>
            </a:fld>
            <a:endParaRPr lang="fr-CA" dirty="0">
              <a:solidFill>
                <a:prstClr val="black"/>
              </a:solidFill>
            </a:endParaRPr>
          </a:p>
        </p:txBody>
      </p:sp>
    </p:spTree>
    <p:extLst>
      <p:ext uri="{BB962C8B-B14F-4D97-AF65-F5344CB8AC3E}">
        <p14:creationId xmlns:p14="http://schemas.microsoft.com/office/powerpoint/2010/main" val="1198429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personnes qui sont atteintes de FK peuvent avoir besoin d’environ 1,5 fois plus de calories que les autres.</a:t>
            </a:r>
          </a:p>
          <a:p>
            <a:pPr marL="171450" indent="-171450">
              <a:buFont typeface="Arial" panose="020B0604020202020204" pitchFamily="34" charset="0"/>
              <a:buChar char="•"/>
            </a:pPr>
            <a:r>
              <a:rPr lang="fr-CA" dirty="0">
                <a:latin typeface="Arial" panose="020B0604020202020204" pitchFamily="34" charset="0"/>
              </a:rPr>
              <a:t>L’augmentation de l’apport en matières grasses, en fibres, en protéines et en sodium et la prise de multivitamines spéciales sont également recommandées.</a:t>
            </a:r>
          </a:p>
          <a:p>
            <a:pPr marL="171450" indent="-171450">
              <a:buFont typeface="Arial" panose="020B0604020202020204" pitchFamily="34" charset="0"/>
              <a:buChar char="•"/>
            </a:pPr>
            <a:r>
              <a:rPr lang="fr-CA" dirty="0">
                <a:latin typeface="Arial" panose="020B0604020202020204" pitchFamily="34" charset="0"/>
              </a:rPr>
              <a:t>Pour augmenter la teneur en calories des repas ordinaires, ceux-ci peuvent être agrémentés d’extras, comme des noix, du beurre, des œufs, etc.</a:t>
            </a: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b="1" dirty="0">
                <a:latin typeface="Arial" panose="020B0604020202020204" pitchFamily="34" charset="0"/>
              </a:rPr>
              <a:t>Référence</a:t>
            </a:r>
          </a:p>
          <a:p>
            <a:pPr marL="228600" indent="-228600">
              <a:buFont typeface="+mj-lt"/>
              <a:buAutoNum type="arabicPeriod"/>
            </a:pPr>
            <a:r>
              <a:rPr lang="fr-CA" dirty="0">
                <a:solidFill>
                  <a:schemeClr val="bg2">
                    <a:lumMod val="10000"/>
                  </a:schemeClr>
                </a:solidFill>
                <a:latin typeface="Arial" panose="020B0604020202020204" pitchFamily="34" charset="0"/>
              </a:rPr>
              <a:t>Johns Hopkins Cystic Fibrosis Center. « Keeping Healthy: Nutrition ». http://www.hopkinscf.org/living-with-cf-kids/keeping-healthy-kids/nutrition-kids/. Consulté </a:t>
            </a:r>
            <a:r>
              <a:rPr lang="fr-CA">
                <a:solidFill>
                  <a:schemeClr val="bg2">
                    <a:lumMod val="10000"/>
                  </a:schemeClr>
                </a:solidFill>
                <a:latin typeface="Arial" panose="020B0604020202020204" pitchFamily="34" charset="0"/>
              </a:rPr>
              <a:t>en avril 2020.</a:t>
            </a:r>
            <a:endParaRPr lang="fr-CA" dirty="0">
              <a:solidFill>
                <a:schemeClr val="bg2">
                  <a:lumMod val="10000"/>
                </a:schemeClr>
              </a:solidFill>
              <a:latin typeface="Arial" panose="020B0604020202020204" pitchFamily="34" charset="0"/>
            </a:endParaRPr>
          </a:p>
          <a:p>
            <a:pPr marL="228600" indent="-228600">
              <a:buFont typeface="+mj-lt"/>
              <a:buAutoNum type="arabicPeriod"/>
            </a:pPr>
            <a:r>
              <a:rPr lang="fr-CA" dirty="0">
                <a:solidFill>
                  <a:schemeClr val="bg2">
                    <a:lumMod val="10000"/>
                  </a:schemeClr>
                </a:solidFill>
                <a:latin typeface="Arial" panose="020B0604020202020204" pitchFamily="34" charset="0"/>
              </a:rPr>
              <a:t>Guide canadien sur la nutrition et la fibrose kystique.</a:t>
            </a:r>
          </a:p>
          <a:p>
            <a:pPr marL="228600" indent="-228600">
              <a:buFont typeface="+mj-lt"/>
              <a:buAutoNum type="arabicPeriod"/>
            </a:pPr>
            <a:r>
              <a:rPr lang="fr-CA" dirty="0">
                <a:solidFill>
                  <a:schemeClr val="bg2">
                    <a:lumMod val="10000"/>
                  </a:schemeClr>
                </a:solidFill>
                <a:latin typeface="Arial" panose="020B0604020202020204" pitchFamily="34" charset="0"/>
              </a:rPr>
              <a:t>« Australasian Clinical Practice Guidelines for Nutrition in Cystic Fibrosis », septembre 2006.</a:t>
            </a:r>
            <a:endParaRPr lang="fr-CA" dirty="0">
              <a:solidFill>
                <a:schemeClr val="bg2">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32</a:t>
            </a:fld>
            <a:endParaRPr lang="fr-CA" dirty="0"/>
          </a:p>
        </p:txBody>
      </p:sp>
    </p:spTree>
    <p:extLst>
      <p:ext uri="{BB962C8B-B14F-4D97-AF65-F5344CB8AC3E}">
        <p14:creationId xmlns:p14="http://schemas.microsoft.com/office/powerpoint/2010/main" val="1523062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663575"/>
            <a:ext cx="4114800" cy="3086100"/>
          </a:xfrm>
        </p:spPr>
      </p:sp>
      <p:sp>
        <p:nvSpPr>
          <p:cNvPr id="3" name="Notes Placeholder 2"/>
          <p:cNvSpPr>
            <a:spLocks noGrp="1"/>
          </p:cNvSpPr>
          <p:nvPr>
            <p:ph type="body" idx="1"/>
          </p:nvPr>
        </p:nvSpPr>
        <p:spPr>
          <a:xfrm>
            <a:off x="685800" y="3911600"/>
            <a:ext cx="5486400" cy="5070475"/>
          </a:xfrm>
        </p:spPr>
        <p:txBody>
          <a:bodyPr/>
          <a:lstStyle/>
          <a:p>
            <a:r>
              <a:rPr lang="fr-CA" sz="900" b="1" dirty="0">
                <a:latin typeface="Arial" panose="020B0604020202020204" pitchFamily="34" charset="0"/>
              </a:rPr>
              <a:t>Points clés</a:t>
            </a:r>
            <a:r>
              <a:rPr lang="fr-CA" sz="900" b="1" baseline="30000" dirty="0">
                <a:latin typeface="Arial" panose="020B0604020202020204" pitchFamily="34" charset="0"/>
              </a:rPr>
              <a:t>1</a:t>
            </a:r>
            <a:endParaRPr lang="fr-CA" sz="9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dirty="0">
                <a:latin typeface="Arial" panose="020B0604020202020204" pitchFamily="34" charset="0"/>
              </a:rPr>
              <a:t>Après la première enfance, le taux de croissance des enfants atteints de FK suit une courbe normale jusqu’à ce qu’ils aient 9 ans, mais leur centile de taille est tout de même inférieur.</a:t>
            </a:r>
          </a:p>
          <a:p>
            <a:pPr marL="171450" indent="-171450">
              <a:buFont typeface="Arial" panose="020B0604020202020204" pitchFamily="34" charset="0"/>
              <a:buChar char="•"/>
            </a:pPr>
            <a:r>
              <a:rPr lang="fr-CA" sz="900" dirty="0">
                <a:latin typeface="Arial" panose="020B0604020202020204" pitchFamily="34" charset="0"/>
              </a:rPr>
              <a:t>Le retard de croissance devient plus grave pendant l’adolescence, s’accompagnant d’un retard de maturation squelettique, d’une puberté tardive, d’un retard de la poussée de croissance associée à la puberté et d’un retard de l’atteinte de la taille adulte.</a:t>
            </a:r>
          </a:p>
          <a:p>
            <a:endParaRPr lang="fr-CA" sz="900" b="1" dirty="0">
              <a:latin typeface="Arial" panose="020B0604020202020204" pitchFamily="34" charset="0"/>
              <a:cs typeface="Arial" panose="020B0604020202020204" pitchFamily="34" charset="0"/>
            </a:endParaRPr>
          </a:p>
          <a:p>
            <a:r>
              <a:rPr lang="fr-CA" sz="900" b="1" dirty="0">
                <a:latin typeface="Arial" panose="020B0604020202020204" pitchFamily="34" charset="0"/>
              </a:rPr>
              <a:t>Autres renseignements</a:t>
            </a:r>
          </a:p>
          <a:p>
            <a:r>
              <a:rPr lang="fr-CA" sz="900" u="sng" dirty="0">
                <a:latin typeface="Arial" panose="020B0604020202020204" pitchFamily="34" charset="0"/>
              </a:rPr>
              <a:t>Graphique de la vitesse de croissance</a:t>
            </a:r>
            <a:r>
              <a:rPr lang="fr-CA" sz="900" baseline="30000" dirty="0">
                <a:latin typeface="Arial" panose="020B0604020202020204" pitchFamily="34" charset="0"/>
              </a:rPr>
              <a:t>2</a:t>
            </a:r>
            <a:endParaRPr lang="fr-CA" sz="90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dirty="0">
                <a:latin typeface="Arial" panose="020B0604020202020204" pitchFamily="34" charset="0"/>
              </a:rPr>
              <a:t>Courbes de vitesse de croissance chez les filles atteintes de FK qui ont survécu jusqu’à l’âge adulte</a:t>
            </a:r>
          </a:p>
          <a:p>
            <a:pPr marL="171450" indent="-171450">
              <a:buFont typeface="Arial" panose="020B0604020202020204" pitchFamily="34" charset="0"/>
              <a:buChar char="•"/>
            </a:pPr>
            <a:r>
              <a:rPr lang="fr-CA" sz="900" baseline="0" dirty="0">
                <a:latin typeface="Arial" panose="020B0604020202020204" pitchFamily="34" charset="0"/>
              </a:rPr>
              <a:t>Chez les patients atteints de FK, le déclenchement et le pic de la prépuberté surviennent plus tard que chez les témoins en bonne santé.</a:t>
            </a:r>
          </a:p>
          <a:p>
            <a:pPr marL="171450" indent="-171450">
              <a:buFont typeface="Arial" panose="020B0604020202020204" pitchFamily="34" charset="0"/>
              <a:buChar char="•"/>
            </a:pPr>
            <a:r>
              <a:rPr lang="fr-CA" sz="900" baseline="0" dirty="0">
                <a:latin typeface="Arial" panose="020B0604020202020204" pitchFamily="34" charset="0"/>
              </a:rPr>
              <a:t>De plus, chez les patients atteints d’une forme grave de la maladie, le déclenchement et le pic de la prépuberté surviennent plus tard et à une vitesse légèrement inférieure, comparativement aux patients atteints d’une forme légère de la maladie.</a:t>
            </a:r>
          </a:p>
          <a:p>
            <a:pPr marL="628650" lvl="1" indent="-171450">
              <a:buFont typeface="Calibri" panose="020F0502020204030204" pitchFamily="34" charset="0"/>
              <a:buChar char="–"/>
            </a:pPr>
            <a:r>
              <a:rPr lang="fr-CA" sz="900" baseline="0" dirty="0">
                <a:latin typeface="Arial" panose="020B0604020202020204" pitchFamily="34" charset="0"/>
              </a:rPr>
              <a:t>Chez les patients atteints d’une forme grave de la maladie, le pic survient environ 8 mois plus tard que chez les patients atteints d’une forme légère de la maladie.</a:t>
            </a:r>
          </a:p>
          <a:p>
            <a:pPr marL="628650" lvl="1" indent="-171450">
              <a:buFont typeface="Calibri" panose="020F0502020204030204" pitchFamily="34" charset="0"/>
              <a:buChar char="–"/>
            </a:pPr>
            <a:r>
              <a:rPr lang="fr-CA" sz="900" baseline="0" dirty="0">
                <a:latin typeface="Arial" panose="020B0604020202020204" pitchFamily="34" charset="0"/>
              </a:rPr>
              <a:t>La vitesse d’atteinte du pic est inférieure de 1,3 cm/année (</a:t>
            </a:r>
            <a:r>
              <a:rPr lang="fr-CA" sz="900" i="1" baseline="0" dirty="0">
                <a:latin typeface="Arial" panose="020B0604020202020204" pitchFamily="34" charset="0"/>
              </a:rPr>
              <a:t>vs</a:t>
            </a:r>
            <a:r>
              <a:rPr lang="fr-CA" sz="900" baseline="0" dirty="0">
                <a:latin typeface="Arial" panose="020B0604020202020204" pitchFamily="34" charset="0"/>
              </a:rPr>
              <a:t> les patients atteints d’une forme légère de la maladie) et de 2,0 cm/année (</a:t>
            </a:r>
            <a:r>
              <a:rPr lang="fr-CA" sz="900" i="1" baseline="0" dirty="0">
                <a:latin typeface="Arial" panose="020B0604020202020204" pitchFamily="34" charset="0"/>
              </a:rPr>
              <a:t>vs</a:t>
            </a:r>
            <a:r>
              <a:rPr lang="fr-CA" sz="900" baseline="0" dirty="0">
                <a:latin typeface="Arial" panose="020B0604020202020204" pitchFamily="34" charset="0"/>
              </a:rPr>
              <a:t> les témoins en bonne santé).</a:t>
            </a:r>
          </a:p>
          <a:p>
            <a:pPr marL="171450" indent="-171450">
              <a:buFont typeface="Arial" panose="020B0604020202020204" pitchFamily="34" charset="0"/>
              <a:buChar char="•"/>
            </a:pPr>
            <a:r>
              <a:rPr lang="fr-CA" sz="900" baseline="0" dirty="0">
                <a:latin typeface="Arial" panose="020B0604020202020204" pitchFamily="34" charset="0"/>
              </a:rPr>
              <a:t>La gravité de la maladie</a:t>
            </a:r>
            <a:r>
              <a:rPr lang="fr-CA" dirty="0"/>
              <a:t> </a:t>
            </a:r>
            <a:r>
              <a:rPr lang="fr-CA" sz="900" baseline="0" dirty="0">
                <a:latin typeface="Arial" panose="020B0604020202020204" pitchFamily="34" charset="0"/>
              </a:rPr>
              <a:t>a été déterminée </a:t>
            </a:r>
            <a:r>
              <a:rPr lang="fr-CA" sz="900" dirty="0">
                <a:latin typeface="Arial" panose="020B0604020202020204" pitchFamily="34" charset="0"/>
              </a:rPr>
              <a:t>à l’aide du pourcentage de la valeur prédite du VEMS. En présence d’un pourcentage de la valeur prédite du VEMS</a:t>
            </a:r>
            <a:r>
              <a:rPr lang="fr-CA" dirty="0"/>
              <a:t> </a:t>
            </a:r>
            <a:r>
              <a:rPr lang="fr-CA" sz="900" baseline="0" dirty="0">
                <a:latin typeface="Arial" panose="020B0604020202020204" pitchFamily="34" charset="0"/>
              </a:rPr>
              <a:t>systématiquement supérieur à 50 %, on a conclu à une forme légère de la maladie. </a:t>
            </a:r>
            <a:r>
              <a:rPr lang="fr-CA" sz="900" dirty="0">
                <a:latin typeface="Arial" panose="020B0604020202020204" pitchFamily="34" charset="0"/>
              </a:rPr>
              <a:t>En présence </a:t>
            </a:r>
            <a:r>
              <a:rPr lang="fr-CA" sz="900" baseline="0" dirty="0">
                <a:latin typeface="Arial" panose="020B0604020202020204" pitchFamily="34" charset="0"/>
              </a:rPr>
              <a:t>d’un pourcentage de la valeur prédite du VEMS</a:t>
            </a:r>
            <a:r>
              <a:rPr lang="fr-CA" dirty="0"/>
              <a:t> </a:t>
            </a:r>
            <a:r>
              <a:rPr lang="fr-CA" sz="900" baseline="0" dirty="0">
                <a:latin typeface="Arial" panose="020B0604020202020204" pitchFamily="34" charset="0"/>
              </a:rPr>
              <a:t>&lt; 50 % lors d’au moins 4 évaluations consécutives, sans rétablissement, on a conclu à une forme grave de la maladie.</a:t>
            </a:r>
          </a:p>
          <a:p>
            <a:pPr marL="171450" indent="-171450">
              <a:buFont typeface="Arial" panose="020B0604020202020204" pitchFamily="34" charset="0"/>
              <a:buChar char="•"/>
            </a:pPr>
            <a:r>
              <a:rPr lang="fr-CA" sz="900" baseline="0" dirty="0">
                <a:latin typeface="Arial" panose="020B0604020202020204" pitchFamily="34" charset="0"/>
              </a:rPr>
              <a:t>Forme légère, n = 56; forme grave, n = 56</a:t>
            </a:r>
          </a:p>
          <a:p>
            <a:pPr marL="171450" indent="-171450">
              <a:buFont typeface="Arial" panose="020B0604020202020204" pitchFamily="34" charset="0"/>
              <a:buChar char="•"/>
            </a:pPr>
            <a:r>
              <a:rPr lang="fr-CA" sz="900" baseline="0" dirty="0">
                <a:latin typeface="Arial" panose="020B0604020202020204" pitchFamily="34" charset="0"/>
              </a:rPr>
              <a:t>Les données cliniques ont été tirées de façon rétrospective des dossiers des patients du centre de FK de la région de Vaneto (Italie) en 1989. Tous les patients étaient nés entre 1973 et 1985.</a:t>
            </a:r>
          </a:p>
          <a:p>
            <a:pPr marL="171450" indent="-171450">
              <a:buFont typeface="Arial" panose="020B0604020202020204" pitchFamily="34" charset="0"/>
              <a:buChar char="•"/>
            </a:pPr>
            <a:r>
              <a:rPr lang="fr-CA" sz="900" baseline="0" dirty="0">
                <a:latin typeface="Arial" panose="020B0604020202020204" pitchFamily="34" charset="0"/>
              </a:rPr>
              <a:t>Les valeurs liées à la taille et à l’âge ont été consignées lors de visites de suivi courantes. La moyenne de ces valeurs et de celles de patients de classes d’âge correspondantes à 3 mois près a ensuite été calculée.</a:t>
            </a:r>
          </a:p>
          <a:p>
            <a:pPr marL="0" indent="0">
              <a:buFont typeface="Arial" panose="020B0604020202020204" pitchFamily="34" charset="0"/>
              <a:buNone/>
            </a:pPr>
            <a:r>
              <a:rPr lang="fr-CA" sz="900" u="sng" baseline="0" dirty="0">
                <a:latin typeface="Arial" panose="020B0604020202020204" pitchFamily="34" charset="0"/>
              </a:rPr>
              <a:t>Graphique de la taille selon l’âge</a:t>
            </a:r>
            <a:r>
              <a:rPr lang="fr-CA" sz="900" u="sng" baseline="30000" dirty="0">
                <a:latin typeface="Arial" panose="020B0604020202020204" pitchFamily="34" charset="0"/>
              </a:rPr>
              <a:t>3</a:t>
            </a:r>
            <a:endParaRPr lang="fr-CA" sz="900" u="sng"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b="0" baseline="0" dirty="0">
                <a:latin typeface="Arial" panose="020B0604020202020204" pitchFamily="34" charset="0"/>
              </a:rPr>
              <a:t>Les enfants qui sont atteints de FK (homozygotes pour la mutation </a:t>
            </a:r>
            <a:r>
              <a:rPr lang="fr-CA" sz="900" b="0" i="1" baseline="0" dirty="0">
                <a:latin typeface="Arial" panose="020B0604020202020204" pitchFamily="34" charset="0"/>
              </a:rPr>
              <a:t>F508del</a:t>
            </a:r>
            <a:r>
              <a:rPr lang="fr-CA" sz="900" b="0" baseline="0" dirty="0">
                <a:latin typeface="Arial" panose="020B0604020202020204" pitchFamily="34" charset="0"/>
              </a:rPr>
              <a:t>) ont un écart réduit moyen significativement plus faible pour ce qui est de la taille, peu importe l’âge, que la population non atteinte de la maladie.</a:t>
            </a:r>
          </a:p>
          <a:p>
            <a:pPr marL="171450" indent="-171450">
              <a:buFont typeface="Arial" panose="020B0604020202020204" pitchFamily="34" charset="0"/>
              <a:buChar char="•"/>
            </a:pPr>
            <a:r>
              <a:rPr lang="fr-CA" sz="900" b="0" dirty="0">
                <a:latin typeface="Arial" panose="020B0604020202020204" pitchFamily="34" charset="0"/>
              </a:rPr>
              <a:t>Un groupe de 35 personnes atteintes de FK nées entre 1982 et 1996 et homozygotes pour la mutation </a:t>
            </a:r>
            <a:r>
              <a:rPr lang="fr-CA" sz="900" b="0" i="1" baseline="0" dirty="0">
                <a:latin typeface="Arial" panose="020B0604020202020204" pitchFamily="34" charset="0"/>
              </a:rPr>
              <a:t>F508del</a:t>
            </a:r>
            <a:r>
              <a:rPr lang="fr-CA" sz="900" b="0" dirty="0">
                <a:latin typeface="Arial" panose="020B0604020202020204" pitchFamily="34" charset="0"/>
              </a:rPr>
              <a:t> a été suivi aux cliniques externes de FK de l’hôpital pour enfants de Berne. Le poids et la taille des patients ont été mesurés à 1 an, 1,5 an, 2 ans, 5 ans, 8 ans et 11 ans.</a:t>
            </a:r>
            <a:endParaRPr lang="fr-CA" sz="9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b="0" dirty="0">
                <a:latin typeface="Arial" panose="020B0604020202020204" pitchFamily="34" charset="0"/>
              </a:rPr>
              <a:t>Les données tirées de la première étude longitudinale de Zurich sur la croissance et le développement ont été utilisées comme références.</a:t>
            </a:r>
          </a:p>
          <a:p>
            <a:pPr marL="0" indent="0">
              <a:buFont typeface="Arial" panose="020B0604020202020204" pitchFamily="34" charset="0"/>
              <a:buNone/>
            </a:pPr>
            <a:endParaRPr lang="fr-CA" sz="800" b="1"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800" b="1" baseline="0" dirty="0">
                <a:latin typeface="Arial" panose="020B0604020202020204" pitchFamily="34" charset="0"/>
              </a:rPr>
              <a:t>Références</a:t>
            </a:r>
            <a:endParaRPr lang="fr-CA" sz="800" b="1" baseline="0" dirty="0">
              <a:latin typeface="Arial" panose="020B0604020202020204" pitchFamily="34" charset="0"/>
              <a:cs typeface="Arial" panose="020B0604020202020204" pitchFamily="34" charset="0"/>
            </a:endParaRPr>
          </a:p>
          <a:p>
            <a:pPr marL="228600" lvl="0" indent="-228600">
              <a:buFont typeface="+mj-lt"/>
              <a:buAutoNum type="arabicPeriod"/>
              <a:defRPr/>
            </a:pPr>
            <a:r>
              <a:rPr lang="fr-CA" sz="800" dirty="0">
                <a:solidFill>
                  <a:srgbClr val="D7D7D7">
                    <a:lumMod val="10000"/>
                  </a:srgbClr>
                </a:solidFill>
                <a:latin typeface="Arial" panose="020B0604020202020204" pitchFamily="34" charset="0"/>
              </a:rPr>
              <a:t>THAKER, V., A. L. Haagensen, B. Carter, Z. Fedorowicz et B. W. Houston. « Recombinant growth hormone therapy for cystic fibrosis in children and young adults », </a:t>
            </a:r>
            <a:r>
              <a:rPr lang="fr-CA" sz="800" i="1" dirty="0">
                <a:solidFill>
                  <a:srgbClr val="D7D7D7">
                    <a:lumMod val="10000"/>
                  </a:srgbClr>
                </a:solidFill>
                <a:latin typeface="Arial" panose="020B0604020202020204" pitchFamily="34" charset="0"/>
              </a:rPr>
              <a:t>Cochrane Database Syst Rev, </a:t>
            </a:r>
            <a:r>
              <a:rPr lang="fr-CA" sz="800" dirty="0">
                <a:solidFill>
                  <a:srgbClr val="D7D7D7">
                    <a:lumMod val="10000"/>
                  </a:srgbClr>
                </a:solidFill>
                <a:latin typeface="Arial" panose="020B0604020202020204" pitchFamily="34" charset="0"/>
              </a:rPr>
              <a:t>2013;6:CD008901.</a:t>
            </a:r>
            <a:endParaRPr lang="fr-CA" sz="800" dirty="0">
              <a:solidFill>
                <a:srgbClr val="D7D7D7">
                  <a:lumMod val="10000"/>
                </a:srgbClr>
              </a:solidFill>
              <a:latin typeface="Arial" panose="020B0604020202020204" pitchFamily="34" charset="0"/>
              <a:cs typeface="Arial" panose="020B0604020202020204" pitchFamily="34" charset="0"/>
            </a:endParaRPr>
          </a:p>
          <a:p>
            <a:pPr marL="228600" lvl="0" indent="-228600">
              <a:buFont typeface="+mj-lt"/>
              <a:buAutoNum type="arabicPeriod"/>
              <a:defRPr/>
            </a:pPr>
            <a:r>
              <a:rPr lang="fr-CA" sz="800" dirty="0">
                <a:solidFill>
                  <a:srgbClr val="D7D7D7">
                    <a:lumMod val="10000"/>
                  </a:srgbClr>
                </a:solidFill>
                <a:latin typeface="Arial" panose="020B0604020202020204" pitchFamily="34" charset="0"/>
              </a:rPr>
              <a:t>ASSAEL, B. M., G. Casazza, P. Iansa, S. Volpi et S. Milani. « Growth and long-term lung function in cystic fibrosis: a longitudinal study of patients diagnosed by neonatal screening », </a:t>
            </a:r>
            <a:r>
              <a:rPr lang="fr-CA" sz="800" i="1" dirty="0">
                <a:solidFill>
                  <a:srgbClr val="D7D7D7">
                    <a:lumMod val="10000"/>
                  </a:srgbClr>
                </a:solidFill>
                <a:latin typeface="Arial" panose="020B0604020202020204" pitchFamily="34" charset="0"/>
              </a:rPr>
              <a:t>Pediatr Pulmonol, </a:t>
            </a:r>
            <a:r>
              <a:rPr lang="fr-CA" sz="800" dirty="0">
                <a:solidFill>
                  <a:srgbClr val="D7D7D7">
                    <a:lumMod val="10000"/>
                  </a:srgbClr>
                </a:solidFill>
                <a:latin typeface="Arial" panose="020B0604020202020204" pitchFamily="34" charset="0"/>
              </a:rPr>
              <a:t>2009;44(3):                  209-215.</a:t>
            </a:r>
            <a:endParaRPr lang="fr-CA" sz="800" dirty="0">
              <a:solidFill>
                <a:srgbClr val="D7D7D7">
                  <a:lumMod val="10000"/>
                </a:srgbClr>
              </a:solidFill>
              <a:latin typeface="Arial" panose="020B0604020202020204" pitchFamily="34" charset="0"/>
              <a:cs typeface="Arial" panose="020B0604020202020204" pitchFamily="34" charset="0"/>
            </a:endParaRPr>
          </a:p>
          <a:p>
            <a:pPr marL="228600" lvl="0" indent="-228600">
              <a:buFont typeface="+mj-lt"/>
              <a:buAutoNum type="arabicPeriod"/>
              <a:defRPr/>
            </a:pPr>
            <a:r>
              <a:rPr lang="fr-CA" sz="800" dirty="0">
                <a:solidFill>
                  <a:srgbClr val="D7D7D7">
                    <a:lumMod val="10000"/>
                  </a:srgbClr>
                </a:solidFill>
                <a:latin typeface="Arial" panose="020B0604020202020204" pitchFamily="34" charset="0"/>
              </a:rPr>
              <a:t>KELLER, B. M., C. C. Aebischer, R. Kraemer et M. H. Schöni. « Growth in prepubertal children with cystic fibrosis, homozygous for the Delta F508 mutation »,</a:t>
            </a:r>
            <a:r>
              <a:rPr lang="fr-CA" dirty="0"/>
              <a:t> </a:t>
            </a:r>
            <a:r>
              <a:rPr lang="fr-CA" sz="800" i="1" dirty="0">
                <a:solidFill>
                  <a:srgbClr val="D7D7D7">
                    <a:lumMod val="10000"/>
                  </a:srgbClr>
                </a:solidFill>
                <a:latin typeface="Arial" panose="020B0604020202020204" pitchFamily="34" charset="0"/>
              </a:rPr>
              <a:t>J Cyst Fibros</a:t>
            </a:r>
            <a:r>
              <a:rPr lang="fr-CA" sz="800" dirty="0">
                <a:solidFill>
                  <a:srgbClr val="D7D7D7">
                    <a:lumMod val="10000"/>
                  </a:srgbClr>
                </a:solidFill>
                <a:latin typeface="Arial" panose="020B0604020202020204" pitchFamily="34" charset="0"/>
              </a:rPr>
              <a:t>, 2003;2(2):76-83.</a:t>
            </a:r>
            <a:endParaRPr lang="fr-CA" sz="800" dirty="0">
              <a:solidFill>
                <a:srgbClr val="D7D7D7">
                  <a:lumMod val="10000"/>
                </a:srgb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6200" y="8685213"/>
            <a:ext cx="2971800" cy="458787"/>
          </a:xfrm>
        </p:spPr>
        <p:txBody>
          <a:bodyPr/>
          <a:lstStyle/>
          <a:p>
            <a:fld id="{725D8F4D-4F2C-4024-B790-9128C267628A}" type="slidenum">
              <a:rPr lang="en-US" smtClean="0"/>
              <a:t>33</a:t>
            </a:fld>
            <a:endParaRPr lang="fr-CA" dirty="0"/>
          </a:p>
        </p:txBody>
      </p:sp>
    </p:spTree>
    <p:extLst>
      <p:ext uri="{BB962C8B-B14F-4D97-AF65-F5344CB8AC3E}">
        <p14:creationId xmlns:p14="http://schemas.microsoft.com/office/powerpoint/2010/main" val="2372419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Points clés</a:t>
            </a:r>
            <a:endParaRPr lang="fr-CA"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Recommandations sur le moment d’envisager la consultation chez les patients atteints de FK, selon leurs centiles d’IMC et de poids selon l’âge</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Si l’IMC est &lt; 50</a:t>
            </a:r>
            <a:r>
              <a:rPr lang="fr-CA" baseline="30000" dirty="0">
                <a:latin typeface="Arial" panose="020B0604020202020204" pitchFamily="34" charset="0"/>
              </a:rPr>
              <a:t>e</a:t>
            </a:r>
            <a:r>
              <a:rPr lang="fr-CA" dirty="0">
                <a:latin typeface="Arial" panose="020B0604020202020204" pitchFamily="34" charset="0"/>
              </a:rPr>
              <a:t> centile ou si le poids selon l’âge est &lt; 10</a:t>
            </a:r>
            <a:r>
              <a:rPr lang="fr-CA" baseline="30000" dirty="0">
                <a:latin typeface="Arial" panose="020B0604020202020204" pitchFamily="34" charset="0"/>
              </a:rPr>
              <a:t>e</a:t>
            </a:r>
            <a:r>
              <a:rPr lang="fr-CA" dirty="0">
                <a:latin typeface="Arial" panose="020B0604020202020204" pitchFamily="34" charset="0"/>
              </a:rPr>
              <a:t> centile, l’intervention urgente d’un nutritionniste est recommandée.</a:t>
            </a:r>
          </a:p>
          <a:p>
            <a:pPr marL="171450" indent="-171450">
              <a:buFont typeface="Arial" panose="020B0604020202020204" pitchFamily="34" charset="0"/>
              <a:buChar char="•"/>
            </a:pPr>
            <a:r>
              <a:rPr lang="fr-CA" dirty="0">
                <a:latin typeface="Arial" panose="020B0604020202020204" pitchFamily="34" charset="0"/>
              </a:rPr>
              <a:t>Les enfants dont l’état nutritionnel est toujours risqué malgré les interventions pulmonaires, sociales et alimentaires doivent être adressés à un ou plusieurs des spécialistes suivants pour évaluation.</a:t>
            </a:r>
            <a:endParaRPr lang="fr-CA"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fr-CA" dirty="0">
                <a:latin typeface="Arial" panose="020B0604020202020204" pitchFamily="34" charset="0"/>
              </a:rPr>
              <a:t>Gastroentérologue pédiatrique </a:t>
            </a:r>
          </a:p>
          <a:p>
            <a:pPr marL="628650" lvl="1" indent="-171450">
              <a:buFont typeface="Arial" panose="020B0604020202020204" pitchFamily="34" charset="0"/>
              <a:buChar char="–"/>
            </a:pPr>
            <a:r>
              <a:rPr lang="fr-CA" dirty="0">
                <a:latin typeface="Arial" panose="020B0604020202020204" pitchFamily="34" charset="0"/>
              </a:rPr>
              <a:t>Endocrinologue</a:t>
            </a:r>
          </a:p>
          <a:p>
            <a:pPr marL="628650" lvl="1" indent="-171450">
              <a:buFont typeface="Arial" panose="020B0604020202020204" pitchFamily="34" charset="0"/>
              <a:buChar char="–"/>
            </a:pPr>
            <a:r>
              <a:rPr lang="fr-CA" dirty="0">
                <a:latin typeface="Arial" panose="020B0604020202020204" pitchFamily="34" charset="0"/>
              </a:rPr>
              <a:t>Thérapeute comportemental </a:t>
            </a:r>
          </a:p>
          <a:p>
            <a:pPr marL="171450" indent="-171450">
              <a:buFont typeface="Arial" panose="020B0604020202020204" pitchFamily="34" charset="0"/>
              <a:buChar char="•"/>
            </a:pPr>
            <a:r>
              <a:rPr lang="fr-CA" dirty="0">
                <a:latin typeface="Arial" panose="020B0604020202020204" pitchFamily="34" charset="0"/>
              </a:rPr>
              <a:t>Si la supplémentation par voie orale ne donne pas lieu à un apport calorique permettant un gain pondéral adéquat, l’alimentation par voie entérale, par l’intermédiaire d’une sonde de gastrostomie, doit être envisagée.</a:t>
            </a:r>
          </a:p>
          <a:p>
            <a:pPr marL="0" indent="0">
              <a:buFont typeface="Arial" panose="020B0604020202020204" pitchFamily="34" charset="0"/>
              <a:buNone/>
            </a:pPr>
            <a:endParaRPr lang="fr-CA"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b="1" dirty="0">
                <a:latin typeface="Arial" panose="020B0604020202020204" pitchFamily="34" charset="0"/>
              </a:rPr>
              <a:t>Référence</a:t>
            </a:r>
            <a:endParaRPr lang="fr-CA" b="1" dirty="0">
              <a:latin typeface="Arial" panose="020B0604020202020204" pitchFamily="34" charset="0"/>
              <a:cs typeface="Arial" panose="020B0604020202020204" pitchFamily="34" charset="0"/>
            </a:endParaRPr>
          </a:p>
          <a:p>
            <a:r>
              <a:rPr lang="fr-CA" dirty="0">
                <a:solidFill>
                  <a:schemeClr val="bg2">
                    <a:lumMod val="10000"/>
                  </a:schemeClr>
                </a:solidFill>
                <a:latin typeface="Arial" panose="020B0604020202020204" pitchFamily="34" charset="0"/>
              </a:rPr>
              <a:t>LAHIRI, T., S. E. Hempstead, C. Brady </a:t>
            </a:r>
            <a:r>
              <a:rPr lang="fr-CA" sz="1200" dirty="0">
                <a:solidFill>
                  <a:schemeClr val="bg2">
                    <a:lumMod val="10000"/>
                  </a:schemeClr>
                </a:solidFill>
                <a:latin typeface="Arial" panose="020B0604020202020204" pitchFamily="34" charset="0"/>
              </a:rPr>
              <a:t>et coll</a:t>
            </a:r>
            <a:r>
              <a:rPr lang="fr-CA" dirty="0">
                <a:solidFill>
                  <a:schemeClr val="bg2">
                    <a:lumMod val="10000"/>
                  </a:schemeClr>
                </a:solidFill>
                <a:latin typeface="Arial" panose="020B0604020202020204" pitchFamily="34" charset="0"/>
              </a:rPr>
              <a:t>. « Clinical Practice Guidelines from the Cystic Fibrosis Foundation for preschoolers with cystic fibrosis », </a:t>
            </a:r>
            <a:r>
              <a:rPr lang="fr-CA" sz="1200" i="1" dirty="0">
                <a:solidFill>
                  <a:schemeClr val="bg2">
                    <a:lumMod val="10000"/>
                  </a:schemeClr>
                </a:solidFill>
                <a:latin typeface="Arial" panose="020B0604020202020204" pitchFamily="34" charset="0"/>
              </a:rPr>
              <a:t>Pediatrics, </a:t>
            </a:r>
            <a:r>
              <a:rPr lang="fr-CA" sz="1200" dirty="0">
                <a:solidFill>
                  <a:schemeClr val="bg2">
                    <a:lumMod val="10000"/>
                  </a:schemeClr>
                </a:solidFill>
                <a:latin typeface="Arial" panose="020B0604020202020204" pitchFamily="34" charset="0"/>
              </a:rPr>
              <a:t>2016;137(4).</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34</a:t>
            </a:fld>
            <a:endParaRPr lang="fr-CA" dirty="0"/>
          </a:p>
        </p:txBody>
      </p:sp>
    </p:spTree>
    <p:extLst>
      <p:ext uri="{BB962C8B-B14F-4D97-AF65-F5344CB8AC3E}">
        <p14:creationId xmlns:p14="http://schemas.microsoft.com/office/powerpoint/2010/main" val="89105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 clé</a:t>
            </a:r>
            <a:endParaRPr lang="fr-CA"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0" dirty="0">
                <a:latin typeface="Arial" panose="020B0604020202020204" pitchFamily="34" charset="0"/>
              </a:rPr>
              <a:t>Tout au long de l’enfance et de l’adolescence, les enfants qui reçoivent leur diagnostic de FK alors qu’ils sont encore nouveau-nés sont plus grands que ceux dont le dépistage repose sur l’évaluation des symptômes.</a:t>
            </a:r>
            <a:endParaRPr lang="fr-CA" b="0" dirty="0">
              <a:latin typeface="Arial" panose="020B0604020202020204" pitchFamily="34" charset="0"/>
              <a:cs typeface="Arial" panose="020B0604020202020204" pitchFamily="34" charset="0"/>
            </a:endParaRP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Autres renseignements</a:t>
            </a:r>
          </a:p>
          <a:p>
            <a:pPr marL="171450" indent="-171450">
              <a:buFont typeface="Arial" panose="020B0604020202020204" pitchFamily="34" charset="0"/>
              <a:buChar char="•"/>
            </a:pPr>
            <a:r>
              <a:rPr lang="fr-CA" b="0" baseline="0" dirty="0">
                <a:latin typeface="Arial" panose="020B0604020202020204" pitchFamily="34" charset="0"/>
              </a:rPr>
              <a:t>n = 107 Enfants atteints de FK qui ont été recrutés et suivis pendant la puberté dans le cadre d’un projet d’étude à répartition aléatoire contrôlée mené au Wisconsin, c’est-à-dire l’étude longitudinale prospective lancée en 1985 pour évaluer les bienfaits et les risques du dépistage de la FK chez les nouveau-nés</a:t>
            </a:r>
            <a:endParaRPr lang="fr-CA"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0" baseline="0" dirty="0">
                <a:latin typeface="Arial" panose="020B0604020202020204" pitchFamily="34" charset="0"/>
              </a:rPr>
              <a:t>Chez les enfants affectés au groupe soumis au dépistage, le diagnostic précoce de la FK a été établi alors qu’ils étaient nouveau-nés. Chez les enfants du groupe témoin, le diagnostic de FK avait généralement été posé à l’aide de méthodes classiques (p. ex. par l’analyse des signes et des symptômes de FK).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solidFill>
                  <a:schemeClr val="bg2">
                    <a:lumMod val="10000"/>
                  </a:schemeClr>
                </a:solidFill>
                <a:latin typeface="Arial" panose="020B0604020202020204" pitchFamily="34" charset="0"/>
              </a:rPr>
              <a:t>Ces données ne concernent que les enfants atteints d’insuffisance pancréatique, sous-groupe le plus susceptible de tirer parti du dépistage chez le nouveau-né.</a:t>
            </a:r>
            <a:endParaRPr lang="fr-CA"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b="1" baseline="0" dirty="0">
                <a:latin typeface="Arial" panose="020B0604020202020204" pitchFamily="34" charset="0"/>
              </a:rPr>
              <a:t>Référence</a:t>
            </a:r>
          </a:p>
          <a:p>
            <a:r>
              <a:rPr lang="fr-CA" dirty="0">
                <a:latin typeface="Arial" panose="020B0604020202020204" pitchFamily="34" charset="0"/>
              </a:rPr>
              <a:t>ZHANG, Z., M. J. Lindstrom, P. M. Farrell et coll. « Pubertal height growth and adult height in cystic fibrosis after newborn screening », </a:t>
            </a:r>
            <a:r>
              <a:rPr lang="fr-CA" b="0" i="1" baseline="0" dirty="0">
                <a:latin typeface="Arial" panose="020B0604020202020204" pitchFamily="34" charset="0"/>
              </a:rPr>
              <a:t>Pediatrics, </a:t>
            </a:r>
            <a:r>
              <a:rPr lang="fr-CA" b="0" i="0" baseline="0" dirty="0">
                <a:latin typeface="Arial" panose="020B0604020202020204" pitchFamily="34" charset="0"/>
              </a:rPr>
              <a:t>2016;137(5).</a:t>
            </a:r>
            <a:endParaRPr lang="fr-CA"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35</a:t>
            </a:fld>
            <a:endParaRPr lang="fr-CA" dirty="0"/>
          </a:p>
        </p:txBody>
      </p:sp>
    </p:spTree>
    <p:extLst>
      <p:ext uri="{BB962C8B-B14F-4D97-AF65-F5344CB8AC3E}">
        <p14:creationId xmlns:p14="http://schemas.microsoft.com/office/powerpoint/2010/main" val="1629706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903288"/>
            <a:ext cx="4114800" cy="3086100"/>
          </a:xfrm>
        </p:spPr>
      </p:sp>
      <p:sp>
        <p:nvSpPr>
          <p:cNvPr id="3" name="Notes Placeholder 2"/>
          <p:cNvSpPr>
            <a:spLocks noGrp="1"/>
          </p:cNvSpPr>
          <p:nvPr>
            <p:ph type="body" idx="1"/>
          </p:nvPr>
        </p:nvSpPr>
        <p:spPr>
          <a:xfrm>
            <a:off x="685800" y="4148666"/>
            <a:ext cx="5486400" cy="4874147"/>
          </a:xfrm>
        </p:spPr>
        <p:txBody>
          <a:bodyPr/>
          <a:lstStyle/>
          <a:p>
            <a:pPr marL="0" indent="0">
              <a:buFont typeface="Arial" panose="020B0604020202020204" pitchFamily="34" charset="0"/>
              <a:buNone/>
            </a:pPr>
            <a:r>
              <a:rPr lang="fr-CA" sz="900" b="1" dirty="0">
                <a:latin typeface="Arial" panose="020B0604020202020204" pitchFamily="34" charset="0"/>
              </a:rPr>
              <a:t>Points clés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900" dirty="0">
                <a:solidFill>
                  <a:schemeClr val="bg2">
                    <a:lumMod val="10000"/>
                  </a:schemeClr>
                </a:solidFill>
                <a:latin typeface="Arial" panose="020B0604020202020204" pitchFamily="34" charset="0"/>
              </a:rPr>
              <a:t>La plupart des patients atteints de FK présentent une insuffisance du pancréas exocrine et ont besoin du traitement substitutif des enzymes pancréatiques pour pouvoir digérer et absorber les nutriments</a:t>
            </a:r>
            <a:r>
              <a:rPr lang="fr-CA" sz="900" baseline="30000" dirty="0">
                <a:solidFill>
                  <a:schemeClr val="bg2">
                    <a:lumMod val="10000"/>
                  </a:schemeClr>
                </a:solidFill>
                <a:latin typeface="Arial" panose="020B0604020202020204" pitchFamily="34" charset="0"/>
              </a:rPr>
              <a:t>1</a:t>
            </a:r>
            <a:r>
              <a:rPr lang="fr-CA" sz="900" dirty="0">
                <a:solidFill>
                  <a:schemeClr val="bg2">
                    <a:lumMod val="10000"/>
                  </a:schemeClr>
                </a:solidFill>
                <a:latin typeface="Arial" panose="020B0604020202020204" pitchFamily="34" charset="0"/>
              </a:rPr>
              <a:t>. L’absorption est surveillée par la détermination du coefficient d’absorption des lipides.</a:t>
            </a:r>
            <a:endParaRPr lang="fr-CA"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dirty="0">
                <a:latin typeface="Arial" panose="020B0604020202020204" pitchFamily="34" charset="0"/>
              </a:rPr>
              <a:t>Les patients</a:t>
            </a:r>
            <a:r>
              <a:rPr lang="fr-CA" sz="900" baseline="0" dirty="0">
                <a:latin typeface="Arial" panose="020B0604020202020204" pitchFamily="34" charset="0"/>
              </a:rPr>
              <a:t> atteints de FK qui prenaient la liprotamase comme traitement substitutif des enzymes pancréatiques ont présenté une absorption supérieure des lipides, </a:t>
            </a:r>
            <a:r>
              <a:rPr lang="fr-CA" sz="900" dirty="0">
                <a:latin typeface="Arial" panose="020B0604020202020204" pitchFamily="34" charset="0"/>
              </a:rPr>
              <a:t>conformément au coefficient d’absorption des lipides</a:t>
            </a:r>
            <a:r>
              <a:rPr lang="fr-CA" sz="900" baseline="30000" dirty="0">
                <a:latin typeface="Arial" panose="020B0604020202020204" pitchFamily="34" charset="0"/>
              </a:rPr>
              <a:t>1</a:t>
            </a:r>
            <a:r>
              <a:rPr lang="fr-CA" dirty="0"/>
              <a:t>.</a:t>
            </a:r>
            <a:endParaRPr lang="fr-CA" sz="900" baseline="0" dirty="0">
              <a:latin typeface="Arial" panose="020B0604020202020204" pitchFamily="34" charset="0"/>
              <a:cs typeface="Arial" panose="020B0604020202020204" pitchFamily="34" charset="0"/>
            </a:endParaRPr>
          </a:p>
          <a:p>
            <a:pPr marL="400050" lvl="1" indent="-171450">
              <a:buFont typeface="Calibri" panose="020F0502020204030204" pitchFamily="34" charset="0"/>
              <a:buChar char="–"/>
            </a:pPr>
            <a:r>
              <a:rPr lang="fr-CA" sz="900" baseline="0" dirty="0">
                <a:latin typeface="Arial" panose="020B0604020202020204" pitchFamily="34" charset="0"/>
              </a:rPr>
              <a:t>Chez les patients dont le coefficient d’absorption des lipides était &lt; 40 % au départ, le traitement substitutif des enzymes pancréatiques a permis d’augmenter ce coefficient en moyenne de 21,2 %, comparativement à une augmentation de seulement 6,0 % dans le groupe placebo (</a:t>
            </a:r>
            <a:r>
              <a:rPr lang="fr-CA" sz="900" i="1" baseline="0" dirty="0">
                <a:latin typeface="Arial" panose="020B0604020202020204" pitchFamily="34" charset="0"/>
              </a:rPr>
              <a:t>p</a:t>
            </a:r>
            <a:r>
              <a:rPr lang="fr-CA" sz="900" baseline="0" dirty="0">
                <a:latin typeface="Arial" panose="020B0604020202020204" pitchFamily="34" charset="0"/>
              </a:rPr>
              <a:t> </a:t>
            </a:r>
            <a:r>
              <a:rPr lang="fr-CA" sz="900" i="0" baseline="0" dirty="0">
                <a:latin typeface="Arial" panose="020B0604020202020204" pitchFamily="34" charset="0"/>
              </a:rPr>
              <a:t>= 0,001).</a:t>
            </a:r>
          </a:p>
          <a:p>
            <a:pPr marL="400050" marR="0" lvl="1" indent="-171450" algn="l" defTabSz="914400" rtl="0" eaLnBrk="1" fontAlgn="auto" latinLnBrk="0" hangingPunct="1">
              <a:buSzTx/>
              <a:buFont typeface="Calibri" panose="020F0502020204030204" pitchFamily="34" charset="0"/>
              <a:buChar char="–"/>
              <a:tabLst/>
              <a:defRPr/>
            </a:pPr>
            <a:r>
              <a:rPr lang="fr-CA" sz="900" i="0" baseline="0" dirty="0">
                <a:latin typeface="Arial" panose="020B0604020202020204" pitchFamily="34" charset="0"/>
              </a:rPr>
              <a:t>Chez les patients dont le coefficient d’absorption des lipides était ≥ 40 % au départ, le traitement substitutif des enzymes pancréatiques a permis d’augmenter ce coefficient en moyenne de 7,7 %, comparativement à une réduction de 0,9 % dans le groupe placebo (</a:t>
            </a:r>
            <a:r>
              <a:rPr lang="fr-CA" sz="900" i="1" baseline="0" dirty="0">
                <a:latin typeface="Arial" panose="020B0604020202020204" pitchFamily="34" charset="0"/>
              </a:rPr>
              <a:t>p</a:t>
            </a:r>
            <a:r>
              <a:rPr lang="fr-CA" sz="900" i="0" baseline="0" dirty="0">
                <a:latin typeface="Arial" panose="020B0604020202020204" pitchFamily="34" charset="0"/>
              </a:rPr>
              <a:t> = 0,006).</a:t>
            </a:r>
          </a:p>
          <a:p>
            <a:pPr marL="400050" lvl="1" indent="-171450">
              <a:buFont typeface="Calibri" panose="020F0502020204030204" pitchFamily="34" charset="0"/>
              <a:buChar char="–"/>
            </a:pPr>
            <a:r>
              <a:rPr lang="fr-CA" sz="900" dirty="0">
                <a:latin typeface="Arial" panose="020B0604020202020204" pitchFamily="34" charset="0"/>
              </a:rPr>
              <a:t>En général, le traitement substitutif des enzymes pancréatiques a permis d’augmenter le coefficient d’absorption des lipides de 13,8 %, comparativement à 3,2 % dans le groupe placebo pour tous les patients (</a:t>
            </a:r>
            <a:r>
              <a:rPr lang="fr-CA" sz="900" i="1" baseline="0" dirty="0">
                <a:latin typeface="Arial" panose="020B0604020202020204" pitchFamily="34" charset="0"/>
              </a:rPr>
              <a:t>p</a:t>
            </a:r>
            <a:r>
              <a:rPr lang="fr-CA" sz="900" dirty="0">
                <a:latin typeface="Arial" panose="020B0604020202020204" pitchFamily="34" charset="0"/>
              </a:rPr>
              <a:t> </a:t>
            </a:r>
            <a:r>
              <a:rPr lang="fr-CA" sz="900" i="0" baseline="0" dirty="0">
                <a:latin typeface="Arial" panose="020B0604020202020204" pitchFamily="34" charset="0"/>
              </a:rPr>
              <a:t>&lt; 0,001).</a:t>
            </a:r>
            <a:endParaRPr lang="fr-CA"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900" dirty="0">
                <a:latin typeface="Arial" panose="020B0604020202020204" pitchFamily="34" charset="0"/>
              </a:rPr>
              <a:t>Les patients dont le coefficient d’absorption des lipides était &lt; 85 % lors de 3 évaluations annuelles consécutives avaient un score d’écart réduit significativement plus faible de poids selon l’âge et de poids selon la taille que les patients dont le coefficient d’absorption des lipides était ≥ 85 %</a:t>
            </a:r>
            <a:r>
              <a:rPr lang="fr-CA" sz="900" baseline="30000" dirty="0">
                <a:latin typeface="Arial" panose="020B0604020202020204" pitchFamily="34" charset="0"/>
              </a:rPr>
              <a:t>2</a:t>
            </a:r>
            <a:r>
              <a:rPr lang="fr-CA" sz="900" dirty="0">
                <a:latin typeface="Arial" panose="020B0604020202020204" pitchFamily="34" charset="0"/>
              </a:rPr>
              <a:t>.</a:t>
            </a:r>
            <a:endParaRPr lang="fr-CA" sz="900" dirty="0">
              <a:latin typeface="Arial" panose="020B0604020202020204" pitchFamily="34" charset="0"/>
              <a:cs typeface="Arial" panose="020B0604020202020204" pitchFamily="34" charset="0"/>
            </a:endParaRPr>
          </a:p>
          <a:p>
            <a:pPr marL="400050" lvl="1" indent="-171450">
              <a:buFont typeface="Calibri" panose="020F0502020204030204" pitchFamily="34" charset="0"/>
              <a:buChar char="–"/>
            </a:pPr>
            <a:r>
              <a:rPr lang="fr-CA" sz="900" dirty="0">
                <a:latin typeface="Arial" panose="020B0604020202020204" pitchFamily="34" charset="0"/>
              </a:rPr>
              <a:t>En tout, 224 patients (âgés de 0 à 17 ans) atteints de FK et d’insuffisance pancréatique et recevant le traitement substitutif des enzymes pancréatiques ont été analysés.</a:t>
            </a:r>
          </a:p>
          <a:p>
            <a:pPr marL="400050" lvl="1" indent="-171450">
              <a:buFont typeface="Calibri" panose="020F0502020204030204" pitchFamily="34" charset="0"/>
              <a:buChar char="–"/>
            </a:pPr>
            <a:r>
              <a:rPr lang="fr-CA" sz="900" dirty="0">
                <a:latin typeface="Arial" panose="020B0604020202020204" pitchFamily="34" charset="0"/>
              </a:rPr>
              <a:t>Sur 170 analyses, au moins 2 évaluations annuelles consécutives ayant pour résultat un coefficient d’absorption des lipides &lt; 85 % lors de la première analyse étaient disponibles. Lors d’une intervention, la dose du traitement substitutif des enzymes pancréatiques a été ajustée chez presque tous ces patients.</a:t>
            </a:r>
          </a:p>
          <a:p>
            <a:pPr marL="400050" lvl="1" indent="-171450">
              <a:buFont typeface="Calibri" panose="020F0502020204030204" pitchFamily="34" charset="0"/>
              <a:buChar char="–"/>
            </a:pPr>
            <a:r>
              <a:rPr lang="fr-CA" sz="900" dirty="0">
                <a:latin typeface="Arial" panose="020B0604020202020204" pitchFamily="34" charset="0"/>
              </a:rPr>
              <a:t>Une deuxième et une troisième intervention ont été réalisées si le coefficient d’absorption des lipides demeurait inférieur à 85 %.</a:t>
            </a:r>
          </a:p>
          <a:p>
            <a:pPr marL="400050" lvl="1" indent="-171450">
              <a:buFont typeface="Calibri" panose="020F0502020204030204" pitchFamily="34" charset="0"/>
              <a:buChar char="–"/>
            </a:pPr>
            <a:r>
              <a:rPr lang="fr-CA" sz="900" dirty="0">
                <a:latin typeface="Arial" panose="020B0604020202020204" pitchFamily="34" charset="0"/>
              </a:rPr>
              <a:t>Les données du suivi d’une troisième intervention étaient disponibles pour 18 analyses (illustrées dans le graphique).</a:t>
            </a:r>
          </a:p>
          <a:p>
            <a:pPr marL="0" lvl="0" indent="0">
              <a:buFont typeface="Arial" panose="020B0604020202020204" pitchFamily="34" charset="0"/>
              <a:buNone/>
            </a:pPr>
            <a:endParaRPr lang="fr-CA" sz="900" b="1" dirty="0">
              <a:latin typeface="Arial" panose="020B0604020202020204" pitchFamily="34" charset="0"/>
              <a:cs typeface="Arial" panose="020B0604020202020204" pitchFamily="34" charset="0"/>
            </a:endParaRPr>
          </a:p>
          <a:p>
            <a:pPr marL="0" lvl="0" indent="0">
              <a:buFont typeface="Arial" panose="020B0604020202020204" pitchFamily="34" charset="0"/>
              <a:buNone/>
            </a:pPr>
            <a:r>
              <a:rPr lang="fr-CA" sz="900" b="1" dirty="0">
                <a:latin typeface="Arial" panose="020B0604020202020204" pitchFamily="34" charset="0"/>
              </a:rPr>
              <a:t>Autres renseignements</a:t>
            </a:r>
          </a:p>
          <a:p>
            <a:pPr marL="171450" marR="0" lvl="0" indent="-171450" algn="l" defTabSz="914400" rtl="0" eaLnBrk="1" fontAlgn="auto" latinLnBrk="0" hangingPunct="1">
              <a:buClrTx/>
              <a:buSzTx/>
              <a:buFont typeface="Arial" panose="020B0604020202020204" pitchFamily="34" charset="0"/>
              <a:buChar char="•"/>
              <a:tabLst/>
              <a:defRPr/>
            </a:pPr>
            <a:r>
              <a:rPr lang="fr-CA" sz="900" dirty="0">
                <a:solidFill>
                  <a:schemeClr val="bg2">
                    <a:lumMod val="10000"/>
                  </a:schemeClr>
                </a:solidFill>
                <a:latin typeface="Arial" panose="020B0604020202020204" pitchFamily="34" charset="0"/>
              </a:rPr>
              <a:t>Le coefficient d’absorption des lipides correspond au ratio apport/élimination des lipides. Quand il est faible, le coefficient d’absorption des lipides est un indicateur de malabsorption.</a:t>
            </a:r>
            <a:endParaRPr lang="fr-CA" sz="900" baseline="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fr-CA" sz="900" baseline="0" dirty="0">
                <a:latin typeface="Arial" panose="020B0604020202020204" pitchFamily="34" charset="0"/>
              </a:rPr>
              <a:t>Gauche</a:t>
            </a:r>
            <a:r>
              <a:rPr lang="fr-CA" sz="900" baseline="30000" dirty="0">
                <a:latin typeface="Arial" panose="020B0604020202020204" pitchFamily="34" charset="0"/>
              </a:rPr>
              <a:t>1</a:t>
            </a:r>
            <a:endParaRPr lang="fr-CA" sz="900" baseline="0" dirty="0">
              <a:latin typeface="Arial" panose="020B0604020202020204" pitchFamily="34" charset="0"/>
              <a:cs typeface="Arial" panose="020B0604020202020204" pitchFamily="34" charset="0"/>
            </a:endParaRPr>
          </a:p>
          <a:p>
            <a:pPr marL="400050" lvl="1" indent="-171450">
              <a:buFont typeface="Calibri" panose="020F0502020204030204" pitchFamily="34" charset="0"/>
              <a:buChar char="–"/>
            </a:pPr>
            <a:r>
              <a:rPr lang="fr-CA" sz="900" baseline="0" dirty="0">
                <a:latin typeface="Arial" panose="020B0604020202020204" pitchFamily="34" charset="0"/>
              </a:rPr>
              <a:t>La liprotamase est un nouveau traitement substitutif des enzymes pancréatiques d’origine non porcine conçu relativement à la pureté et pour permettre la standardisation précise de la posologie.</a:t>
            </a:r>
          </a:p>
          <a:p>
            <a:pPr marL="400050" lvl="1" indent="-171450">
              <a:buFont typeface="Calibri" panose="020F0502020204030204" pitchFamily="34" charset="0"/>
              <a:buChar char="–"/>
            </a:pPr>
            <a:r>
              <a:rPr lang="fr-CA" sz="900" baseline="0" dirty="0">
                <a:latin typeface="Arial" panose="020B0604020202020204" pitchFamily="34" charset="0"/>
              </a:rPr>
              <a:t>n = 138 Les patients atteints de FK (chlorure dans la sueur &gt; 60 mmol/L ou ayant 2 mutations causant la FK) qui avaient &gt; 7 ans, qui présentaient une insuffisance pancréatique (élastase fécale ≤ 100 µg/g de fèces) et dont le coefficient d’absorption des lipides était ≤ 80 % alors qu’ils ne prenaient pas d’enzymes, étaient admissibles.</a:t>
            </a:r>
            <a:endParaRPr lang="fr-CA" sz="900" dirty="0">
              <a:latin typeface="Arial" panose="020B0604020202020204" pitchFamily="34" charset="0"/>
              <a:cs typeface="Arial" panose="020B0604020202020204" pitchFamily="34" charset="0"/>
            </a:endParaRPr>
          </a:p>
          <a:p>
            <a:pPr marL="0" marR="0" indent="0" algn="l" defTabSz="914400" rtl="0" eaLnBrk="1" fontAlgn="auto" latinLnBrk="0" hangingPunct="1">
              <a:buClrTx/>
              <a:buSzTx/>
              <a:buFontTx/>
              <a:buNone/>
              <a:tabLst/>
              <a:defRPr/>
            </a:pPr>
            <a:endParaRPr lang="fr-CA" sz="900" b="1" dirty="0">
              <a:solidFill>
                <a:schemeClr val="bg2">
                  <a:lumMod val="10000"/>
                </a:schemeClr>
              </a:solidFill>
              <a:latin typeface="Arial" panose="020B0604020202020204" pitchFamily="34" charset="0"/>
              <a:cs typeface="Arial" panose="020B0604020202020204" pitchFamily="34" charset="0"/>
            </a:endParaRPr>
          </a:p>
          <a:p>
            <a:pPr marL="0" marR="0" indent="0" algn="l" defTabSz="914400" rtl="0" eaLnBrk="1" fontAlgn="auto" latinLnBrk="0" hangingPunct="1">
              <a:buClrTx/>
              <a:buSzTx/>
              <a:buFontTx/>
              <a:buNone/>
              <a:tabLst/>
              <a:defRPr/>
            </a:pPr>
            <a:r>
              <a:rPr lang="fr-CA" sz="800" b="1" dirty="0">
                <a:solidFill>
                  <a:schemeClr val="bg2">
                    <a:lumMod val="10000"/>
                  </a:schemeClr>
                </a:solidFill>
                <a:latin typeface="Arial" panose="020B0604020202020204" pitchFamily="34" charset="0"/>
              </a:rPr>
              <a:t>Références</a:t>
            </a:r>
            <a:endParaRPr lang="fr-CA" sz="800" b="1" dirty="0">
              <a:solidFill>
                <a:schemeClr val="bg2">
                  <a:lumMod val="10000"/>
                </a:schemeClr>
              </a:solidFill>
              <a:latin typeface="Arial" panose="020B0604020202020204" pitchFamily="34" charset="0"/>
              <a:cs typeface="Arial" panose="020B0604020202020204" pitchFamily="34" charset="0"/>
            </a:endParaRPr>
          </a:p>
          <a:p>
            <a:pPr marL="228600" indent="-228600">
              <a:buFont typeface="+mj-lt"/>
              <a:buAutoNum type="arabicPeriod"/>
              <a:defRPr/>
            </a:pPr>
            <a:r>
              <a:rPr lang="fr-CA" sz="800" dirty="0">
                <a:solidFill>
                  <a:schemeClr val="bg2">
                    <a:lumMod val="10000"/>
                  </a:schemeClr>
                </a:solidFill>
                <a:latin typeface="Arial" panose="020B0604020202020204" pitchFamily="34" charset="0"/>
              </a:rPr>
              <a:t>BOROWITZ, D., C. Stevens, L. R. Brettman et coll. « International phase III trial of liprotamase efficacy and safety in pancreatic-insufficient cystic fibrosis patients », </a:t>
            </a:r>
            <a:r>
              <a:rPr lang="fr-CA" sz="800" i="1" dirty="0">
                <a:solidFill>
                  <a:schemeClr val="bg2">
                    <a:lumMod val="10000"/>
                  </a:schemeClr>
                </a:solidFill>
                <a:latin typeface="Arial" panose="020B0604020202020204" pitchFamily="34" charset="0"/>
              </a:rPr>
              <a:t>J Cyst Fibros</a:t>
            </a:r>
            <a:r>
              <a:rPr lang="fr-CA" sz="800" dirty="0">
                <a:solidFill>
                  <a:schemeClr val="bg2">
                    <a:lumMod val="10000"/>
                  </a:schemeClr>
                </a:solidFill>
                <a:latin typeface="Arial" panose="020B0604020202020204" pitchFamily="34" charset="0"/>
              </a:rPr>
              <a:t>, 2011;10(6):443-452.</a:t>
            </a:r>
          </a:p>
          <a:p>
            <a:pPr marL="228600" indent="-228600">
              <a:buFont typeface="+mj-lt"/>
              <a:buAutoNum type="arabicPeriod"/>
              <a:defRPr/>
            </a:pPr>
            <a:r>
              <a:rPr lang="fr-CA" sz="800" dirty="0">
                <a:solidFill>
                  <a:schemeClr val="bg2">
                    <a:lumMod val="10000"/>
                  </a:schemeClr>
                </a:solidFill>
                <a:latin typeface="Arial" panose="020B0604020202020204" pitchFamily="34" charset="0"/>
              </a:rPr>
              <a:t>WOESTENENK, J. W., C. K. van der Ent et R. H. Houwen. « Pancreatic enzyme replacement therapy and coefficient of fat absorption in children and adolescents with cystic fibrosis »,</a:t>
            </a:r>
            <a:r>
              <a:rPr lang="fr-CA" sz="800" i="1" dirty="0">
                <a:solidFill>
                  <a:schemeClr val="bg2">
                    <a:lumMod val="10000"/>
                  </a:schemeClr>
                </a:solidFill>
                <a:latin typeface="Arial" panose="020B0604020202020204" pitchFamily="34" charset="0"/>
              </a:rPr>
              <a:t> J Pediatr Gastroenterol Nutr, </a:t>
            </a:r>
            <a:r>
              <a:rPr lang="fr-CA" sz="800" dirty="0">
                <a:solidFill>
                  <a:schemeClr val="bg2">
                    <a:lumMod val="10000"/>
                  </a:schemeClr>
                </a:solidFill>
                <a:latin typeface="Arial" panose="020B0604020202020204" pitchFamily="34" charset="0"/>
              </a:rPr>
              <a:t>2015;61(3):355-360.</a:t>
            </a:r>
          </a:p>
          <a:p>
            <a:endParaRPr lang="fr-CA" sz="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36</a:t>
            </a:fld>
            <a:endParaRPr lang="fr-CA" dirty="0"/>
          </a:p>
        </p:txBody>
      </p:sp>
    </p:spTree>
    <p:extLst>
      <p:ext uri="{BB962C8B-B14F-4D97-AF65-F5344CB8AC3E}">
        <p14:creationId xmlns:p14="http://schemas.microsoft.com/office/powerpoint/2010/main" val="2196446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51084"/>
          </a:xfrm>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baseline="0" dirty="0">
                <a:latin typeface="Arial" panose="020B0604020202020204" pitchFamily="34" charset="0"/>
              </a:rPr>
              <a:t>L’écart réduit moyen de la taille</a:t>
            </a:r>
            <a:r>
              <a:rPr lang="fr-CA" dirty="0"/>
              <a:t> </a:t>
            </a:r>
            <a:r>
              <a:rPr lang="fr-CA" baseline="0" dirty="0">
                <a:latin typeface="Arial" panose="020B0604020202020204" pitchFamily="34" charset="0"/>
              </a:rPr>
              <a:t>dans le groupe rhGH a augmenté de 0,5 ± 0,4 à 12 mois (</a:t>
            </a:r>
            <a:r>
              <a:rPr lang="fr-CA" i="1" baseline="0" dirty="0">
                <a:latin typeface="Arial" panose="020B0604020202020204" pitchFamily="34" charset="0"/>
              </a:rPr>
              <a:t>p </a:t>
            </a:r>
            <a:r>
              <a:rPr lang="fr-CA" baseline="0" dirty="0">
                <a:latin typeface="Arial" panose="020B0604020202020204" pitchFamily="34" charset="0"/>
              </a:rPr>
              <a:t>&lt; 0,001). L’écart réduit de la taille du groupe témoin n’a pas changé.</a:t>
            </a:r>
          </a:p>
          <a:p>
            <a:pPr marL="171450" indent="-171450">
              <a:buFont typeface="Arial" panose="020B0604020202020204" pitchFamily="34" charset="0"/>
              <a:buChar char="•"/>
            </a:pPr>
            <a:r>
              <a:rPr lang="fr-CA" baseline="0" dirty="0">
                <a:latin typeface="Arial" panose="020B0604020202020204" pitchFamily="34" charset="0"/>
              </a:rPr>
              <a:t>Le poids a augmenté de 3,8 ± 1,8 </a:t>
            </a:r>
            <a:r>
              <a:rPr lang="fr-CA" i="1" baseline="0" dirty="0">
                <a:latin typeface="Arial" panose="020B0604020202020204" pitchFamily="34" charset="0"/>
              </a:rPr>
              <a:t>vs</a:t>
            </a:r>
            <a:r>
              <a:rPr lang="fr-CA" baseline="0" dirty="0">
                <a:latin typeface="Arial" panose="020B0604020202020204" pitchFamily="34" charset="0"/>
              </a:rPr>
              <a:t> 2,8 ± 1,5 kg dans le groupe rhGH </a:t>
            </a:r>
            <a:r>
              <a:rPr lang="fr-CA" i="1" baseline="0" dirty="0">
                <a:latin typeface="Arial" panose="020B0604020202020204" pitchFamily="34" charset="0"/>
              </a:rPr>
              <a:t>vs </a:t>
            </a:r>
            <a:r>
              <a:rPr lang="fr-CA" baseline="0" dirty="0">
                <a:latin typeface="Arial" panose="020B0604020202020204" pitchFamily="34" charset="0"/>
              </a:rPr>
              <a:t>le groupe témoin (</a:t>
            </a:r>
            <a:r>
              <a:rPr lang="fr-CA" i="1" baseline="0" dirty="0">
                <a:latin typeface="Arial" panose="020B0604020202020204" pitchFamily="34" charset="0"/>
              </a:rPr>
              <a:t>p </a:t>
            </a:r>
            <a:r>
              <a:rPr lang="fr-CA" baseline="0" dirty="0">
                <a:latin typeface="Arial" panose="020B0604020202020204" pitchFamily="34" charset="0"/>
              </a:rPr>
              <a:t>= 0,0356).</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latin typeface="Arial" panose="020B0604020202020204" pitchFamily="34" charset="0"/>
              </a:rPr>
              <a:t>La masse maigre a augmenté de 3,8 ± 1,8 </a:t>
            </a:r>
            <a:r>
              <a:rPr lang="fr-CA" i="1" baseline="0" dirty="0">
                <a:latin typeface="Arial" panose="020B0604020202020204" pitchFamily="34" charset="0"/>
              </a:rPr>
              <a:t>vs</a:t>
            </a:r>
            <a:r>
              <a:rPr lang="fr-CA" baseline="0" dirty="0">
                <a:latin typeface="Arial" panose="020B0604020202020204" pitchFamily="34" charset="0"/>
              </a:rPr>
              <a:t> 2,1 ± 1,4 kg dans le groupe rhGH </a:t>
            </a:r>
            <a:r>
              <a:rPr lang="fr-CA" i="1" baseline="0" dirty="0">
                <a:latin typeface="Arial" panose="020B0604020202020204" pitchFamily="34" charset="0"/>
              </a:rPr>
              <a:t>vs </a:t>
            </a:r>
            <a:r>
              <a:rPr lang="fr-CA" baseline="0" dirty="0">
                <a:latin typeface="Arial" panose="020B0604020202020204" pitchFamily="34" charset="0"/>
              </a:rPr>
              <a:t>le groupe témoin (</a:t>
            </a:r>
            <a:r>
              <a:rPr lang="fr-CA" i="1" baseline="0" dirty="0">
                <a:latin typeface="Arial" panose="020B0604020202020204" pitchFamily="34" charset="0"/>
              </a:rPr>
              <a:t>p </a:t>
            </a:r>
            <a:r>
              <a:rPr lang="fr-CA" baseline="0" dirty="0">
                <a:latin typeface="Arial" panose="020B0604020202020204" pitchFamily="34" charset="0"/>
              </a:rPr>
              <a:t>= 0,0002).</a:t>
            </a:r>
          </a:p>
          <a:p>
            <a:pPr marL="0" marR="0" indent="0" algn="l" defTabSz="914400" rtl="0" eaLnBrk="1" fontAlgn="auto" latinLnBrk="0" hangingPunct="1">
              <a:lnSpc>
                <a:spcPct val="100000"/>
              </a:lnSpc>
              <a:spcBef>
                <a:spcPts val="0"/>
              </a:spcBef>
              <a:spcAft>
                <a:spcPts val="0"/>
              </a:spcAft>
              <a:buClrTx/>
              <a:buSzTx/>
              <a:buFontTx/>
              <a:buNone/>
              <a:tabLst/>
              <a:defRPr/>
            </a:pPr>
            <a:endParaRPr lang="fr-CA" b="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1" baseline="0" dirty="0">
                <a:latin typeface="Arial" panose="020B0604020202020204" pitchFamily="34" charset="0"/>
              </a:rPr>
              <a:t>Autres renseignements</a:t>
            </a:r>
            <a:endParaRPr lang="fr-CA"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rPr>
              <a:t>Cette étude était une étude clinique multicentrique ouverte et contrôlée visant à comparer les résultats chez des enfants prépubères âgés de &lt; 14 ans atteints de FK répartis selon un ratio de 1:1 pour recevoir tous les jours la rhGH (Nutropin AQ) ou aucun traitement pendant 12 mois, suivi d’une période d’observation de 6 mois. n = 68</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dirty="0">
                <a:solidFill>
                  <a:schemeClr val="bg2">
                    <a:lumMod val="10000"/>
                  </a:schemeClr>
                </a:solidFill>
                <a:latin typeface="Arial" panose="020B0604020202020204" pitchFamily="34" charset="0"/>
              </a:rPr>
              <a:t>Les variations de la tolérance au glucose étaient semblables dans les cohortes témoin et rhGH (non illustré).</a:t>
            </a:r>
            <a:endParaRPr lang="fr-CA" baseline="0" dirty="0">
              <a:latin typeface="Arial" panose="020B0604020202020204" pitchFamily="34" charset="0"/>
              <a:cs typeface="Arial" panose="020B0604020202020204" pitchFamily="34" charset="0"/>
            </a:endParaRPr>
          </a:p>
          <a:p>
            <a:endParaRPr lang="fr-CA" b="1" baseline="0" dirty="0">
              <a:latin typeface="Arial" panose="020B0604020202020204" pitchFamily="34" charset="0"/>
              <a:cs typeface="Arial" panose="020B0604020202020204" pitchFamily="34" charset="0"/>
            </a:endParaRPr>
          </a:p>
          <a:p>
            <a:r>
              <a:rPr lang="fr-CA" b="1" baseline="0" dirty="0">
                <a:latin typeface="Arial" panose="020B0604020202020204" pitchFamily="34" charset="0"/>
              </a:rPr>
              <a:t>Référence</a:t>
            </a:r>
          </a:p>
          <a:p>
            <a:pPr>
              <a:defRPr/>
            </a:pPr>
            <a:r>
              <a:rPr lang="fr-CA" dirty="0">
                <a:solidFill>
                  <a:schemeClr val="bg2">
                    <a:lumMod val="10000"/>
                  </a:schemeClr>
                </a:solidFill>
                <a:latin typeface="Arial" panose="020B0604020202020204" pitchFamily="34" charset="0"/>
              </a:rPr>
              <a:t>STALVEY, M. S., R. D. Anbar, M. W. Konstan et coll. « A multi-center controlled trial of growth hormone treatment in children with cystic fibrosis », </a:t>
            </a:r>
            <a:r>
              <a:rPr lang="fr-CA" sz="1200" i="1" dirty="0">
                <a:solidFill>
                  <a:schemeClr val="bg2">
                    <a:lumMod val="10000"/>
                  </a:schemeClr>
                </a:solidFill>
                <a:latin typeface="Arial" panose="020B0604020202020204" pitchFamily="34" charset="0"/>
              </a:rPr>
              <a:t>Pediatr Pulmonol</a:t>
            </a:r>
            <a:r>
              <a:rPr lang="fr-CA" sz="1200" dirty="0">
                <a:solidFill>
                  <a:schemeClr val="bg2">
                    <a:lumMod val="10000"/>
                  </a:schemeClr>
                </a:solidFill>
                <a:latin typeface="Arial" panose="020B0604020202020204" pitchFamily="34" charset="0"/>
              </a:rPr>
              <a:t>, 2012;47(3):252-263.</a:t>
            </a:r>
          </a:p>
        </p:txBody>
      </p:sp>
      <p:sp>
        <p:nvSpPr>
          <p:cNvPr id="4" name="Slide Number Placeholder 3"/>
          <p:cNvSpPr>
            <a:spLocks noGrp="1"/>
          </p:cNvSpPr>
          <p:nvPr>
            <p:ph type="sldNum" sz="quarter" idx="10"/>
          </p:nvPr>
        </p:nvSpPr>
        <p:spPr/>
        <p:txBody>
          <a:bodyPr/>
          <a:lstStyle/>
          <a:p>
            <a:fld id="{725D8F4D-4F2C-4024-B790-9128C267628A}" type="slidenum">
              <a:rPr lang="en-US" smtClean="0"/>
              <a:t>37</a:t>
            </a:fld>
            <a:endParaRPr lang="fr-CA" dirty="0"/>
          </a:p>
        </p:txBody>
      </p:sp>
    </p:spTree>
    <p:extLst>
      <p:ext uri="{BB962C8B-B14F-4D97-AF65-F5344CB8AC3E}">
        <p14:creationId xmlns:p14="http://schemas.microsoft.com/office/powerpoint/2010/main" val="2738325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t>38</a:t>
            </a:fld>
            <a:endParaRPr lang="fr-CA" dirty="0"/>
          </a:p>
        </p:txBody>
      </p:sp>
    </p:spTree>
    <p:extLst>
      <p:ext uri="{BB962C8B-B14F-4D97-AF65-F5344CB8AC3E}">
        <p14:creationId xmlns:p14="http://schemas.microsoft.com/office/powerpoint/2010/main" val="513701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39</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6653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Les graphiques de vitesse de croissance permettent de comparer la vitesse de croissance d’un enfant à la vitesse de croissance moyenne selon son âge et son sexe.</a:t>
            </a:r>
          </a:p>
          <a:p>
            <a:pPr marL="171450" indent="-171450">
              <a:buFont typeface="Arial" panose="020B0604020202020204" pitchFamily="34" charset="0"/>
              <a:buChar char="•"/>
            </a:pPr>
            <a:r>
              <a:rPr lang="fr-CA" dirty="0">
                <a:latin typeface="Arial" panose="020B0604020202020204" pitchFamily="34" charset="0"/>
              </a:rPr>
              <a:t>Le graphique présenté sur cette diapositive montre la vitesse de croissance chez les garçons et illustre les centiles chez cette population en fonction du temps.</a:t>
            </a: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a:t>
            </a:r>
            <a:endParaRPr lang="fr-CA" b="1" dirty="0">
              <a:latin typeface="Arial" panose="020B0604020202020204" pitchFamily="34" charset="0"/>
              <a:cs typeface="Arial" panose="020B0604020202020204" pitchFamily="34" charset="0"/>
            </a:endParaRPr>
          </a:p>
          <a:p>
            <a:r>
              <a:rPr lang="fr-CA" dirty="0">
                <a:solidFill>
                  <a:schemeClr val="bg2">
                    <a:lumMod val="10000"/>
                  </a:schemeClr>
                </a:solidFill>
                <a:latin typeface="Arial" panose="020B0604020202020204" pitchFamily="34" charset="0"/>
              </a:rPr>
              <a:t>TANNER, J. M. et P. S. W. Davies. « Clinical longitudinal standards for height and height velocity for North American children », </a:t>
            </a:r>
            <a:r>
              <a:rPr lang="fr-CA" i="1" dirty="0">
                <a:solidFill>
                  <a:schemeClr val="bg2">
                    <a:lumMod val="10000"/>
                  </a:schemeClr>
                </a:solidFill>
                <a:latin typeface="Arial" panose="020B0604020202020204" pitchFamily="34" charset="0"/>
              </a:rPr>
              <a:t>J</a:t>
            </a:r>
            <a:r>
              <a:rPr lang="fr-CA" dirty="0"/>
              <a:t> </a:t>
            </a:r>
            <a:r>
              <a:rPr lang="fr-CA" i="1" dirty="0">
                <a:solidFill>
                  <a:schemeClr val="bg2">
                    <a:lumMod val="10000"/>
                  </a:schemeClr>
                </a:solidFill>
                <a:latin typeface="Arial" panose="020B0604020202020204" pitchFamily="34" charset="0"/>
              </a:rPr>
              <a:t>Pediatr, </a:t>
            </a:r>
            <a:r>
              <a:rPr lang="fr-CA" dirty="0">
                <a:solidFill>
                  <a:schemeClr val="bg2">
                    <a:lumMod val="10000"/>
                  </a:schemeClr>
                </a:solidFill>
                <a:latin typeface="Arial" panose="020B0604020202020204" pitchFamily="34" charset="0"/>
              </a:rPr>
              <a:t>1985;107(3):317-329.</a:t>
            </a:r>
          </a:p>
          <a:p>
            <a:pPr marL="0" indent="0">
              <a:buFont typeface="Arial" panose="020B0604020202020204" pitchFamily="34" charset="0"/>
              <a:buNone/>
            </a:pPr>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4</a:t>
            </a:fld>
            <a:endParaRPr lang="fr-CA" dirty="0"/>
          </a:p>
        </p:txBody>
      </p:sp>
    </p:spTree>
    <p:extLst>
      <p:ext uri="{BB962C8B-B14F-4D97-AF65-F5344CB8AC3E}">
        <p14:creationId xmlns:p14="http://schemas.microsoft.com/office/powerpoint/2010/main" val="9221558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40</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577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41</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9488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42</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60850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43</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07807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912DD61A-159A-491B-823F-D267D5A0C3C5}" type="slidenum">
              <a:rPr lang="en-US" smtClean="0"/>
              <a:pPr/>
              <a:t>44</a:t>
            </a:fld>
            <a:endParaRPr lang="fr-CA"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0871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50595" cy="4490062"/>
          </a:xfrm>
        </p:spPr>
        <p:txBody>
          <a:bodyPr/>
          <a:lstStyle/>
          <a:p>
            <a:r>
              <a:rPr lang="fr-CA" sz="1200" b="1" dirty="0">
                <a:latin typeface="Arial" panose="020B0604020202020204" pitchFamily="34" charset="0"/>
              </a:rPr>
              <a:t>Points clés</a:t>
            </a:r>
          </a:p>
          <a:p>
            <a:pPr marL="171450" indent="-171450">
              <a:buFont typeface="Arial" panose="020B0604020202020204" pitchFamily="34" charset="0"/>
              <a:buChar char="•"/>
            </a:pPr>
            <a:r>
              <a:rPr lang="fr-CA" sz="1200" b="0" dirty="0">
                <a:latin typeface="Arial" panose="020B0604020202020204" pitchFamily="34" charset="0"/>
              </a:rPr>
              <a:t>Les enfants qui sont atteints de fibrose kystique</a:t>
            </a:r>
            <a:r>
              <a:rPr lang="fr-CA" dirty="0"/>
              <a:t> </a:t>
            </a:r>
            <a:r>
              <a:rPr lang="fr-CA" sz="1200" b="0" dirty="0">
                <a:latin typeface="Arial" panose="020B0604020202020204" pitchFamily="34" charset="0"/>
              </a:rPr>
              <a:t>(FK; homozygotes pour la mutation </a:t>
            </a:r>
            <a:r>
              <a:rPr lang="fr-CA" sz="1200" b="0" i="1" baseline="0" dirty="0">
                <a:latin typeface="Arial" panose="020B0604020202020204" pitchFamily="34" charset="0"/>
              </a:rPr>
              <a:t>F508del</a:t>
            </a:r>
            <a:r>
              <a:rPr lang="fr-CA" sz="1200" b="0" baseline="0" dirty="0">
                <a:latin typeface="Arial" panose="020B0604020202020204" pitchFamily="34" charset="0"/>
              </a:rPr>
              <a:t>) ont un écart réduit moyen significativement plus faible pour ce qui est du poids, peu importe l’âge, que la population non atteinte de la maladie.</a:t>
            </a:r>
          </a:p>
          <a:p>
            <a:pPr marL="628650" lvl="1" indent="-171450">
              <a:buFont typeface="Arial" panose="020B0604020202020204" pitchFamily="34" charset="0"/>
              <a:buChar char="•"/>
            </a:pPr>
            <a:r>
              <a:rPr lang="fr-CA" sz="1200" b="0" baseline="0" dirty="0">
                <a:latin typeface="Arial" panose="020B0604020202020204" pitchFamily="34" charset="0"/>
              </a:rPr>
              <a:t>Le poids moyen de la population non atteinte de FK avec un É.-T. de ±1 à 2 (écart réduit) est présenté en bleu.</a:t>
            </a:r>
          </a:p>
          <a:p>
            <a:pPr marL="628650" lvl="1" indent="-171450">
              <a:buFont typeface="Arial" panose="020B0604020202020204" pitchFamily="34" charset="0"/>
              <a:buChar char="•"/>
            </a:pPr>
            <a:r>
              <a:rPr lang="fr-CA" sz="1200" b="0" baseline="0" dirty="0">
                <a:latin typeface="Arial" panose="020B0604020202020204" pitchFamily="34" charset="0"/>
              </a:rPr>
              <a:t>Le tableau montre que les écarts réduits sont inférieurs dans la population atteinte de FK, y compris chez les plus jeunes cohortes.</a:t>
            </a:r>
            <a:endParaRPr lang="fr-CA" sz="12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b="0" baseline="0" dirty="0">
                <a:latin typeface="Arial" panose="020B0604020202020204" pitchFamily="34" charset="0"/>
              </a:rPr>
              <a:t>Le poids moyen des patientes atteintes de FK était inférieur à celui des filles non atteintes de la maladie.</a:t>
            </a:r>
            <a:endParaRPr lang="fr-CA" sz="12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b="0" baseline="0" dirty="0">
                <a:latin typeface="Arial" panose="020B0604020202020204" pitchFamily="34" charset="0"/>
              </a:rPr>
              <a:t>La courbe de poids chez les garçons atteints de FK était comparable à celle de leurs homologues féminines.</a:t>
            </a:r>
            <a:endParaRPr lang="fr-CA" sz="1200" b="0" baseline="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rPr>
              <a:t>Autres renseignements</a:t>
            </a:r>
          </a:p>
          <a:p>
            <a:pPr marL="171450" indent="-171450">
              <a:buFont typeface="Arial" panose="020B0604020202020204" pitchFamily="34" charset="0"/>
              <a:buChar char="•"/>
            </a:pPr>
            <a:r>
              <a:rPr lang="fr-CA" sz="1200" b="0" dirty="0">
                <a:latin typeface="Arial" panose="020B0604020202020204" pitchFamily="34" charset="0"/>
              </a:rPr>
              <a:t>Un groupe de 35 personnes atteintes de FK nées entre 1982 et 1996 et homozygotes pour la mutation </a:t>
            </a:r>
            <a:r>
              <a:rPr lang="fr-CA" sz="1200" b="0" i="1" baseline="0" dirty="0">
                <a:latin typeface="Arial" panose="020B0604020202020204" pitchFamily="34" charset="0"/>
              </a:rPr>
              <a:t>F508del</a:t>
            </a:r>
            <a:r>
              <a:rPr lang="fr-CA" sz="1200" b="0" dirty="0">
                <a:latin typeface="Arial" panose="020B0604020202020204" pitchFamily="34" charset="0"/>
              </a:rPr>
              <a:t> a été suivi aux cliniques externes de FK de l’hôpital pour enfants de Berne. Le poids et la taille des patients ont été mesurés à 1 an, 1,5 an, 2 ans, 5 ans, 8 ans et 11 ans.</a:t>
            </a:r>
            <a:endParaRPr lang="fr-CA" sz="12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200" b="0" dirty="0">
                <a:latin typeface="Arial" panose="020B0604020202020204" pitchFamily="34" charset="0"/>
              </a:rPr>
              <a:t>Les données tirées de la première étude longitudinale de Zurich sur la croissance et le développement ont été utilisées comme références.</a:t>
            </a:r>
            <a:endParaRPr lang="fr-CA" sz="1200" dirty="0">
              <a:latin typeface="Arial" panose="020B0604020202020204" pitchFamily="34" charset="0"/>
              <a:cs typeface="Arial" panose="020B0604020202020204" pitchFamily="34" charset="0"/>
            </a:endParaRPr>
          </a:p>
          <a:p>
            <a:endParaRPr lang="fr-CA" sz="1200" b="1" dirty="0">
              <a:latin typeface="Arial" panose="020B0604020202020204" pitchFamily="34" charset="0"/>
              <a:cs typeface="Arial" panose="020B0604020202020204" pitchFamily="34" charset="0"/>
            </a:endParaRPr>
          </a:p>
          <a:p>
            <a:r>
              <a:rPr lang="fr-CA" sz="1200" b="1" dirty="0">
                <a:latin typeface="Arial" panose="020B0604020202020204" pitchFamily="34" charset="0"/>
              </a:rPr>
              <a:t>Référence</a:t>
            </a:r>
            <a:endParaRPr lang="fr-CA" sz="1200" b="1" dirty="0">
              <a:latin typeface="Arial" panose="020B0604020202020204" pitchFamily="34" charset="0"/>
              <a:cs typeface="Arial" panose="020B0604020202020204" pitchFamily="34" charset="0"/>
            </a:endParaRPr>
          </a:p>
          <a:p>
            <a:r>
              <a:rPr lang="fr-CA" sz="1200" dirty="0">
                <a:latin typeface="Arial" panose="020B0604020202020204" pitchFamily="34" charset="0"/>
              </a:rPr>
              <a:t>KELLER, B. M., C. C. Aebischer, R. Kraemer et M. H. Schöni. « Growth in prepubertal children with cystic fibrosis, homozygous for the Delta F508 mutation »,</a:t>
            </a:r>
            <a:r>
              <a:rPr lang="fr-CA" dirty="0"/>
              <a:t> </a:t>
            </a:r>
            <a:r>
              <a:rPr lang="fr-CA" sz="1200" i="1" dirty="0">
                <a:latin typeface="Arial" panose="020B0604020202020204" pitchFamily="34" charset="0"/>
              </a:rPr>
              <a:t>J Cyst Fibros</a:t>
            </a:r>
            <a:r>
              <a:rPr lang="fr-CA" sz="1200" dirty="0">
                <a:latin typeface="Arial" panose="020B0604020202020204" pitchFamily="34" charset="0"/>
              </a:rPr>
              <a:t>, 2003;2(2):76-83.</a:t>
            </a:r>
            <a:endParaRPr lang="fr-CA" sz="1200"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5</a:t>
            </a:fld>
            <a:endParaRPr lang="fr-CA" dirty="0"/>
          </a:p>
        </p:txBody>
      </p:sp>
    </p:spTree>
    <p:extLst>
      <p:ext uri="{BB962C8B-B14F-4D97-AF65-F5344CB8AC3E}">
        <p14:creationId xmlns:p14="http://schemas.microsoft.com/office/powerpoint/2010/main" val="352621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r>
              <a:rPr lang="fr-CA" sz="1100" b="1" dirty="0">
                <a:latin typeface="Arial" panose="020B0604020202020204" pitchFamily="34" charset="0"/>
              </a:rPr>
              <a:t>Points clés</a:t>
            </a:r>
          </a:p>
          <a:p>
            <a:pPr marL="171450" indent="-171450">
              <a:buFont typeface="Arial" panose="020B0604020202020204" pitchFamily="34" charset="0"/>
              <a:buChar char="•"/>
            </a:pPr>
            <a:r>
              <a:rPr lang="fr-CA" sz="1100" b="0" baseline="0" dirty="0">
                <a:latin typeface="Arial" panose="020B0604020202020204" pitchFamily="34" charset="0"/>
              </a:rPr>
              <a:t>Les enfants qui sont atteints de FK (homozygotes pour la mutation </a:t>
            </a:r>
            <a:r>
              <a:rPr lang="fr-CA" sz="1100" b="0" i="1" baseline="0" dirty="0">
                <a:latin typeface="Arial" panose="020B0604020202020204" pitchFamily="34" charset="0"/>
              </a:rPr>
              <a:t>F508del</a:t>
            </a:r>
            <a:r>
              <a:rPr lang="fr-CA" sz="1100" b="0" baseline="0" dirty="0">
                <a:latin typeface="Arial" panose="020B0604020202020204" pitchFamily="34" charset="0"/>
              </a:rPr>
              <a:t>) ont un écart réduit moyen significativement plus faible pour ce qui est de la taille, peu importe l’âge, que la population non atteinte de la maladie.</a:t>
            </a:r>
          </a:p>
          <a:p>
            <a:pPr marL="171450" marR="0" indent="-171450" algn="l" defTabSz="914400" rtl="0" eaLnBrk="1" fontAlgn="auto" latinLnBrk="0" hangingPunct="1">
              <a:buClrTx/>
              <a:buSzTx/>
              <a:buFont typeface="Arial" panose="020B0604020202020204" pitchFamily="34" charset="0"/>
              <a:buChar char="•"/>
              <a:tabLst/>
              <a:defRPr/>
            </a:pPr>
            <a:r>
              <a:rPr lang="fr-CA" sz="1100" b="0" baseline="0" dirty="0">
                <a:latin typeface="Arial" panose="020B0604020202020204" pitchFamily="34" charset="0"/>
              </a:rPr>
              <a:t>La taille moyenne des patientes atteintes de FK était inférieure à celle des filles non atteintes de la maladie.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solidFill>
                  <a:srgbClr val="000000"/>
                </a:solidFill>
                <a:latin typeface="Arial" panose="020B0604020202020204" pitchFamily="34" charset="0"/>
              </a:rPr>
              <a:t>La taille moyenne de la population non atteinte de FK avec un É.-T. de ±1 à 2 (écart réduit) est présentée en bleu.</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100" dirty="0">
                <a:solidFill>
                  <a:srgbClr val="000000"/>
                </a:solidFill>
                <a:latin typeface="Arial" panose="020B0604020202020204" pitchFamily="34" charset="0"/>
              </a:rPr>
              <a:t>Le tableau ci-dessous montre que les écarts réduits sont inférieurs dans la population atteinte de FK, y compris chez les plus jeunes cohortes.</a:t>
            </a:r>
            <a:endParaRPr lang="fr-CA" sz="11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b="0" baseline="0" dirty="0">
                <a:latin typeface="Arial" panose="020B0604020202020204" pitchFamily="34" charset="0"/>
              </a:rPr>
              <a:t>La taille moyenne chez les patients de sexe masculin atteints de FK qui étaient âgés de plus de 1,5 an était comparable à la moyenne observée chez la population de garçons non atteints de la maladie jusqu’à 11 ans.</a:t>
            </a:r>
          </a:p>
          <a:p>
            <a:pPr marL="171450" indent="-171450">
              <a:buFont typeface="Arial" panose="020B0604020202020204" pitchFamily="34" charset="0"/>
              <a:buChar char="•"/>
            </a:pPr>
            <a:r>
              <a:rPr lang="fr-CA" sz="1100" dirty="0">
                <a:latin typeface="Arial" panose="020B0604020202020204" pitchFamily="34" charset="0"/>
              </a:rPr>
              <a:t>Le poids et la taille inférieurs de cette population se sont également répercutés dans les faibles écarts réduits de l’indice de masse corporelle (IMC), lesquels variaient de -0,5 (1 an, </a:t>
            </a:r>
            <a:r>
              <a:rPr lang="fr-CA" sz="1100" i="1" dirty="0">
                <a:latin typeface="Arial" panose="020B0604020202020204" pitchFamily="34" charset="0"/>
              </a:rPr>
              <a:t>p </a:t>
            </a:r>
            <a:r>
              <a:rPr lang="fr-CA" sz="1100" dirty="0">
                <a:latin typeface="Arial" panose="020B0604020202020204" pitchFamily="34" charset="0"/>
              </a:rPr>
              <a:t>= 0,005) à -0,9 (11 ans, </a:t>
            </a:r>
            <a:r>
              <a:rPr lang="fr-CA" sz="1100" i="1" dirty="0">
                <a:latin typeface="Arial" panose="020B0604020202020204" pitchFamily="34" charset="0"/>
              </a:rPr>
              <a:t>p</a:t>
            </a:r>
            <a:r>
              <a:rPr lang="fr-CA" sz="1100" dirty="0">
                <a:latin typeface="Arial" panose="020B0604020202020204" pitchFamily="34" charset="0"/>
              </a:rPr>
              <a:t>&lt; 0,001)</a:t>
            </a:r>
            <a:endParaRPr lang="fr-CA" sz="1100" b="0" baseline="0" dirty="0">
              <a:latin typeface="Arial" panose="020B0604020202020204" pitchFamily="34" charset="0"/>
              <a:cs typeface="Arial" panose="020B0604020202020204" pitchFamily="34" charset="0"/>
            </a:endParaRPr>
          </a:p>
          <a:p>
            <a:endParaRPr lang="fr-CA" sz="1100" b="1" dirty="0">
              <a:latin typeface="Arial" panose="020B0604020202020204" pitchFamily="34" charset="0"/>
              <a:cs typeface="Arial" panose="020B0604020202020204" pitchFamily="34" charset="0"/>
            </a:endParaRPr>
          </a:p>
          <a:p>
            <a:r>
              <a:rPr lang="fr-CA" sz="1100" b="1" dirty="0">
                <a:latin typeface="Arial" panose="020B0604020202020204" pitchFamily="34" charset="0"/>
              </a:rPr>
              <a:t>Autres renseignements</a:t>
            </a:r>
          </a:p>
          <a:p>
            <a:pPr marL="171450" indent="-171450">
              <a:buFont typeface="Arial" panose="020B0604020202020204" pitchFamily="34" charset="0"/>
              <a:buChar char="•"/>
            </a:pPr>
            <a:r>
              <a:rPr lang="fr-CA" sz="1100" b="0" dirty="0">
                <a:latin typeface="Arial" panose="020B0604020202020204" pitchFamily="34" charset="0"/>
              </a:rPr>
              <a:t>Un groupe de 35 personnes atteintes de FK nées entre 1982 et 1996 et homozygotes pour la mutation </a:t>
            </a:r>
            <a:r>
              <a:rPr lang="fr-CA" sz="1100" b="0" i="1" baseline="0" dirty="0">
                <a:latin typeface="Arial" panose="020B0604020202020204" pitchFamily="34" charset="0"/>
              </a:rPr>
              <a:t>F508del</a:t>
            </a:r>
            <a:r>
              <a:rPr lang="fr-CA" sz="1100" b="0" dirty="0">
                <a:latin typeface="Arial" panose="020B0604020202020204" pitchFamily="34" charset="0"/>
              </a:rPr>
              <a:t> a été suivi aux cliniques externes de FK de l’hôpital pour enfants de Berne. Le poids et la taille des patients ont été mesurés à 1 an, 1,5 an, 2 ans, 5 ans, 8 ans et 11 ans.</a:t>
            </a:r>
            <a:endParaRPr lang="fr-CA" sz="11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b="0" baseline="0" dirty="0">
                <a:latin typeface="Arial" panose="020B0604020202020204" pitchFamily="34" charset="0"/>
              </a:rPr>
              <a:t>L’IMC a été calculé sous forme de rapport poids/taille</a:t>
            </a:r>
            <a:r>
              <a:rPr lang="fr-CA" sz="1100" b="0" baseline="30000" dirty="0">
                <a:latin typeface="Arial" panose="020B0604020202020204" pitchFamily="34" charset="0"/>
              </a:rPr>
              <a:t>2</a:t>
            </a:r>
            <a:r>
              <a:rPr lang="fr-CA" sz="1100" b="0" baseline="0" dirty="0">
                <a:latin typeface="Arial" panose="020B0604020202020204" pitchFamily="34" charset="0"/>
              </a:rPr>
              <a:t> et exprimé sous forme d’écart réduit. Les écarts réduits de la taille et du poids ont été calculés à l’aide de la même méthode.</a:t>
            </a:r>
          </a:p>
          <a:p>
            <a:pPr marL="171450" indent="-171450">
              <a:buFont typeface="Arial" panose="020B0604020202020204" pitchFamily="34" charset="0"/>
              <a:buChar char="•"/>
            </a:pPr>
            <a:r>
              <a:rPr lang="fr-CA" sz="1100" b="0" dirty="0">
                <a:latin typeface="Arial" panose="020B0604020202020204" pitchFamily="34" charset="0"/>
              </a:rPr>
              <a:t>Les données tirées de la première étude longitudinale de Zurich sur la croissance et le développement ont été utilisées comme références.</a:t>
            </a:r>
          </a:p>
          <a:p>
            <a:endParaRPr lang="fr-CA" sz="1100" dirty="0">
              <a:latin typeface="Arial" panose="020B0604020202020204" pitchFamily="34" charset="0"/>
              <a:cs typeface="Arial" panose="020B0604020202020204" pitchFamily="34" charset="0"/>
            </a:endParaRPr>
          </a:p>
          <a:p>
            <a:r>
              <a:rPr lang="fr-CA" sz="1100" b="1" dirty="0">
                <a:latin typeface="Arial" panose="020B0604020202020204" pitchFamily="34" charset="0"/>
              </a:rPr>
              <a:t>Référence</a:t>
            </a:r>
          </a:p>
          <a:p>
            <a:r>
              <a:rPr lang="fr-CA" sz="1100" dirty="0">
                <a:latin typeface="Arial" panose="020B0604020202020204" pitchFamily="34" charset="0"/>
              </a:rPr>
              <a:t>KELLER, B. M., C. C. Aebischer, R. Kraemer et M. H. Schöni. « Growth in prepubertal children with cystic fibrosis, homozygous for the Delta F508 mutation »,</a:t>
            </a:r>
            <a:r>
              <a:rPr lang="fr-CA" dirty="0"/>
              <a:t>                </a:t>
            </a:r>
            <a:r>
              <a:rPr lang="fr-CA" sz="1100" i="1" dirty="0">
                <a:latin typeface="Arial" panose="020B0604020202020204" pitchFamily="34" charset="0"/>
              </a:rPr>
              <a:t>J Cyst Fibros</a:t>
            </a:r>
            <a:r>
              <a:rPr lang="fr-CA" sz="1100" dirty="0">
                <a:latin typeface="Arial" panose="020B0604020202020204" pitchFamily="34" charset="0"/>
              </a:rPr>
              <a:t>, 2003;2(2):76-83.</a:t>
            </a:r>
            <a:endParaRPr lang="fr-CA" sz="1100" dirty="0">
              <a:latin typeface="Arial" panose="020B0604020202020204" pitchFamily="34" charset="0"/>
              <a:cs typeface="Arial" panose="020B0604020202020204" pitchFamily="34" charset="0"/>
            </a:endParaRPr>
          </a:p>
          <a:p>
            <a:endParaRPr lang="fr-CA"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t>6</a:t>
            </a:fld>
            <a:endParaRPr lang="fr-CA" dirty="0"/>
          </a:p>
        </p:txBody>
      </p:sp>
    </p:spTree>
    <p:extLst>
      <p:ext uri="{BB962C8B-B14F-4D97-AF65-F5344CB8AC3E}">
        <p14:creationId xmlns:p14="http://schemas.microsoft.com/office/powerpoint/2010/main" val="625381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dirty="0">
                <a:latin typeface="Arial" panose="020B0604020202020204" pitchFamily="34" charset="0"/>
              </a:rPr>
              <a:t>Points clés</a:t>
            </a:r>
          </a:p>
          <a:p>
            <a:pPr marL="171450" indent="-171450">
              <a:buFont typeface="Arial" panose="020B0604020202020204" pitchFamily="34" charset="0"/>
              <a:buChar char="•"/>
            </a:pPr>
            <a:r>
              <a:rPr lang="fr-CA" dirty="0">
                <a:latin typeface="Arial" panose="020B0604020202020204" pitchFamily="34" charset="0"/>
              </a:rPr>
              <a:t>Comparativement à ce qu’on observe chez les enfants en bonne santé, le pic de vitesse de croissance (PVC) chez les enfants atteints de FK se produit plus tard (0,5 an plus tard chez les garçons et 0,6 an plus tard chez les filles), et l’ampleur de la croissance est inférieure (1,1 cm de moins chez les garçons et 1,3 cm de moins chez les filles).</a:t>
            </a:r>
          </a:p>
          <a:p>
            <a:pPr marL="0" indent="0">
              <a:buFont typeface="Arial" panose="020B0604020202020204" pitchFamily="34" charset="0"/>
              <a:buNone/>
            </a:pPr>
            <a:endParaRPr lang="fr-CA" b="1"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fr-CA" b="1" baseline="0" dirty="0">
                <a:latin typeface="Arial" panose="020B0604020202020204" pitchFamily="34" charset="0"/>
              </a:rPr>
              <a:t>Autres renseignements</a:t>
            </a:r>
          </a:p>
          <a:p>
            <a:pPr marL="171450" indent="-171450">
              <a:buFont typeface="Arial" panose="020B0604020202020204" pitchFamily="34" charset="0"/>
              <a:buChar char="•"/>
            </a:pPr>
            <a:r>
              <a:rPr lang="fr-CA" baseline="0" dirty="0">
                <a:latin typeface="Arial" panose="020B0604020202020204" pitchFamily="34" charset="0"/>
              </a:rPr>
              <a:t>Les données du registre de la Cystic Fibrosis Foundation (CFF) sur les patients nés entre 1984 et 1987 ont été utilisées.</a:t>
            </a:r>
          </a:p>
          <a:p>
            <a:pPr marL="514350" lvl="1" indent="-171450">
              <a:buFont typeface="Arial" panose="020B0604020202020204" pitchFamily="34" charset="0"/>
              <a:buChar char="–"/>
            </a:pPr>
            <a:r>
              <a:rPr lang="fr-CA" baseline="0" dirty="0">
                <a:latin typeface="Arial" panose="020B0604020202020204" pitchFamily="34" charset="0"/>
              </a:rPr>
              <a:t>Filles atteintes de FK, n = 823</a:t>
            </a:r>
          </a:p>
          <a:p>
            <a:pPr marL="514350" lvl="1" indent="-171450">
              <a:buFont typeface="Arial" panose="020B0604020202020204" pitchFamily="34" charset="0"/>
              <a:buChar char="–"/>
            </a:pPr>
            <a:r>
              <a:rPr lang="fr-CA" baseline="0" dirty="0">
                <a:latin typeface="Arial" panose="020B0604020202020204" pitchFamily="34" charset="0"/>
              </a:rPr>
              <a:t>Garçons atteints de FK, n = 960</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baseline="0" dirty="0">
                <a:latin typeface="Arial" panose="020B0604020202020204" pitchFamily="34" charset="0"/>
              </a:rPr>
              <a:t>Les normes de contrôle du PVC, élaborées par Tanner et Davies, ont été utilisées parce qu’elles donnent des valeurs de référence pour les enfants dont le rythme de croissance est différent.</a:t>
            </a:r>
          </a:p>
          <a:p>
            <a:endParaRPr lang="fr-CA" b="1" dirty="0">
              <a:latin typeface="Arial" panose="020B0604020202020204" pitchFamily="34" charset="0"/>
              <a:cs typeface="Arial" panose="020B0604020202020204" pitchFamily="34" charset="0"/>
            </a:endParaRPr>
          </a:p>
          <a:p>
            <a:r>
              <a:rPr lang="fr-CA" b="1" dirty="0">
                <a:latin typeface="Arial" panose="020B0604020202020204" pitchFamily="34" charset="0"/>
              </a:rPr>
              <a:t>Référence</a:t>
            </a:r>
            <a:endParaRPr lang="fr-CA" b="1" dirty="0">
              <a:latin typeface="Arial" panose="020B0604020202020204" pitchFamily="34" charset="0"/>
              <a:cs typeface="Arial" panose="020B0604020202020204" pitchFamily="34" charset="0"/>
            </a:endParaRPr>
          </a:p>
          <a:p>
            <a:pPr>
              <a:defRPr/>
            </a:pPr>
            <a:r>
              <a:rPr lang="fr-CA" dirty="0">
                <a:solidFill>
                  <a:srgbClr val="000000"/>
                </a:solidFill>
                <a:latin typeface="Arial" panose="020B0604020202020204" pitchFamily="34" charset="0"/>
              </a:rPr>
              <a:t>ZHANG, Z., M. J. Lindstrom et H. J. Lai. « Pubertal height velocity and associations with prepubertal and adult heights in cystic fibrosis », </a:t>
            </a:r>
            <a:r>
              <a:rPr lang="fr-CA" i="1" dirty="0">
                <a:solidFill>
                  <a:srgbClr val="000000"/>
                </a:solidFill>
                <a:latin typeface="Arial" panose="020B0604020202020204" pitchFamily="34" charset="0"/>
              </a:rPr>
              <a:t>J Pediatr</a:t>
            </a:r>
            <a:r>
              <a:rPr lang="fr-CA" dirty="0">
                <a:solidFill>
                  <a:srgbClr val="000000"/>
                </a:solidFill>
                <a:latin typeface="Arial" panose="020B0604020202020204" pitchFamily="34" charset="0"/>
              </a:rPr>
              <a:t>, 2013;163(2):376-382.</a:t>
            </a:r>
            <a:endParaRPr lang="fr-CA" dirty="0">
              <a:solidFill>
                <a:srgbClr val="000000"/>
              </a:solidFill>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25D8F4D-4F2C-4024-B790-9128C267628A}" type="slidenum">
              <a:rPr lang="en-US" smtClean="0">
                <a:solidFill>
                  <a:prstClr val="black"/>
                </a:solidFill>
              </a:rPr>
              <a:pPr/>
              <a:t>7</a:t>
            </a:fld>
            <a:endParaRPr lang="fr-CA" dirty="0">
              <a:solidFill>
                <a:prstClr val="black"/>
              </a:solidFill>
            </a:endParaRPr>
          </a:p>
        </p:txBody>
      </p:sp>
    </p:spTree>
    <p:extLst>
      <p:ext uri="{BB962C8B-B14F-4D97-AF65-F5344CB8AC3E}">
        <p14:creationId xmlns:p14="http://schemas.microsoft.com/office/powerpoint/2010/main" val="171098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5D8F4D-4F2C-4024-B790-9128C267628A}" type="slidenum">
              <a:rPr lang="en-US" smtClean="0"/>
              <a:t>8</a:t>
            </a:fld>
            <a:endParaRPr lang="fr-CA" dirty="0"/>
          </a:p>
        </p:txBody>
      </p:sp>
    </p:spTree>
    <p:extLst>
      <p:ext uri="{BB962C8B-B14F-4D97-AF65-F5344CB8AC3E}">
        <p14:creationId xmlns:p14="http://schemas.microsoft.com/office/powerpoint/2010/main" val="989628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84494" cy="4556163"/>
          </a:xfrm>
        </p:spPr>
        <p:txBody>
          <a:bodyPr/>
          <a:lstStyle/>
          <a:p>
            <a:r>
              <a:rPr lang="fr-CA" sz="1100" b="1" dirty="0">
                <a:latin typeface="Arial" panose="020B0604020202020204" pitchFamily="34" charset="0"/>
              </a:rPr>
              <a:t>Points clés</a:t>
            </a:r>
            <a:endParaRPr lang="fr-CA" sz="11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100" dirty="0">
                <a:latin typeface="Arial" panose="020B0604020202020204" pitchFamily="34" charset="0"/>
              </a:rPr>
              <a:t>Le transport des ions à travers les canaux CFTR régule l’équilibre hydrique et électrolytique dans de nombreux organes, appareils et systèmes, y compris les poumons, le pancréas, le tractus gastro-intestinal, les sinus, le foie, l’appareil reproducteur et les glandes sudoripares. Dans l’épithélium normal, la capacité de réguler le volume de liquide de surface dépend de la coordination de l’absorption du sodium (Na</a:t>
            </a:r>
            <a:r>
              <a:rPr lang="fr-CA" sz="1100" baseline="30000" dirty="0">
                <a:latin typeface="Arial" panose="020B0604020202020204" pitchFamily="34" charset="0"/>
              </a:rPr>
              <a:t>+</a:t>
            </a:r>
            <a:r>
              <a:rPr lang="fr-CA" sz="1100" dirty="0">
                <a:latin typeface="Arial" panose="020B0604020202020204" pitchFamily="34" charset="0"/>
              </a:rPr>
              <a:t>) via le canal sodique épithélial et de la sécrétion du chlorure via le canal CFTR</a:t>
            </a:r>
            <a:r>
              <a:rPr lang="fr-CA" sz="1100" baseline="30000" dirty="0">
                <a:latin typeface="Arial" panose="020B0604020202020204" pitchFamily="34" charset="0"/>
              </a:rPr>
              <a:t>1-3</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100" dirty="0">
                <a:latin typeface="Arial" panose="020B0604020202020204" pitchFamily="34" charset="0"/>
              </a:rPr>
              <a:t>En temps normal, la sortie d’ions chlorure chargés négativement (Cl</a:t>
            </a:r>
            <a:r>
              <a:rPr lang="fr-CA" sz="1100" baseline="30000" dirty="0">
                <a:latin typeface="Arial" panose="020B0604020202020204" pitchFamily="34" charset="0"/>
              </a:rPr>
              <a:t>-</a:t>
            </a:r>
            <a:r>
              <a:rPr lang="fr-CA" sz="1100" dirty="0">
                <a:latin typeface="Arial" panose="020B0604020202020204" pitchFamily="34" charset="0"/>
              </a:rPr>
              <a:t>) est opposée par la réabsorption du Na</a:t>
            </a:r>
            <a:r>
              <a:rPr lang="fr-CA" sz="1100" baseline="30000" dirty="0">
                <a:latin typeface="Arial" panose="020B0604020202020204" pitchFamily="34" charset="0"/>
              </a:rPr>
              <a:t>+</a:t>
            </a:r>
            <a:r>
              <a:rPr lang="fr-CA" sz="1100" dirty="0">
                <a:latin typeface="Arial" panose="020B0604020202020204" pitchFamily="34" charset="0"/>
              </a:rPr>
              <a:t>. L’absorption du Na</a:t>
            </a:r>
            <a:r>
              <a:rPr lang="fr-CA" sz="1100" baseline="30000" dirty="0">
                <a:latin typeface="Arial" panose="020B0604020202020204" pitchFamily="34" charset="0"/>
              </a:rPr>
              <a:t>+</a:t>
            </a:r>
            <a:r>
              <a:rPr lang="fr-CA" sz="1100" dirty="0">
                <a:latin typeface="Arial" panose="020B0604020202020204" pitchFamily="34" charset="0"/>
              </a:rPr>
              <a:t> est régulée à la baisse par la protéine CFTR.</a:t>
            </a:r>
            <a:r>
              <a:rPr lang="fr-CA" dirty="0"/>
              <a:t> </a:t>
            </a:r>
            <a:r>
              <a:rPr lang="fr-CA" sz="1100" dirty="0">
                <a:latin typeface="Arial" panose="020B0604020202020204" pitchFamily="34" charset="0"/>
              </a:rPr>
              <a:t>Dans un épithélium privé de protéine CFTR fonctionnelle, l’échec de la sécrétion du Cl</a:t>
            </a:r>
            <a:r>
              <a:rPr lang="fr-CA" sz="1100" baseline="30000" dirty="0">
                <a:latin typeface="Arial" panose="020B0604020202020204" pitchFamily="34" charset="0"/>
              </a:rPr>
              <a:t>-</a:t>
            </a:r>
            <a:r>
              <a:rPr lang="fr-CA" sz="1100" dirty="0">
                <a:latin typeface="Arial" panose="020B0604020202020204" pitchFamily="34" charset="0"/>
              </a:rPr>
              <a:t> et de la régulation de l’absorption du Na</a:t>
            </a:r>
            <a:r>
              <a:rPr lang="fr-CA" sz="1100" baseline="30000" dirty="0">
                <a:latin typeface="Arial" panose="020B0604020202020204" pitchFamily="34" charset="0"/>
              </a:rPr>
              <a:t>+</a:t>
            </a:r>
            <a:r>
              <a:rPr lang="fr-CA" sz="1100" dirty="0">
                <a:latin typeface="Arial" panose="020B0604020202020204" pitchFamily="34" charset="0"/>
              </a:rPr>
              <a:t> entraîne la déshydratation du liquide de surface</a:t>
            </a:r>
            <a:r>
              <a:rPr lang="fr-CA" sz="1100" baseline="30000" dirty="0">
                <a:latin typeface="Arial" panose="020B0604020202020204" pitchFamily="34" charset="0"/>
              </a:rPr>
              <a:t>2, 3</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sz="1100" dirty="0">
                <a:latin typeface="Arial" panose="020B0604020202020204" pitchFamily="34" charset="0"/>
              </a:rPr>
              <a:t>La protéine CFTR conduit également des anions de bicarbonate, conformément à ce qui a été observé dans les cellules des canaux pancréatiques</a:t>
            </a:r>
            <a:r>
              <a:rPr lang="fr-CA" sz="1100" baseline="30000" dirty="0">
                <a:latin typeface="Arial" panose="020B0604020202020204" pitchFamily="34" charset="0"/>
              </a:rPr>
              <a:t>4</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endParaRPr lang="fr-CA" sz="1100" dirty="0">
              <a:latin typeface="Arial" panose="020B0604020202020204" pitchFamily="34" charset="0"/>
              <a:cs typeface="Arial" panose="020B0604020202020204" pitchFamily="34" charset="0"/>
            </a:endParaRPr>
          </a:p>
          <a:p>
            <a:r>
              <a:rPr lang="fr-CA" sz="1100" b="1" dirty="0">
                <a:latin typeface="Arial" panose="020B0604020202020204" pitchFamily="34" charset="0"/>
              </a:rPr>
              <a:t>Information à l’appui</a:t>
            </a:r>
            <a:endParaRPr lang="fr-CA" sz="11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100" dirty="0">
                <a:latin typeface="Arial" panose="020B0604020202020204" pitchFamily="34" charset="0"/>
              </a:rPr>
              <a:t>La protéine CFTR est responsable de diriger l’activité d’autres canaux de transport d’ions dans les cellules (p. ex. le canal sodique épithélial de la surface luminale de la membrane) et, dans les cellules privées de protéines CFTR fonctionnelles, l’absorption du Na</a:t>
            </a:r>
            <a:r>
              <a:rPr lang="fr-CA" sz="1100" baseline="30000" dirty="0">
                <a:latin typeface="Arial" panose="020B0604020202020204" pitchFamily="34" charset="0"/>
              </a:rPr>
              <a:t>+</a:t>
            </a:r>
            <a:r>
              <a:rPr lang="fr-CA" sz="1100" dirty="0">
                <a:latin typeface="Arial" panose="020B0604020202020204" pitchFamily="34" charset="0"/>
              </a:rPr>
              <a:t> est excessive</a:t>
            </a:r>
            <a:r>
              <a:rPr lang="fr-CA" sz="1100" baseline="30000" dirty="0">
                <a:latin typeface="Arial" panose="020B0604020202020204" pitchFamily="34" charset="0"/>
              </a:rPr>
              <a:t>2, 3</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r>
              <a:rPr lang="fr-CA" sz="1100" dirty="0">
                <a:latin typeface="Arial" panose="020B0604020202020204" pitchFamily="34" charset="0"/>
              </a:rPr>
              <a:t>La déshydratation entraîne l’adhérence du mucus, ce qui favorise les infections bactériennes et l’inflammation</a:t>
            </a:r>
            <a:r>
              <a:rPr lang="fr-CA" sz="1100" baseline="30000" dirty="0">
                <a:latin typeface="Arial" panose="020B0604020202020204" pitchFamily="34" charset="0"/>
              </a:rPr>
              <a:t>2</a:t>
            </a:r>
            <a:r>
              <a:rPr lang="fr-CA" sz="1100" dirty="0">
                <a:latin typeface="Arial" panose="020B0604020202020204" pitchFamily="34" charset="0"/>
              </a:rPr>
              <a:t>.</a:t>
            </a:r>
            <a:endParaRPr lang="fr-CA" sz="1100" dirty="0">
              <a:latin typeface="Arial" panose="020B0604020202020204" pitchFamily="34" charset="0"/>
              <a:cs typeface="Arial" panose="020B0604020202020204" pitchFamily="34" charset="0"/>
            </a:endParaRPr>
          </a:p>
          <a:p>
            <a:pPr marL="178602" indent="-178602">
              <a:buFont typeface="Arial" panose="020B0604020202020204" pitchFamily="34" charset="0"/>
              <a:buChar char="•"/>
            </a:pPr>
            <a:endParaRPr lang="fr-CA" sz="1100" dirty="0">
              <a:latin typeface="Arial" panose="020B0604020202020204" pitchFamily="34" charset="0"/>
              <a:cs typeface="Arial" panose="020B0604020202020204" pitchFamily="34" charset="0"/>
            </a:endParaRPr>
          </a:p>
          <a:p>
            <a:r>
              <a:rPr lang="fr-CA" sz="1100" b="1" dirty="0">
                <a:latin typeface="Arial" panose="020B0604020202020204" pitchFamily="34" charset="0"/>
              </a:rPr>
              <a:t>Références</a:t>
            </a:r>
            <a:endParaRPr lang="fr-CA" sz="1100" dirty="0">
              <a:latin typeface="Arial" panose="020B0604020202020204" pitchFamily="34" charset="0"/>
              <a:cs typeface="Arial" panose="020B0604020202020204" pitchFamily="34" charset="0"/>
            </a:endParaRPr>
          </a:p>
          <a:p>
            <a:pPr marL="228600" indent="-228600">
              <a:buFont typeface="+mj-lt"/>
              <a:buAutoNum type="arabicPeriod"/>
            </a:pPr>
            <a:r>
              <a:rPr lang="fr-CA" sz="1100" dirty="0">
                <a:latin typeface="Arial" panose="020B0604020202020204" pitchFamily="34" charset="0"/>
              </a:rPr>
              <a:t>MACDONALD, K. D. et coll. </a:t>
            </a:r>
            <a:r>
              <a:rPr lang="fr-CA" sz="1100" i="1" dirty="0">
                <a:latin typeface="Arial" panose="020B0604020202020204" pitchFamily="34" charset="0"/>
              </a:rPr>
              <a:t>Paediatr Drugs,</a:t>
            </a:r>
            <a:r>
              <a:rPr lang="fr-CA" sz="1100" dirty="0">
                <a:latin typeface="Arial" panose="020B0604020202020204" pitchFamily="34" charset="0"/>
              </a:rPr>
              <a:t> 2007, 9:1-10.</a:t>
            </a:r>
            <a:endParaRPr lang="fr-CA" sz="1100" dirty="0">
              <a:latin typeface="Arial" panose="020B0604020202020204" pitchFamily="34" charset="0"/>
              <a:cs typeface="Arial" panose="020B0604020202020204" pitchFamily="34" charset="0"/>
            </a:endParaRPr>
          </a:p>
          <a:p>
            <a:pPr marL="228600" indent="-228600">
              <a:buFont typeface="+mj-lt"/>
              <a:buAutoNum type="arabicPeriod"/>
            </a:pPr>
            <a:r>
              <a:rPr lang="fr-CA" sz="1100" dirty="0">
                <a:latin typeface="Arial" panose="020B0604020202020204" pitchFamily="34" charset="0"/>
              </a:rPr>
              <a:t>ROWE, S. M. et coll. </a:t>
            </a:r>
            <a:r>
              <a:rPr lang="fr-CA" sz="1100" i="1" dirty="0">
                <a:latin typeface="Arial" panose="020B0604020202020204" pitchFamily="34" charset="0"/>
              </a:rPr>
              <a:t>N Engl J Med,</a:t>
            </a:r>
            <a:r>
              <a:rPr lang="fr-CA" sz="1100" dirty="0">
                <a:latin typeface="Arial" panose="020B0604020202020204" pitchFamily="34" charset="0"/>
              </a:rPr>
              <a:t> 2005;352:1992-2001.</a:t>
            </a:r>
          </a:p>
          <a:p>
            <a:pPr marL="228600" indent="-228600">
              <a:buFont typeface="+mj-lt"/>
              <a:buAutoNum type="arabicPeriod"/>
            </a:pPr>
            <a:r>
              <a:rPr lang="fr-CA" sz="1100" dirty="0">
                <a:latin typeface="Arial" panose="020B0604020202020204" pitchFamily="34" charset="0"/>
              </a:rPr>
              <a:t>MALL, M. A. et L. J. V. Galietta. </a:t>
            </a:r>
            <a:r>
              <a:rPr lang="fr-CA" sz="1100" i="1" dirty="0">
                <a:latin typeface="Arial" panose="020B0604020202020204" pitchFamily="34" charset="0"/>
              </a:rPr>
              <a:t>J Cyst Fibros</a:t>
            </a:r>
            <a:r>
              <a:rPr lang="fr-CA" sz="1100" dirty="0">
                <a:latin typeface="Arial" panose="020B0604020202020204" pitchFamily="34" charset="0"/>
              </a:rPr>
              <a:t>, 2015;14(5):561-570.</a:t>
            </a:r>
          </a:p>
          <a:p>
            <a:pPr marL="228600" indent="-228600">
              <a:buFont typeface="+mj-lt"/>
              <a:buAutoNum type="arabicPeriod"/>
            </a:pPr>
            <a:r>
              <a:rPr lang="fr-CA" sz="1100" dirty="0">
                <a:latin typeface="Arial" panose="020B0604020202020204" pitchFamily="34" charset="0"/>
              </a:rPr>
              <a:t>ISHIGURO, H. et coll. </a:t>
            </a:r>
            <a:r>
              <a:rPr lang="fr-CA" sz="1100" i="1" dirty="0">
                <a:latin typeface="Arial" panose="020B0604020202020204" pitchFamily="34" charset="0"/>
              </a:rPr>
              <a:t>J Gen</a:t>
            </a:r>
            <a:r>
              <a:rPr lang="fr-CA" sz="1100" dirty="0">
                <a:latin typeface="Arial" panose="020B0604020202020204" pitchFamily="34" charset="0"/>
              </a:rPr>
              <a:t> </a:t>
            </a:r>
            <a:r>
              <a:rPr lang="fr-CA" sz="1100" i="1" dirty="0">
                <a:latin typeface="Arial" panose="020B0604020202020204" pitchFamily="34" charset="0"/>
              </a:rPr>
              <a:t>Physiol</a:t>
            </a:r>
            <a:r>
              <a:rPr lang="fr-CA" sz="1100" dirty="0">
                <a:latin typeface="Arial" panose="020B0604020202020204" pitchFamily="34" charset="0"/>
              </a:rPr>
              <a:t>, 2009;133(3):315-326.</a:t>
            </a:r>
            <a:endParaRPr lang="fr-CA" sz="1100" dirty="0">
              <a:latin typeface="Arial" panose="020B0604020202020204" pitchFamily="34" charset="0"/>
              <a:cs typeface="Arial" panose="020B0604020202020204" pitchFamily="34" charset="0"/>
            </a:endParaRPr>
          </a:p>
          <a:p>
            <a:pPr marL="172800" indent="-172800">
              <a:buFont typeface="Arial" panose="020B0604020202020204" pitchFamily="34" charset="0"/>
              <a:buChar char="•"/>
            </a:pPr>
            <a:endParaRPr lang="fr-CA" sz="105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0F85B18-0DF3-4423-B67D-279232448D80}" type="slidenum">
              <a:rPr lang="en-US" smtClean="0"/>
              <a:pPr/>
              <a:t>9</a:t>
            </a:fld>
            <a:endParaRPr lang="fr-CA" dirty="0"/>
          </a:p>
        </p:txBody>
      </p:sp>
    </p:spTree>
    <p:extLst>
      <p:ext uri="{BB962C8B-B14F-4D97-AF65-F5344CB8AC3E}">
        <p14:creationId xmlns:p14="http://schemas.microsoft.com/office/powerpoint/2010/main" val="19950659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cstate="print"/>
          <a:srcRect/>
          <a:stretch>
            <a:fillRect/>
          </a:stretch>
        </p:blipFill>
        <p:spPr bwMode="auto">
          <a:xfrm>
            <a:off x="0" y="0"/>
            <a:ext cx="9144000" cy="3803650"/>
          </a:xfrm>
          <a:prstGeom prst="rect">
            <a:avLst/>
          </a:prstGeom>
          <a:noFill/>
          <a:ln w="9525">
            <a:noFill/>
            <a:miter lim="800000"/>
            <a:headEnd/>
            <a:tailEnd/>
          </a:ln>
          <a:effectLst/>
        </p:spPr>
      </p:pic>
      <p:sp>
        <p:nvSpPr>
          <p:cNvPr id="8195" name="Rectangle 2"/>
          <p:cNvSpPr>
            <a:spLocks noGrp="1" noChangeArrowheads="1"/>
          </p:cNvSpPr>
          <p:nvPr>
            <p:ph type="ctrTitle"/>
          </p:nvPr>
        </p:nvSpPr>
        <p:spPr>
          <a:xfrm>
            <a:off x="304800" y="2687638"/>
            <a:ext cx="8531225" cy="966787"/>
          </a:xfrm>
        </p:spPr>
        <p:txBody>
          <a:bodyPr/>
          <a:lstStyle>
            <a:lvl1pPr>
              <a:defRPr b="1">
                <a:solidFill>
                  <a:schemeClr val="bg1"/>
                </a:solidFill>
              </a:defRPr>
            </a:lvl1pPr>
          </a:lstStyle>
          <a:p>
            <a:r>
              <a:rPr lang="en-US" dirty="0"/>
              <a:t>Click to edit Master title style</a:t>
            </a:r>
          </a:p>
        </p:txBody>
      </p:sp>
      <p:sp>
        <p:nvSpPr>
          <p:cNvPr id="8202" name="Rectangle 10"/>
          <p:cNvSpPr>
            <a:spLocks noGrp="1" noChangeArrowheads="1"/>
          </p:cNvSpPr>
          <p:nvPr>
            <p:ph type="subTitle" sz="quarter" idx="1"/>
          </p:nvPr>
        </p:nvSpPr>
        <p:spPr>
          <a:xfrm>
            <a:off x="313370" y="4159250"/>
            <a:ext cx="6431918" cy="1752600"/>
          </a:xfrm>
        </p:spPr>
        <p:txBody>
          <a:bodyPr/>
          <a:lstStyle>
            <a:lvl1pPr marL="0" indent="0">
              <a:buFont typeface="Times" pitchFamily="1" charset="0"/>
              <a:buNone/>
              <a:defRPr>
                <a:solidFill>
                  <a:srgbClr val="53247F"/>
                </a:solidFill>
              </a:defRPr>
            </a:lvl1pPr>
          </a:lstStyle>
          <a:p>
            <a:r>
              <a:rPr lang="en-US"/>
              <a:t>Click to edit Master subtitle style</a:t>
            </a:r>
            <a:endParaRPr lang="en-US" dirty="0"/>
          </a:p>
        </p:txBody>
      </p:sp>
      <p:pic>
        <p:nvPicPr>
          <p:cNvPr id="14" name="Picture 9" descr="vertexlogoR_color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180388" y="6148388"/>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
            <a:extLst>
              <a:ext uri="{FF2B5EF4-FFF2-40B4-BE49-F238E27FC236}">
                <a16:creationId xmlns:a16="http://schemas.microsoft.com/office/drawing/2014/main" id="{E994B566-2968-4742-9116-6465D84DDE3F}"/>
              </a:ext>
            </a:extLst>
          </p:cNvPr>
          <p:cNvGrpSpPr>
            <a:grpSpLocks/>
          </p:cNvGrpSpPr>
          <p:nvPr userDrawn="1"/>
        </p:nvGrpSpPr>
        <p:grpSpPr bwMode="auto">
          <a:xfrm>
            <a:off x="0" y="6635750"/>
            <a:ext cx="9144000" cy="225425"/>
            <a:chOff x="36" y="4118"/>
            <a:chExt cx="5760" cy="142"/>
          </a:xfrm>
        </p:grpSpPr>
        <p:sp>
          <p:nvSpPr>
            <p:cNvPr id="16" name="Rectangle 5">
              <a:extLst>
                <a:ext uri="{FF2B5EF4-FFF2-40B4-BE49-F238E27FC236}">
                  <a16:creationId xmlns:a16="http://schemas.microsoft.com/office/drawing/2014/main" id="{650994BB-BFB0-4E06-B390-EBA645938723}"/>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7" name="Rectangle 6">
              <a:extLst>
                <a:ext uri="{FF2B5EF4-FFF2-40B4-BE49-F238E27FC236}">
                  <a16:creationId xmlns:a16="http://schemas.microsoft.com/office/drawing/2014/main" id="{D47D53C9-C471-44CD-B47D-ED8FDB0DFA2C}"/>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8" name="Footer Placeholder 2">
            <a:extLst>
              <a:ext uri="{FF2B5EF4-FFF2-40B4-BE49-F238E27FC236}">
                <a16:creationId xmlns:a16="http://schemas.microsoft.com/office/drawing/2014/main" id="{CE798825-8676-4B61-9847-1CCE94E2BF39}"/>
              </a:ext>
            </a:extLst>
          </p:cNvPr>
          <p:cNvSpPr txBox="1">
            <a:spLocks/>
          </p:cNvSpPr>
          <p:nvPr userDrawn="1"/>
        </p:nvSpPr>
        <p:spPr bwMode="auto">
          <a:xfrm>
            <a:off x="427704" y="6706938"/>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VXMA-CA-20-2000074</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20" name="Rectangle 30">
            <a:extLst>
              <a:ext uri="{FF2B5EF4-FFF2-40B4-BE49-F238E27FC236}">
                <a16:creationId xmlns:a16="http://schemas.microsoft.com/office/drawing/2014/main" id="{34E12217-9549-4245-94D8-8E4E7A0D8A59}"/>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195663031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96925"/>
          </a:xfrm>
        </p:spPr>
        <p:txBody>
          <a:bodyPr lIns="91440"/>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304799" y="1219200"/>
            <a:ext cx="8528017" cy="4525963"/>
          </a:xfrm>
        </p:spPr>
        <p:txBody>
          <a:bodyPr rIns="0"/>
          <a:lstStyle>
            <a:lvl1pPr>
              <a:defRPr>
                <a:solidFill>
                  <a:srgbClr val="000000"/>
                </a:solidFill>
              </a:defRPr>
            </a:lvl1pPr>
            <a:lvl2pPr marL="574675" indent="-228600">
              <a:defRPr>
                <a:solidFill>
                  <a:srgbClr val="000000"/>
                </a:solidFill>
              </a:defRPr>
            </a:lvl2pPr>
            <a:lvl3pPr marL="914400" indent="-173038">
              <a:defRPr>
                <a:solidFill>
                  <a:srgbClr val="000000"/>
                </a:solidFill>
              </a:defRPr>
            </a:lvl3pPr>
            <a:lvl4pPr marL="1201738" indent="-168275">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30">
            <a:extLst>
              <a:ext uri="{FF2B5EF4-FFF2-40B4-BE49-F238E27FC236}">
                <a16:creationId xmlns:a16="http://schemas.microsoft.com/office/drawing/2014/main" id="{BABBBEE9-0C47-463A-A439-811063E76400}"/>
              </a:ext>
            </a:extLst>
          </p:cNvPr>
          <p:cNvSpPr>
            <a:spLocks noGrp="1" noChangeArrowheads="1"/>
          </p:cNvSpPr>
          <p:nvPr>
            <p:ph type="sldNum" sz="quarter" idx="4"/>
          </p:nvPr>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pic>
        <p:nvPicPr>
          <p:cNvPr id="5" name="Picture 4" descr="vertexlogoR_colorRGB.jpg">
            <a:extLst>
              <a:ext uri="{FF2B5EF4-FFF2-40B4-BE49-F238E27FC236}">
                <a16:creationId xmlns:a16="http://schemas.microsoft.com/office/drawing/2014/main" id="{5DEE12F6-5D24-1E42-A80A-5820D3D846C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
            <a:extLst>
              <a:ext uri="{FF2B5EF4-FFF2-40B4-BE49-F238E27FC236}">
                <a16:creationId xmlns:a16="http://schemas.microsoft.com/office/drawing/2014/main" id="{94113892-755B-054A-B129-6869166DA7A9}"/>
              </a:ext>
            </a:extLst>
          </p:cNvPr>
          <p:cNvGrpSpPr>
            <a:grpSpLocks/>
          </p:cNvGrpSpPr>
          <p:nvPr userDrawn="1"/>
        </p:nvGrpSpPr>
        <p:grpSpPr bwMode="auto">
          <a:xfrm>
            <a:off x="0" y="6630737"/>
            <a:ext cx="9144000" cy="225425"/>
            <a:chOff x="36" y="4118"/>
            <a:chExt cx="5760" cy="142"/>
          </a:xfrm>
        </p:grpSpPr>
        <p:sp>
          <p:nvSpPr>
            <p:cNvPr id="8" name="Rectangle 5">
              <a:extLst>
                <a:ext uri="{FF2B5EF4-FFF2-40B4-BE49-F238E27FC236}">
                  <a16:creationId xmlns:a16="http://schemas.microsoft.com/office/drawing/2014/main" id="{92F5FE3C-CEE9-6840-A677-8E4C4745C6D0}"/>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9" name="Rectangle 6">
              <a:extLst>
                <a:ext uri="{FF2B5EF4-FFF2-40B4-BE49-F238E27FC236}">
                  <a16:creationId xmlns:a16="http://schemas.microsoft.com/office/drawing/2014/main" id="{7CADA577-1695-6C40-9702-9F2C25DBC22A}"/>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0" name="Footer Placeholder 2">
            <a:extLst>
              <a:ext uri="{FF2B5EF4-FFF2-40B4-BE49-F238E27FC236}">
                <a16:creationId xmlns:a16="http://schemas.microsoft.com/office/drawing/2014/main" id="{7D825BA5-06E6-2248-BB7E-BD55E0CAA7BF}"/>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VXMA-CA-20-2000074</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1" name="Rectangle 30">
            <a:extLst>
              <a:ext uri="{FF2B5EF4-FFF2-40B4-BE49-F238E27FC236}">
                <a16:creationId xmlns:a16="http://schemas.microsoft.com/office/drawing/2014/main" id="{DFE70250-01F9-894A-A27B-6252013C847F}"/>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168115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4800" y="2687003"/>
            <a:ext cx="7772400" cy="969264"/>
          </a:xfrm>
        </p:spPr>
        <p:txBody>
          <a:bodyPr anchor="ctr"/>
          <a:lstStyle>
            <a:lvl1pPr algn="l">
              <a:defRPr sz="2600" b="1" cap="none"/>
            </a:lvl1pPr>
          </a:lstStyle>
          <a:p>
            <a:r>
              <a:rPr lang="en-US" dirty="0"/>
              <a:t>Click to edit Master title style</a:t>
            </a:r>
          </a:p>
        </p:txBody>
      </p:sp>
      <p:sp>
        <p:nvSpPr>
          <p:cNvPr id="3" name="Text Placeholder 2"/>
          <p:cNvSpPr>
            <a:spLocks noGrp="1"/>
          </p:cNvSpPr>
          <p:nvPr>
            <p:ph type="body" idx="1"/>
          </p:nvPr>
        </p:nvSpPr>
        <p:spPr>
          <a:xfrm>
            <a:off x="304800" y="4206239"/>
            <a:ext cx="7776754" cy="1445623"/>
          </a:xfrm>
        </p:spPr>
        <p:txBody>
          <a:bodyPr anchor="t"/>
          <a:lstStyle>
            <a:lvl1pPr marL="0" indent="0">
              <a:buNone/>
              <a:defRPr sz="22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12" name="Rectangle 30">
            <a:extLst>
              <a:ext uri="{FF2B5EF4-FFF2-40B4-BE49-F238E27FC236}">
                <a16:creationId xmlns:a16="http://schemas.microsoft.com/office/drawing/2014/main" id="{267F9771-2868-0A4D-9A91-0187338972E1}"/>
              </a:ext>
            </a:extLst>
          </p:cNvPr>
          <p:cNvSpPr>
            <a:spLocks noGrp="1" noChangeArrowheads="1"/>
          </p:cNvSpPr>
          <p:nvPr>
            <p:ph type="sldNum" sz="quarter" idx="4"/>
          </p:nvPr>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pic>
        <p:nvPicPr>
          <p:cNvPr id="13" name="Picture 12" descr="vertexlogoR_colorRGB.jpg">
            <a:extLst>
              <a:ext uri="{FF2B5EF4-FFF2-40B4-BE49-F238E27FC236}">
                <a16:creationId xmlns:a16="http://schemas.microsoft.com/office/drawing/2014/main" id="{E8FE4139-ACDE-1949-A355-33B0F96372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3">
            <a:extLst>
              <a:ext uri="{FF2B5EF4-FFF2-40B4-BE49-F238E27FC236}">
                <a16:creationId xmlns:a16="http://schemas.microsoft.com/office/drawing/2014/main" id="{EFD13C9B-0BEC-3D46-85D2-79B69F96222D}"/>
              </a:ext>
            </a:extLst>
          </p:cNvPr>
          <p:cNvGrpSpPr>
            <a:grpSpLocks/>
          </p:cNvGrpSpPr>
          <p:nvPr userDrawn="1"/>
        </p:nvGrpSpPr>
        <p:grpSpPr bwMode="auto">
          <a:xfrm>
            <a:off x="0" y="6630737"/>
            <a:ext cx="9144000" cy="225425"/>
            <a:chOff x="36" y="4118"/>
            <a:chExt cx="5760" cy="142"/>
          </a:xfrm>
        </p:grpSpPr>
        <p:sp>
          <p:nvSpPr>
            <p:cNvPr id="15" name="Rectangle 5">
              <a:extLst>
                <a:ext uri="{FF2B5EF4-FFF2-40B4-BE49-F238E27FC236}">
                  <a16:creationId xmlns:a16="http://schemas.microsoft.com/office/drawing/2014/main" id="{7431AE18-29D0-3C49-BEEB-BACB91F85C09}"/>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6" name="Rectangle 6">
              <a:extLst>
                <a:ext uri="{FF2B5EF4-FFF2-40B4-BE49-F238E27FC236}">
                  <a16:creationId xmlns:a16="http://schemas.microsoft.com/office/drawing/2014/main" id="{6A64639E-BBDF-424B-B3B0-B36A2D1F5AE8}"/>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7" name="Footer Placeholder 2">
            <a:extLst>
              <a:ext uri="{FF2B5EF4-FFF2-40B4-BE49-F238E27FC236}">
                <a16:creationId xmlns:a16="http://schemas.microsoft.com/office/drawing/2014/main" id="{4808AF6F-0611-344A-9B13-2F8CC03C21BB}"/>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VXMA-CA-20-2000074</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8" name="Rectangle 30">
            <a:extLst>
              <a:ext uri="{FF2B5EF4-FFF2-40B4-BE49-F238E27FC236}">
                <a16:creationId xmlns:a16="http://schemas.microsoft.com/office/drawing/2014/main" id="{0383FE56-4A42-8843-8F6A-8000320707F0}"/>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100512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2800" y="1219200"/>
            <a:ext cx="4165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30">
            <a:extLst>
              <a:ext uri="{FF2B5EF4-FFF2-40B4-BE49-F238E27FC236}">
                <a16:creationId xmlns:a16="http://schemas.microsoft.com/office/drawing/2014/main" id="{80B0064A-FC26-2748-BBEE-4B565C598F13}"/>
              </a:ext>
            </a:extLst>
          </p:cNvPr>
          <p:cNvSpPr>
            <a:spLocks noGrp="1" noChangeArrowheads="1"/>
          </p:cNvSpPr>
          <p:nvPr>
            <p:ph type="sldNum" sz="quarter" idx="4"/>
          </p:nvPr>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pic>
        <p:nvPicPr>
          <p:cNvPr id="14" name="Picture 13" descr="vertexlogoR_colorRGB.jpg">
            <a:extLst>
              <a:ext uri="{FF2B5EF4-FFF2-40B4-BE49-F238E27FC236}">
                <a16:creationId xmlns:a16="http://schemas.microsoft.com/office/drawing/2014/main" id="{06D1D318-AADD-7E4E-867B-FA78A264BD5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3">
            <a:extLst>
              <a:ext uri="{FF2B5EF4-FFF2-40B4-BE49-F238E27FC236}">
                <a16:creationId xmlns:a16="http://schemas.microsoft.com/office/drawing/2014/main" id="{633557D4-BD02-8245-B22F-E48FC8563653}"/>
              </a:ext>
            </a:extLst>
          </p:cNvPr>
          <p:cNvGrpSpPr>
            <a:grpSpLocks/>
          </p:cNvGrpSpPr>
          <p:nvPr userDrawn="1"/>
        </p:nvGrpSpPr>
        <p:grpSpPr bwMode="auto">
          <a:xfrm>
            <a:off x="0" y="6630737"/>
            <a:ext cx="9144000" cy="225425"/>
            <a:chOff x="36" y="4118"/>
            <a:chExt cx="5760" cy="142"/>
          </a:xfrm>
        </p:grpSpPr>
        <p:sp>
          <p:nvSpPr>
            <p:cNvPr id="16" name="Rectangle 5">
              <a:extLst>
                <a:ext uri="{FF2B5EF4-FFF2-40B4-BE49-F238E27FC236}">
                  <a16:creationId xmlns:a16="http://schemas.microsoft.com/office/drawing/2014/main" id="{CA48CA61-FD6A-FD4E-AC26-C24AA59996D2}"/>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7" name="Rectangle 6">
              <a:extLst>
                <a:ext uri="{FF2B5EF4-FFF2-40B4-BE49-F238E27FC236}">
                  <a16:creationId xmlns:a16="http://schemas.microsoft.com/office/drawing/2014/main" id="{29A90F38-994E-754D-8336-3F530CC2FB1C}"/>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8" name="Footer Placeholder 2">
            <a:extLst>
              <a:ext uri="{FF2B5EF4-FFF2-40B4-BE49-F238E27FC236}">
                <a16:creationId xmlns:a16="http://schemas.microsoft.com/office/drawing/2014/main" id="{2A637B89-2602-C242-B026-CBEE9D64F8D0}"/>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VXMA-CA-20-2000074</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9" name="Rectangle 30">
            <a:extLst>
              <a:ext uri="{FF2B5EF4-FFF2-40B4-BE49-F238E27FC236}">
                <a16:creationId xmlns:a16="http://schemas.microsoft.com/office/drawing/2014/main" id="{E2C83BC1-CDA8-594B-A94E-A95EE48C4561}"/>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3701923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1" name="Rectangle 30">
            <a:extLst>
              <a:ext uri="{FF2B5EF4-FFF2-40B4-BE49-F238E27FC236}">
                <a16:creationId xmlns:a16="http://schemas.microsoft.com/office/drawing/2014/main" id="{7329B717-5188-764A-BAB0-52DC732CD358}"/>
              </a:ext>
            </a:extLst>
          </p:cNvPr>
          <p:cNvSpPr>
            <a:spLocks noGrp="1" noChangeArrowheads="1"/>
          </p:cNvSpPr>
          <p:nvPr>
            <p:ph type="sldNum" sz="quarter" idx="4"/>
          </p:nvPr>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pic>
        <p:nvPicPr>
          <p:cNvPr id="12" name="Picture 11" descr="vertexlogoR_colorRGB.jpg">
            <a:extLst>
              <a:ext uri="{FF2B5EF4-FFF2-40B4-BE49-F238E27FC236}">
                <a16:creationId xmlns:a16="http://schemas.microsoft.com/office/drawing/2014/main" id="{7357D881-40F9-7140-886E-06A338631B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3">
            <a:extLst>
              <a:ext uri="{FF2B5EF4-FFF2-40B4-BE49-F238E27FC236}">
                <a16:creationId xmlns:a16="http://schemas.microsoft.com/office/drawing/2014/main" id="{24503D9D-2CDD-7A40-A6EA-632DD4D9DC96}"/>
              </a:ext>
            </a:extLst>
          </p:cNvPr>
          <p:cNvGrpSpPr>
            <a:grpSpLocks/>
          </p:cNvGrpSpPr>
          <p:nvPr userDrawn="1"/>
        </p:nvGrpSpPr>
        <p:grpSpPr bwMode="auto">
          <a:xfrm>
            <a:off x="0" y="6630737"/>
            <a:ext cx="9144000" cy="225425"/>
            <a:chOff x="36" y="4118"/>
            <a:chExt cx="5760" cy="142"/>
          </a:xfrm>
        </p:grpSpPr>
        <p:sp>
          <p:nvSpPr>
            <p:cNvPr id="14" name="Rectangle 5">
              <a:extLst>
                <a:ext uri="{FF2B5EF4-FFF2-40B4-BE49-F238E27FC236}">
                  <a16:creationId xmlns:a16="http://schemas.microsoft.com/office/drawing/2014/main" id="{70ACF106-E906-5244-BCFD-375424CA91B4}"/>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5" name="Rectangle 6">
              <a:extLst>
                <a:ext uri="{FF2B5EF4-FFF2-40B4-BE49-F238E27FC236}">
                  <a16:creationId xmlns:a16="http://schemas.microsoft.com/office/drawing/2014/main" id="{E9AE0E2A-5A0E-C043-B2E0-48A3E3851135}"/>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16" name="Footer Placeholder 2">
            <a:extLst>
              <a:ext uri="{FF2B5EF4-FFF2-40B4-BE49-F238E27FC236}">
                <a16:creationId xmlns:a16="http://schemas.microsoft.com/office/drawing/2014/main" id="{9FBEEF14-AD20-684A-B1F1-159B73300960}"/>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VXMA-CA-20-2000074</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17" name="Rectangle 30">
            <a:extLst>
              <a:ext uri="{FF2B5EF4-FFF2-40B4-BE49-F238E27FC236}">
                <a16:creationId xmlns:a16="http://schemas.microsoft.com/office/drawing/2014/main" id="{818B955E-D844-8842-A8A6-42CF573BB805}"/>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283195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0">
            <a:extLst>
              <a:ext uri="{FF2B5EF4-FFF2-40B4-BE49-F238E27FC236}">
                <a16:creationId xmlns:a16="http://schemas.microsoft.com/office/drawing/2014/main" id="{5DABDD1F-BC06-4C05-A805-AF799FF51EB2}"/>
              </a:ext>
            </a:extLst>
          </p:cNvPr>
          <p:cNvSpPr>
            <a:spLocks noGrp="1" noChangeArrowheads="1"/>
          </p:cNvSpPr>
          <p:nvPr>
            <p:ph type="sldNum" sz="quarter" idx="4"/>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2359996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1"/>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buClr>
                <a:schemeClr val="tx1"/>
              </a:buClr>
              <a:defRPr sz="2000"/>
            </a:lvl1pPr>
            <a:lvl2pPr>
              <a:buClr>
                <a:schemeClr val="tx1"/>
              </a:buClr>
              <a:defRPr sz="1800"/>
            </a:lvl2pPr>
            <a:lvl3pPr>
              <a:buClr>
                <a:schemeClr val="tx1"/>
              </a:buClr>
              <a:defRPr sz="1600"/>
            </a:lvl3pPr>
            <a:lvl4pPr>
              <a:buClr>
                <a:schemeClr val="tx1"/>
              </a:buClr>
              <a:defRPr sz="1400"/>
            </a:lvl4pPr>
            <a:lvl5pPr>
              <a:buClr>
                <a:schemeClr val="tx1"/>
              </a:buCl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1"/>
            <a:ext cx="3931920" cy="639763"/>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Verdana"/>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buClr>
                <a:schemeClr val="tx1"/>
              </a:buClr>
              <a:defRPr sz="2000"/>
            </a:lvl1pPr>
            <a:lvl2pPr>
              <a:buClr>
                <a:schemeClr val="tx1"/>
              </a:buClr>
              <a:defRPr sz="1800"/>
            </a:lvl2pPr>
            <a:lvl3pPr>
              <a:buClr>
                <a:schemeClr val="tx1"/>
              </a:buClr>
              <a:defRPr sz="1600"/>
            </a:lvl3pPr>
            <a:lvl4pPr>
              <a:buClr>
                <a:schemeClr val="tx1"/>
              </a:buClr>
              <a:defRPr sz="1400"/>
            </a:lvl4pPr>
            <a:lvl5pPr>
              <a:buClr>
                <a:schemeClr val="tx1"/>
              </a:buCl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30">
            <a:extLst>
              <a:ext uri="{FF2B5EF4-FFF2-40B4-BE49-F238E27FC236}">
                <a16:creationId xmlns:a16="http://schemas.microsoft.com/office/drawing/2014/main" id="{888E54BD-66A8-4EDC-9EC7-660156472F26}"/>
              </a:ext>
            </a:extLst>
          </p:cNvPr>
          <p:cNvSpPr>
            <a:spLocks noGrp="1" noChangeArrowheads="1"/>
          </p:cNvSpPr>
          <p:nvPr>
            <p:ph type="sldNum" sz="quarter" idx="10"/>
          </p:nvPr>
        </p:nvSpPr>
        <p:spPr bwMode="auto">
          <a:xfrm>
            <a:off x="88900" y="6694738"/>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1" hangingPunct="1">
              <a:defRPr sz="800">
                <a:solidFill>
                  <a:srgbClr val="FFFFFF"/>
                </a:solidFill>
              </a:defRPr>
            </a:lvl1pPr>
          </a:lstStyle>
          <a:p>
            <a:fld id="{CAFB84C8-8A8D-4A6F-B9DD-EF9AAFCE30BB}" type="slidenum">
              <a:rPr lang="fr-CA" smtClean="0"/>
              <a:pPr/>
              <a:t>‹#›</a:t>
            </a:fld>
            <a:endParaRPr lang="fr-CA" dirty="0"/>
          </a:p>
        </p:txBody>
      </p:sp>
      <p:sp>
        <p:nvSpPr>
          <p:cNvPr id="15" name="Rectangle 30">
            <a:extLst>
              <a:ext uri="{FF2B5EF4-FFF2-40B4-BE49-F238E27FC236}">
                <a16:creationId xmlns:a16="http://schemas.microsoft.com/office/drawing/2014/main" id="{1BE8B846-12CB-FA47-A6B9-7460EBA1181B}"/>
              </a:ext>
            </a:extLst>
          </p:cNvPr>
          <p:cNvSpPr txBox="1">
            <a:spLocks noChangeArrowheads="1"/>
          </p:cNvSpPr>
          <p:nvPr userDrawn="1"/>
        </p:nvSpPr>
        <p:spPr bwMode="auto">
          <a:xfrm>
            <a:off x="-63500" y="65373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pic>
        <p:nvPicPr>
          <p:cNvPr id="16" name="Picture 15" descr="vertexlogoR_colorRGB.jpg">
            <a:extLst>
              <a:ext uri="{FF2B5EF4-FFF2-40B4-BE49-F238E27FC236}">
                <a16:creationId xmlns:a16="http://schemas.microsoft.com/office/drawing/2014/main" id="{BB5EFF7E-1388-E04C-AF3C-69722D36B56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80388" y="6143375"/>
            <a:ext cx="7874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3">
            <a:extLst>
              <a:ext uri="{FF2B5EF4-FFF2-40B4-BE49-F238E27FC236}">
                <a16:creationId xmlns:a16="http://schemas.microsoft.com/office/drawing/2014/main" id="{8BFC47AE-0D5D-7548-91F0-A64460C0A154}"/>
              </a:ext>
            </a:extLst>
          </p:cNvPr>
          <p:cNvGrpSpPr>
            <a:grpSpLocks/>
          </p:cNvGrpSpPr>
          <p:nvPr userDrawn="1"/>
        </p:nvGrpSpPr>
        <p:grpSpPr bwMode="auto">
          <a:xfrm>
            <a:off x="0" y="6630737"/>
            <a:ext cx="9144000" cy="225425"/>
            <a:chOff x="36" y="4118"/>
            <a:chExt cx="5760" cy="142"/>
          </a:xfrm>
        </p:grpSpPr>
        <p:sp>
          <p:nvSpPr>
            <p:cNvPr id="18" name="Rectangle 5">
              <a:extLst>
                <a:ext uri="{FF2B5EF4-FFF2-40B4-BE49-F238E27FC236}">
                  <a16:creationId xmlns:a16="http://schemas.microsoft.com/office/drawing/2014/main" id="{5325A49B-2374-FF45-9E53-687DA11FF1AD}"/>
                </a:ext>
              </a:extLst>
            </p:cNvPr>
            <p:cNvSpPr>
              <a:spLocks noChangeArrowheads="1"/>
            </p:cNvSpPr>
            <p:nvPr userDrawn="1"/>
          </p:nvSpPr>
          <p:spPr bwMode="auto">
            <a:xfrm>
              <a:off x="36" y="4159"/>
              <a:ext cx="5760" cy="101"/>
            </a:xfrm>
            <a:prstGeom prst="rect">
              <a:avLst/>
            </a:prstGeom>
            <a:solidFill>
              <a:srgbClr val="3E2C7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sp>
          <p:nvSpPr>
            <p:cNvPr id="19" name="Rectangle 6">
              <a:extLst>
                <a:ext uri="{FF2B5EF4-FFF2-40B4-BE49-F238E27FC236}">
                  <a16:creationId xmlns:a16="http://schemas.microsoft.com/office/drawing/2014/main" id="{0D8450E3-0D87-0D4D-8A0B-0F2ADB2D8A7C}"/>
                </a:ext>
              </a:extLst>
            </p:cNvPr>
            <p:cNvSpPr>
              <a:spLocks noChangeArrowheads="1"/>
            </p:cNvSpPr>
            <p:nvPr userDrawn="1"/>
          </p:nvSpPr>
          <p:spPr bwMode="auto">
            <a:xfrm>
              <a:off x="36" y="4118"/>
              <a:ext cx="5760" cy="41"/>
            </a:xfrm>
            <a:prstGeom prst="rect">
              <a:avLst/>
            </a:prstGeom>
            <a:solidFill>
              <a:srgbClr val="B8B6C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2400">
                <a:solidFill>
                  <a:srgbClr val="666666"/>
                </a:solidFill>
              </a:endParaRPr>
            </a:p>
          </p:txBody>
        </p:sp>
      </p:grpSp>
      <p:sp>
        <p:nvSpPr>
          <p:cNvPr id="20" name="Footer Placeholder 2">
            <a:extLst>
              <a:ext uri="{FF2B5EF4-FFF2-40B4-BE49-F238E27FC236}">
                <a16:creationId xmlns:a16="http://schemas.microsoft.com/office/drawing/2014/main" id="{9491F19A-25D0-7842-BD51-C841175F1BC5}"/>
              </a:ext>
            </a:extLst>
          </p:cNvPr>
          <p:cNvSpPr txBox="1">
            <a:spLocks/>
          </p:cNvSpPr>
          <p:nvPr userDrawn="1"/>
        </p:nvSpPr>
        <p:spPr bwMode="auto">
          <a:xfrm>
            <a:off x="427704" y="6701925"/>
            <a:ext cx="8716296" cy="1542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800" kern="1200">
                <a:solidFill>
                  <a:schemeClr val="bg1"/>
                </a:solidFill>
                <a:latin typeface="+mn-lt"/>
                <a:ea typeface="+mn-ea"/>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dirty="0">
                <a:solidFill>
                  <a:srgbClr val="FFFFFF"/>
                </a:solidFill>
              </a:rPr>
              <a:t>© 2020 Vertex Pharmaceuticals (Canada) Incorporated | </a:t>
            </a:r>
            <a:r>
              <a:rPr lang="en-US" sz="800" b="0" i="0" u="none" strike="noStrike" kern="1200" dirty="0">
                <a:solidFill>
                  <a:schemeClr val="bg1"/>
                </a:solidFill>
                <a:effectLst/>
                <a:latin typeface="+mn-lt"/>
                <a:ea typeface="+mn-ea"/>
                <a:cs typeface="Arial" charset="0"/>
              </a:rPr>
              <a:t>VXMA-CA-20-2000074</a:t>
            </a:r>
            <a:r>
              <a:rPr lang="fr-CA" sz="800" b="0" i="0" kern="1200" dirty="0">
                <a:solidFill>
                  <a:schemeClr val="bg1"/>
                </a:solidFill>
                <a:effectLst/>
                <a:latin typeface="+mn-lt"/>
                <a:ea typeface="+mn-ea"/>
                <a:cs typeface="Arial" charset="0"/>
              </a:rPr>
              <a:t> </a:t>
            </a:r>
            <a:r>
              <a:rPr lang="fr-CA" dirty="0"/>
              <a:t>| 0</a:t>
            </a:r>
            <a:r>
              <a:rPr lang="fr-CA" dirty="0">
                <a:solidFill>
                  <a:srgbClr val="FFFFFF"/>
                </a:solidFill>
              </a:rPr>
              <a:t>5/2020                                 DOCUMENT CONÇU EXCLUSIVEMENT POUR LA FORMATION                                        </a:t>
            </a:r>
          </a:p>
        </p:txBody>
      </p:sp>
      <p:sp>
        <p:nvSpPr>
          <p:cNvPr id="21" name="Rectangle 30">
            <a:extLst>
              <a:ext uri="{FF2B5EF4-FFF2-40B4-BE49-F238E27FC236}">
                <a16:creationId xmlns:a16="http://schemas.microsoft.com/office/drawing/2014/main" id="{9455F011-E4AA-BA44-96E3-B068E28EFA92}"/>
              </a:ext>
            </a:extLst>
          </p:cNvPr>
          <p:cNvSpPr txBox="1">
            <a:spLocks noChangeArrowheads="1"/>
          </p:cNvSpPr>
          <p:nvPr userDrawn="1"/>
        </p:nvSpPr>
        <p:spPr bwMode="auto">
          <a:xfrm>
            <a:off x="88900" y="6689725"/>
            <a:ext cx="327025" cy="1682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8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AFB84C8-8A8D-4A6F-B9DD-EF9AAFCE30BB}" type="slidenum">
              <a:rPr lang="fr-CA" smtClean="0"/>
              <a:pPr/>
              <a:t>‹#›</a:t>
            </a:fld>
            <a:endParaRPr lang="fr-CA" dirty="0"/>
          </a:p>
        </p:txBody>
      </p:sp>
    </p:spTree>
    <p:extLst>
      <p:ext uri="{BB962C8B-B14F-4D97-AF65-F5344CB8AC3E}">
        <p14:creationId xmlns:p14="http://schemas.microsoft.com/office/powerpoint/2010/main" val="428260021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04800" y="304800"/>
            <a:ext cx="8534400" cy="796925"/>
          </a:xfrm>
          <a:prstGeom prst="rect">
            <a:avLst/>
          </a:prstGeom>
          <a:noFill/>
          <a:ln w="9525">
            <a:noFill/>
            <a:miter lim="800000"/>
            <a:headEnd/>
            <a:tailEnd/>
          </a:ln>
        </p:spPr>
        <p:txBody>
          <a:bodyPr vert="horz" wrap="square" lIns="91440" tIns="45720" rIns="0" bIns="45720" numCol="1" anchor="ctr" anchorCtr="0" compatLnSpc="1">
            <a:prstTxWarp prst="textNoShape">
              <a:avLst/>
            </a:prstTxWarp>
          </a:bodyPr>
          <a:lstStyle/>
          <a:p>
            <a:pPr lvl="0"/>
            <a:r>
              <a:rPr lang="en-US" dirty="0"/>
              <a:t>Click to edit Master title style</a:t>
            </a:r>
          </a:p>
        </p:txBody>
      </p:sp>
      <p:sp>
        <p:nvSpPr>
          <p:cNvPr id="7174" name="Rectangle 6"/>
          <p:cNvSpPr>
            <a:spLocks noGrp="1" noChangeArrowheads="1"/>
          </p:cNvSpPr>
          <p:nvPr>
            <p:ph type="body" idx="1"/>
          </p:nvPr>
        </p:nvSpPr>
        <p:spPr bwMode="auto">
          <a:xfrm>
            <a:off x="304799" y="1219200"/>
            <a:ext cx="852801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648382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hf hdr="0" ftr="0" dt="0"/>
  <p:txStyles>
    <p:titleStyle>
      <a:lvl1pPr algn="l" rtl="0" eaLnBrk="1" fontAlgn="base" hangingPunct="1">
        <a:lnSpc>
          <a:spcPct val="90000"/>
        </a:lnSpc>
        <a:spcBef>
          <a:spcPct val="0"/>
        </a:spcBef>
        <a:spcAft>
          <a:spcPct val="0"/>
        </a:spcAft>
        <a:defRPr sz="2600" b="1">
          <a:solidFill>
            <a:srgbClr val="53247F"/>
          </a:solidFill>
          <a:latin typeface="+mj-lt"/>
          <a:ea typeface="+mj-ea"/>
          <a:cs typeface="+mj-cs"/>
        </a:defRPr>
      </a:lvl1pPr>
      <a:lvl2pPr algn="l" rtl="0" eaLnBrk="1" fontAlgn="base" hangingPunct="1">
        <a:spcBef>
          <a:spcPct val="0"/>
        </a:spcBef>
        <a:spcAft>
          <a:spcPct val="0"/>
        </a:spcAft>
        <a:defRPr sz="2600">
          <a:solidFill>
            <a:srgbClr val="53247F"/>
          </a:solidFill>
          <a:latin typeface="Arial" charset="0"/>
          <a:ea typeface="MS PGothic" pitchFamily="34" charset="-128"/>
        </a:defRPr>
      </a:lvl2pPr>
      <a:lvl3pPr algn="l" rtl="0" eaLnBrk="1" fontAlgn="base" hangingPunct="1">
        <a:spcBef>
          <a:spcPct val="0"/>
        </a:spcBef>
        <a:spcAft>
          <a:spcPct val="0"/>
        </a:spcAft>
        <a:defRPr sz="2600">
          <a:solidFill>
            <a:srgbClr val="53247F"/>
          </a:solidFill>
          <a:latin typeface="Arial" charset="0"/>
          <a:ea typeface="MS PGothic" pitchFamily="34" charset="-128"/>
        </a:defRPr>
      </a:lvl3pPr>
      <a:lvl4pPr algn="l" rtl="0" eaLnBrk="1" fontAlgn="base" hangingPunct="1">
        <a:spcBef>
          <a:spcPct val="0"/>
        </a:spcBef>
        <a:spcAft>
          <a:spcPct val="0"/>
        </a:spcAft>
        <a:defRPr sz="2600">
          <a:solidFill>
            <a:srgbClr val="53247F"/>
          </a:solidFill>
          <a:latin typeface="Arial" charset="0"/>
          <a:ea typeface="MS PGothic" pitchFamily="34" charset="-128"/>
        </a:defRPr>
      </a:lvl4pPr>
      <a:lvl5pPr algn="l" rtl="0" eaLnBrk="1" fontAlgn="base" hangingPunct="1">
        <a:spcBef>
          <a:spcPct val="0"/>
        </a:spcBef>
        <a:spcAft>
          <a:spcPct val="0"/>
        </a:spcAft>
        <a:defRPr sz="2600">
          <a:solidFill>
            <a:srgbClr val="53247F"/>
          </a:solidFill>
          <a:latin typeface="Arial" charset="0"/>
          <a:ea typeface="MS PGothic" pitchFamily="34" charset="-128"/>
        </a:defRPr>
      </a:lvl5pPr>
      <a:lvl6pPr marL="457200" algn="l" rtl="0" eaLnBrk="1" fontAlgn="base" hangingPunct="1">
        <a:spcBef>
          <a:spcPct val="0"/>
        </a:spcBef>
        <a:spcAft>
          <a:spcPct val="0"/>
        </a:spcAft>
        <a:defRPr sz="2600">
          <a:solidFill>
            <a:srgbClr val="53247F"/>
          </a:solidFill>
          <a:latin typeface="Arial" charset="0"/>
          <a:ea typeface="MS PGothic" pitchFamily="34" charset="-128"/>
        </a:defRPr>
      </a:lvl6pPr>
      <a:lvl7pPr marL="914400" algn="l" rtl="0" eaLnBrk="1" fontAlgn="base" hangingPunct="1">
        <a:spcBef>
          <a:spcPct val="0"/>
        </a:spcBef>
        <a:spcAft>
          <a:spcPct val="0"/>
        </a:spcAft>
        <a:defRPr sz="2600">
          <a:solidFill>
            <a:srgbClr val="53247F"/>
          </a:solidFill>
          <a:latin typeface="Arial" charset="0"/>
          <a:ea typeface="MS PGothic" pitchFamily="34" charset="-128"/>
        </a:defRPr>
      </a:lvl7pPr>
      <a:lvl8pPr marL="1371600" algn="l" rtl="0" eaLnBrk="1" fontAlgn="base" hangingPunct="1">
        <a:spcBef>
          <a:spcPct val="0"/>
        </a:spcBef>
        <a:spcAft>
          <a:spcPct val="0"/>
        </a:spcAft>
        <a:defRPr sz="2600">
          <a:solidFill>
            <a:srgbClr val="53247F"/>
          </a:solidFill>
          <a:latin typeface="Arial" charset="0"/>
          <a:ea typeface="MS PGothic" pitchFamily="34" charset="-128"/>
        </a:defRPr>
      </a:lvl8pPr>
      <a:lvl9pPr marL="1828800" algn="l" rtl="0" eaLnBrk="1" fontAlgn="base" hangingPunct="1">
        <a:spcBef>
          <a:spcPct val="0"/>
        </a:spcBef>
        <a:spcAft>
          <a:spcPct val="0"/>
        </a:spcAft>
        <a:defRPr sz="2600">
          <a:solidFill>
            <a:srgbClr val="53247F"/>
          </a:solidFill>
          <a:latin typeface="Arial" charset="0"/>
          <a:ea typeface="MS PGothic" pitchFamily="34" charset="-128"/>
        </a:defRPr>
      </a:lvl9pPr>
    </p:titleStyle>
    <p:bodyStyle>
      <a:lvl1pPr marL="227013" indent="-227013" algn="l" rtl="0" eaLnBrk="1" fontAlgn="base" hangingPunct="1">
        <a:spcBef>
          <a:spcPct val="20000"/>
        </a:spcBef>
        <a:spcAft>
          <a:spcPct val="0"/>
        </a:spcAft>
        <a:buClr>
          <a:srgbClr val="53247F"/>
        </a:buClr>
        <a:buFont typeface="Times" pitchFamily="1" charset="0"/>
        <a:buChar char="•"/>
        <a:defRPr sz="2200">
          <a:solidFill>
            <a:srgbClr val="000000"/>
          </a:solidFill>
          <a:latin typeface="+mn-lt"/>
          <a:ea typeface="+mn-ea"/>
          <a:cs typeface="+mn-cs"/>
        </a:defRPr>
      </a:lvl1pPr>
      <a:lvl2pPr marL="685800" indent="-228600" algn="l" rtl="0" eaLnBrk="1" fontAlgn="base" hangingPunct="1">
        <a:spcBef>
          <a:spcPct val="20000"/>
        </a:spcBef>
        <a:spcAft>
          <a:spcPct val="0"/>
        </a:spcAft>
        <a:buChar char="–"/>
        <a:defRPr sz="2000">
          <a:solidFill>
            <a:srgbClr val="000000"/>
          </a:solidFill>
          <a:latin typeface="+mn-lt"/>
          <a:ea typeface="+mn-ea"/>
        </a:defRPr>
      </a:lvl2pPr>
      <a:lvl3pPr marL="1087438" indent="-173038" algn="l" rtl="0" eaLnBrk="1" fontAlgn="base" hangingPunct="1">
        <a:spcBef>
          <a:spcPct val="20000"/>
        </a:spcBef>
        <a:spcAft>
          <a:spcPct val="0"/>
        </a:spcAft>
        <a:buChar char="•"/>
        <a:defRPr sz="1600">
          <a:solidFill>
            <a:srgbClr val="000000"/>
          </a:solidFill>
          <a:latin typeface="+mn-lt"/>
          <a:ea typeface="+mn-ea"/>
        </a:defRPr>
      </a:lvl3pPr>
      <a:lvl4pPr marL="1539875" indent="-168275" algn="l" rtl="0" eaLnBrk="1" fontAlgn="base" hangingPunct="1">
        <a:spcBef>
          <a:spcPct val="20000"/>
        </a:spcBef>
        <a:spcAft>
          <a:spcPct val="0"/>
        </a:spcAft>
        <a:buChar char="–"/>
        <a:defRPr sz="1400">
          <a:solidFill>
            <a:srgbClr val="000000"/>
          </a:solidFill>
          <a:latin typeface="+mn-lt"/>
          <a:ea typeface="+mn-ea"/>
        </a:defRPr>
      </a:lvl4pPr>
      <a:lvl5pPr marL="2000250" indent="-171450" algn="l" rtl="0" eaLnBrk="1" fontAlgn="base" hangingPunct="1">
        <a:spcBef>
          <a:spcPct val="20000"/>
        </a:spcBef>
        <a:spcAft>
          <a:spcPct val="0"/>
        </a:spcAft>
        <a:buChar char="»"/>
        <a:defRPr sz="1400">
          <a:solidFill>
            <a:srgbClr val="000000"/>
          </a:solidFill>
          <a:latin typeface="+mn-lt"/>
          <a:ea typeface="+mn-ea"/>
        </a:defRPr>
      </a:lvl5pPr>
      <a:lvl6pPr marL="2457450" indent="-171450" algn="l" rtl="0" eaLnBrk="1" fontAlgn="base" hangingPunct="1">
        <a:spcBef>
          <a:spcPct val="20000"/>
        </a:spcBef>
        <a:spcAft>
          <a:spcPct val="0"/>
        </a:spcAft>
        <a:buChar char="»"/>
        <a:defRPr sz="1400">
          <a:solidFill>
            <a:srgbClr val="666666"/>
          </a:solidFill>
          <a:latin typeface="+mn-lt"/>
          <a:ea typeface="+mn-ea"/>
        </a:defRPr>
      </a:lvl6pPr>
      <a:lvl7pPr marL="2914650" indent="-171450" algn="l" rtl="0" eaLnBrk="1" fontAlgn="base" hangingPunct="1">
        <a:spcBef>
          <a:spcPct val="20000"/>
        </a:spcBef>
        <a:spcAft>
          <a:spcPct val="0"/>
        </a:spcAft>
        <a:buChar char="»"/>
        <a:defRPr sz="1400">
          <a:solidFill>
            <a:srgbClr val="666666"/>
          </a:solidFill>
          <a:latin typeface="+mn-lt"/>
          <a:ea typeface="+mn-ea"/>
        </a:defRPr>
      </a:lvl7pPr>
      <a:lvl8pPr marL="3371850" indent="-171450" algn="l" rtl="0" eaLnBrk="1" fontAlgn="base" hangingPunct="1">
        <a:spcBef>
          <a:spcPct val="20000"/>
        </a:spcBef>
        <a:spcAft>
          <a:spcPct val="0"/>
        </a:spcAft>
        <a:buChar char="»"/>
        <a:defRPr sz="1400">
          <a:solidFill>
            <a:srgbClr val="666666"/>
          </a:solidFill>
          <a:latin typeface="+mn-lt"/>
          <a:ea typeface="+mn-ea"/>
        </a:defRPr>
      </a:lvl8pPr>
      <a:lvl9pPr marL="3829050" indent="-171450" algn="l" rtl="0" eaLnBrk="1" fontAlgn="base" hangingPunct="1">
        <a:spcBef>
          <a:spcPct val="20000"/>
        </a:spcBef>
        <a:spcAft>
          <a:spcPct val="0"/>
        </a:spcAft>
        <a:buChar char="»"/>
        <a:defRPr sz="1400">
          <a:solidFill>
            <a:srgbClr val="6666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orient="horz" pos="768">
          <p15:clr>
            <a:srgbClr val="F26B43"/>
          </p15:clr>
        </p15:guide>
        <p15:guide id="3" pos="55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4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649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46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848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40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438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34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583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935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35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8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698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983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891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58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219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59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285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8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60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6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330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6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05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500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31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67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691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590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321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665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586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02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251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013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9204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741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14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723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221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776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028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75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921184"/>
      </p:ext>
    </p:extLst>
  </p:cSld>
  <p:clrMapOvr>
    <a:masterClrMapping/>
  </p:clrMapOvr>
</p:sld>
</file>

<file path=ppt/theme/theme1.xml><?xml version="1.0" encoding="utf-8"?>
<a:theme xmlns:a="http://schemas.openxmlformats.org/drawingml/2006/main" name="1_blank">
  <a:themeElements>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fontScheme name="blank">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bwMode="gray">
        <a:solidFill>
          <a:srgbClr val="FFFF00"/>
        </a:solidFill>
        <a:ln>
          <a:solidFill>
            <a:srgbClr val="FF0000"/>
          </a:solidFill>
        </a:ln>
      </a:spPr>
      <a:bodyPr wrap="square" rtlCol="0">
        <a:spAutoFit/>
      </a:bodyPr>
      <a:lstStyle>
        <a:defPPr>
          <a:lnSpc>
            <a:spcPct val="90000"/>
          </a:lnSpc>
          <a:defRPr sz="1600" b="1" dirty="0" smtClean="0">
            <a:solidFill>
              <a:srgbClr val="FF0000"/>
            </a:solidFill>
            <a:cs typeface="Arial"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666666"/>
        </a:dk1>
        <a:lt1>
          <a:srgbClr val="FFFFFF"/>
        </a:lt1>
        <a:dk2>
          <a:srgbClr val="53247F"/>
        </a:dk2>
        <a:lt2>
          <a:srgbClr val="D7D7D7"/>
        </a:lt2>
        <a:accent1>
          <a:srgbClr val="B3BBBB"/>
        </a:accent1>
        <a:accent2>
          <a:srgbClr val="4881BD"/>
        </a:accent2>
        <a:accent3>
          <a:srgbClr val="FFFFFF"/>
        </a:accent3>
        <a:accent4>
          <a:srgbClr val="565656"/>
        </a:accent4>
        <a:accent5>
          <a:srgbClr val="D6DADA"/>
        </a:accent5>
        <a:accent6>
          <a:srgbClr val="4074AB"/>
        </a:accent6>
        <a:hlink>
          <a:srgbClr val="9BBB50"/>
        </a:hlink>
        <a:folHlink>
          <a:srgbClr val="5324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S Clinical Overview Slide Deck_Draft1_041415 JS.pptx" id="{13B16B01-84EE-445C-9FAD-F9ED100A0457}" vid="{D648DD14-5CAB-4950-972E-BB499D8A4B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Type xmlns="85dbc38b-a831-455d-a8a5-025a705747f0">Educational Material</Document_x0020_Type>
    <_dlc_ExpireDateSaved xmlns="http://schemas.microsoft.com/sharepoint/v3" xsi:nil="true"/>
    <_dlc_ExpireDate xmlns="http://schemas.microsoft.com/sharepoint/v3">2019-06-06T17:24:37+00:00</_dlc_ExpireDate>
  </documentManagement>
</p:properties>
</file>

<file path=customXml/item2.xml><?xml version="1.0" encoding="utf-8"?>
<?mso-contentType ?>
<customXsn xmlns="http://schemas.microsoft.com/office/2006/metadata/customXsn">
  <xsnLocation/>
  <cached>True</cached>
  <openByDefault>True</openByDefault>
  <xsnScope>/sites/gma/Global_Medical_Affairs/Canadian Medical Affairs</xsnScope>
</customXs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798FB12F8433DA43B8CB66F118C68010" ma:contentTypeVersion="2" ma:contentTypeDescription="Create a new document." ma:contentTypeScope="" ma:versionID="29500af0b897e924293e5292bc05012a">
  <xsd:schema xmlns:xsd="http://www.w3.org/2001/XMLSchema" xmlns:xs="http://www.w3.org/2001/XMLSchema" xmlns:p="http://schemas.microsoft.com/office/2006/metadata/properties" xmlns:ns1="http://schemas.microsoft.com/sharepoint/v3" xmlns:ns2="85dbc38b-a831-455d-a8a5-025a705747f0" targetNamespace="http://schemas.microsoft.com/office/2006/metadata/properties" ma:root="true" ma:fieldsID="0e45a4cb41f62a731f057f20837068c3" ns1:_="" ns2:_="">
    <xsd:import namespace="http://schemas.microsoft.com/sharepoint/v3"/>
    <xsd:import namespace="85dbc38b-a831-455d-a8a5-025a705747f0"/>
    <xsd:element name="properties">
      <xsd:complexType>
        <xsd:sequence>
          <xsd:element name="documentManagement">
            <xsd:complexType>
              <xsd:all>
                <xsd:element ref="ns1:_dlc_ExpireDateSaved" minOccurs="0"/>
                <xsd:element ref="ns1:_dlc_ExpireDate" minOccurs="0"/>
                <xsd:element ref="ns1:_dlc_Exempt" minOccurs="0"/>
                <xsd:element ref="ns2:Document_x0020_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pireDateSaved" ma:index="8" nillable="true" ma:displayName="Original Expiration Date" ma:hidden="true" ma:internalName="_dlc_ExpireDateSaved" ma:readOnly="true">
      <xsd:simpleType>
        <xsd:restriction base="dms:DateTime"/>
      </xsd:simpleType>
    </xsd:element>
    <xsd:element name="_dlc_ExpireDate" ma:index="9" nillable="true" ma:displayName="Expiration Date" ma:description="" ma:hidden="true" ma:indexed="true" ma:internalName="_dlc_ExpireDate" ma:readOnly="true">
      <xsd:simpleType>
        <xsd:restriction base="dms:DateTime"/>
      </xsd:simpleType>
    </xsd:element>
    <xsd:element name="_dlc_Exempt" ma:index="10"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5dbc38b-a831-455d-a8a5-025a705747f0" elementFormDefault="qualified">
    <xsd:import namespace="http://schemas.microsoft.com/office/2006/documentManagement/types"/>
    <xsd:import namespace="http://schemas.microsoft.com/office/infopath/2007/PartnerControls"/>
    <xsd:element name="Document_x0020_Type" ma:index="11" ma:displayName="Document Type" ma:format="Dropdown" ma:internalName="Document_x0020_Type">
      <xsd:simpleType>
        <xsd:restriction base="dms:Choice">
          <xsd:enumeration value="Abstract Guidelines"/>
          <xsd:enumeration value="Actions Items"/>
          <xsd:enumeration value="Ad Board Materials"/>
          <xsd:enumeration value="Ad Board Report"/>
          <xsd:enumeration value="Ad Board Summaries"/>
          <xsd:enumeration value="Agenda"/>
          <xsd:enumeration value="AMCP 2014"/>
          <xsd:enumeration value="Animation"/>
          <xsd:enumeration value="Applications"/>
          <xsd:enumeration value="Application Information"/>
          <xsd:enumeration value="Archived 2013- Meeting Minutes and Documents"/>
          <xsd:enumeration value="Areas of Focus"/>
          <xsd:enumeration value="Audio Recording"/>
          <xsd:enumeration value="Biosketches"/>
          <xsd:enumeration value="Brochure"/>
          <xsd:enumeration value="Budget"/>
          <xsd:enumeration value="CF Center Contacts"/>
          <xsd:enumeration value="Clinical Trial Materials"/>
          <xsd:enumeration value="CME"/>
          <xsd:enumeration value="Communications"/>
          <xsd:enumeration value="Compassionate Use Tracker"/>
          <xsd:enumeration value="Communication"/>
          <xsd:enumeration value="Conference Planning"/>
          <xsd:enumeration value="Contract"/>
          <xsd:enumeration value="Data Listings"/>
          <xsd:enumeration value="DDI Spreadsheet"/>
          <xsd:enumeration value="Decision Log"/>
          <xsd:enumeration value="Design Document"/>
          <xsd:enumeration value="Dossier"/>
          <xsd:enumeration value="Drug Orders"/>
          <xsd:enumeration value="Educational Material"/>
          <xsd:enumeration value="Fan Pier Stationary Template"/>
          <xsd:enumeration value="Field Feedback"/>
          <xsd:enumeration value="Figure File"/>
          <xsd:enumeration value="GMA Monthly Executive Summary"/>
          <xsd:enumeration value="Graphic File"/>
          <xsd:enumeration value="Historical"/>
          <xsd:enumeration value="Hotel Room Confirmations"/>
          <xsd:enumeration value="IIS Template"/>
          <xsd:enumeration value="IIS Website Instructions"/>
          <xsd:enumeration value="Internal Approvals"/>
          <xsd:enumeration value="Interview Notes"/>
          <xsd:enumeration value="Job Description"/>
          <xsd:enumeration value="KOL Plan"/>
          <xsd:enumeration value="KOL Profile"/>
          <xsd:enumeration value="Logo Option"/>
          <xsd:enumeration value="Map"/>
          <xsd:enumeration value="MCL CF Reference"/>
          <xsd:enumeration value="MCL Early Pipeline Reference"/>
          <xsd:enumeration value="MCL HEOR Reference"/>
          <xsd:enumeration value="MCL HCV Reference"/>
          <xsd:enumeration value="MCL RA Reference"/>
          <xsd:enumeration value="MCL Training- Cystic Fibrosis"/>
          <xsd:enumeration value="MCL Training- Managed Care Basics"/>
          <xsd:enumeration value="MCL Training- Master Schedule"/>
          <xsd:enumeration value="MCL Training- Pharmacoeconomics/Health Outcomes"/>
          <xsd:enumeration value="MCL Training- RA Pipeline"/>
          <xsd:enumeration value="MCL Training- Vertex Pipeline"/>
          <xsd:enumeration value="Medicaid Info"/>
          <xsd:enumeration value="Meeting Document"/>
          <xsd:enumeration value="Meeting Minutes"/>
          <xsd:enumeration value="MIRF Tracking Sheet"/>
          <xsd:enumeration value="NACF 2013"/>
          <xsd:enumeration value="Newsletter"/>
          <xsd:enumeration value="Org Chart"/>
          <xsd:enumeration value="Policy"/>
          <xsd:enumeration value="Poster File"/>
          <xsd:enumeration value="Poster Template"/>
          <xsd:enumeration value="Powerpoint File"/>
          <xsd:enumeration value="PowerPoint Template"/>
          <xsd:enumeration value="Program Overview"/>
          <xsd:enumeration value="Project"/>
          <xsd:enumeration value="Project Deliverable"/>
          <xsd:enumeration value="Project Plan"/>
          <xsd:enumeration value="Protocol"/>
          <xsd:enumeration value="Publications"/>
          <xsd:enumeration value="Quarterly Outcome Deck"/>
          <xsd:enumeration value="Reference Material"/>
          <xsd:enumeration value="References"/>
          <xsd:enumeration value="Regulatory &amp; Pharmacy Documents"/>
          <xsd:enumeration value="Report"/>
          <xsd:enumeration value="Review Committee Information"/>
          <xsd:enumeration value="Scientific Platform"/>
          <xsd:enumeration value="Site Form"/>
          <xsd:enumeration value="Space Planning"/>
          <xsd:enumeration value="Study Listing"/>
          <xsd:enumeration value="Status Report"/>
          <xsd:enumeration value="Status Updates"/>
          <xsd:enumeration value="Subject Status Updates"/>
          <xsd:enumeration value="Tactical Map"/>
          <xsd:enumeration value="Team Roster"/>
          <xsd:enumeration value="Templates and Forms"/>
          <xsd:enumeration value="Training"/>
          <xsd:enumeration value="Vide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550CA-7994-4285-AAB1-0C47ECDCBD0D}">
  <ds:schemaRefs>
    <ds:schemaRef ds:uri="http://schemas.microsoft.com/sharepoint/v3"/>
    <ds:schemaRef ds:uri="http://schemas.microsoft.com/office/2006/metadata/properties"/>
    <ds:schemaRef ds:uri="http://schemas.microsoft.com/office/infopath/2007/PartnerControls"/>
    <ds:schemaRef ds:uri="http://purl.org/dc/terms/"/>
    <ds:schemaRef ds:uri="http://purl.org/dc/dcmitype/"/>
    <ds:schemaRef ds:uri="http://schemas.microsoft.com/office/2006/documentManagement/types"/>
    <ds:schemaRef ds:uri="85dbc38b-a831-455d-a8a5-025a705747f0"/>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C65BAEAD-998E-4EA2-AB58-DFEE52AFFB2B}">
  <ds:schemaRefs>
    <ds:schemaRef ds:uri="http://schemas.microsoft.com/office/2006/metadata/customXsn"/>
  </ds:schemaRefs>
</ds:datastoreItem>
</file>

<file path=customXml/itemProps3.xml><?xml version="1.0" encoding="utf-8"?>
<ds:datastoreItem xmlns:ds="http://schemas.openxmlformats.org/officeDocument/2006/customXml" ds:itemID="{86767F65-2E01-4671-9A63-3E71A4C37F44}">
  <ds:schemaRefs>
    <ds:schemaRef ds:uri="http://schemas.microsoft.com/sharepoint/v3/contenttype/forms"/>
  </ds:schemaRefs>
</ds:datastoreItem>
</file>

<file path=customXml/itemProps4.xml><?xml version="1.0" encoding="utf-8"?>
<ds:datastoreItem xmlns:ds="http://schemas.openxmlformats.org/officeDocument/2006/customXml" ds:itemID="{A0F6D82D-ADFC-47F7-8099-ECC0108E48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5dbc38b-a831-455d-a8a5-025a705747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9004</Words>
  <Application>Microsoft Macintosh PowerPoint</Application>
  <PresentationFormat>On-screen Show (4:3)</PresentationFormat>
  <Paragraphs>444</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Times</vt:lpstr>
      <vt:lpstr>Verdana</vt:lpstr>
      <vt:lpstr>1_blank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2016-06-27T15:23:33Z</dcterms:created>
  <dcterms:modified xsi:type="dcterms:W3CDTF">2020-09-30T17:41:29Z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0x010100798FB12F8433DA43B8CB66F118C68010</vt:lpwstr>
  </property>
  <property fmtid="{D5CDD505-2E9C-101B-9397-08002B2CF9AE}" pid="3" name="ItemRetentionFormula">
    <vt:lpwstr>&lt;formula id="Microsoft.Office.RecordsManagement.PolicyFeatures.Expiration.Formula.BuiltIn"&gt;&lt;number&gt;24&lt;/number&gt;&lt;property&gt;Created&lt;/property&gt;&lt;propertyId&gt;8c06beca-0777-48f7-91c7-6da68bc07b69&lt;/propertyId&gt;&lt;period&gt;months&lt;/period&gt;&lt;/formula&gt;</vt:lpwstr>
  </property>
  <property fmtid="{D5CDD505-2E9C-101B-9397-08002B2CF9AE}" pid="4" name="_dlc_policyId">
    <vt:lpwstr>/sites/gma/Global_Medical_Affairs/Canadian Medical Affairs</vt:lpwstr>
  </property>
</Properties>
</file>