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5"/>
  </p:sldMasterIdLst>
  <p:notesMasterIdLst>
    <p:notesMasterId r:id="rId52"/>
  </p:notesMasterIdLst>
  <p:sldIdLst>
    <p:sldId id="264" r:id="rId6"/>
    <p:sldId id="303" r:id="rId7"/>
    <p:sldId id="299" r:id="rId8"/>
    <p:sldId id="300" r:id="rId9"/>
    <p:sldId id="257" r:id="rId10"/>
    <p:sldId id="258" r:id="rId11"/>
    <p:sldId id="259" r:id="rId12"/>
    <p:sldId id="260" r:id="rId13"/>
    <p:sldId id="261" r:id="rId14"/>
    <p:sldId id="262" r:id="rId15"/>
    <p:sldId id="263" r:id="rId16"/>
    <p:sldId id="265" r:id="rId17"/>
    <p:sldId id="297" r:id="rId18"/>
    <p:sldId id="302" r:id="rId19"/>
    <p:sldId id="270" r:id="rId20"/>
    <p:sldId id="271" r:id="rId21"/>
    <p:sldId id="266" r:id="rId22"/>
    <p:sldId id="267" r:id="rId23"/>
    <p:sldId id="268" r:id="rId24"/>
    <p:sldId id="287"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8" r:id="rId39"/>
    <p:sldId id="289" r:id="rId40"/>
    <p:sldId id="290" r:id="rId41"/>
    <p:sldId id="295" r:id="rId42"/>
    <p:sldId id="298" r:id="rId43"/>
    <p:sldId id="304" r:id="rId44"/>
    <p:sldId id="307" r:id="rId45"/>
    <p:sldId id="308" r:id="rId46"/>
    <p:sldId id="305" r:id="rId47"/>
    <p:sldId id="306" r:id="rId48"/>
    <p:sldId id="309" r:id="rId49"/>
    <p:sldId id="310" r:id="rId50"/>
    <p:sldId id="311"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1275"/>
    <a:srgbClr val="3798F9"/>
    <a:srgbClr val="A42431"/>
    <a:srgbClr val="442863"/>
    <a:srgbClr val="DB802D"/>
    <a:srgbClr val="9900CC"/>
    <a:srgbClr val="660066"/>
    <a:srgbClr val="EFD0CD"/>
    <a:srgbClr val="DAE6F2"/>
    <a:srgbClr val="E98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75"/>
    <p:restoredTop sz="92898" autoAdjust="0"/>
  </p:normalViewPr>
  <p:slideViewPr>
    <p:cSldViewPr>
      <p:cViewPr varScale="1">
        <p:scale>
          <a:sx n="137" d="100"/>
          <a:sy n="137" d="100"/>
        </p:scale>
        <p:origin x="1824" y="184"/>
      </p:cViewPr>
      <p:guideLst>
        <p:guide orient="horz" pos="2160"/>
        <p:guide pos="2880"/>
      </p:guideLst>
    </p:cSldViewPr>
  </p:slideViewPr>
  <p:notesTextViewPr>
    <p:cViewPr>
      <p:scale>
        <a:sx n="1" d="1"/>
        <a:sy n="1" d="1"/>
      </p:scale>
      <p:origin x="0" y="0"/>
    </p:cViewPr>
  </p:notesTextViewPr>
  <p:sorterViewPr>
    <p:cViewPr>
      <p:scale>
        <a:sx n="100" d="100"/>
        <a:sy n="100" d="100"/>
      </p:scale>
      <p:origin x="0" y="-504"/>
    </p:cViewPr>
  </p:sorterViewPr>
  <p:notesViewPr>
    <p:cSldViewPr>
      <p:cViewPr>
        <p:scale>
          <a:sx n="75" d="100"/>
          <a:sy n="75" d="100"/>
        </p:scale>
        <p:origin x="4092" y="4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C227E0-9628-4B5A-AD58-866DE83D424E}" type="datetimeFigureOut">
              <a:rPr lang="en-US" smtClean="0"/>
              <a:t>9/30/20</a:t>
            </a:fld>
            <a:endParaRPr lang="fr-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FE56D-CAAA-4593-B364-F2066F0132D3}" type="slidenum">
              <a:rPr lang="en-US" smtClean="0"/>
              <a:t>‹#›</a:t>
            </a:fld>
            <a:endParaRPr lang="fr-CA"/>
          </a:p>
        </p:txBody>
      </p:sp>
    </p:spTree>
    <p:extLst>
      <p:ext uri="{BB962C8B-B14F-4D97-AF65-F5344CB8AC3E}">
        <p14:creationId xmlns:p14="http://schemas.microsoft.com/office/powerpoint/2010/main" val="1978203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ghr.nlm.nih.gov/handbook/inheritanc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1EEED-6EE5-4359-B4A9-04478DB3CE2C}" type="slidenum">
              <a:rPr lang="en-US" smtClean="0">
                <a:solidFill>
                  <a:prstClr val="black"/>
                </a:solidFill>
              </a:rPr>
              <a:pPr/>
              <a:t>1</a:t>
            </a:fld>
            <a:endParaRPr lang="fr-CA" dirty="0">
              <a:solidFill>
                <a:prstClr val="black"/>
              </a:solidFill>
            </a:endParaRPr>
          </a:p>
        </p:txBody>
      </p:sp>
    </p:spTree>
    <p:extLst>
      <p:ext uri="{BB962C8B-B14F-4D97-AF65-F5344CB8AC3E}">
        <p14:creationId xmlns:p14="http://schemas.microsoft.com/office/powerpoint/2010/main" val="142779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 clé</a:t>
            </a:r>
            <a:endParaRPr lang="fr-CA" dirty="0"/>
          </a:p>
          <a:p>
            <a:pPr marL="178602" indent="-178602">
              <a:buFont typeface="Arial" panose="020B0604020202020204" pitchFamily="34" charset="0"/>
              <a:buChar char="•"/>
            </a:pPr>
            <a:r>
              <a:rPr lang="fr-CA"/>
              <a:t>Activité globale de la protéine CFTR : Le nombre total d’ions transportés par les canaux CFTR à la surface de la cellule est déterminé par la quantité de protéines CFTR (nombre de canaux CFTR à la surface de la cellule) et le fonctionnement des protéines CFTR (capacité de chacune d’entre elles à s’ouvrir et à transporter le chlorure).</a:t>
            </a:r>
            <a:endParaRPr lang="fr-CA" dirty="0"/>
          </a:p>
          <a:p>
            <a:r>
              <a:rPr lang="fr-CA"/>
              <a:t> </a:t>
            </a:r>
            <a:endParaRPr lang="fr-CA" dirty="0"/>
          </a:p>
          <a:p>
            <a:r>
              <a:rPr lang="fr-CA" b="1" dirty="0"/>
              <a:t>Autres renseignements</a:t>
            </a:r>
            <a:endParaRPr lang="fr-CA" dirty="0"/>
          </a:p>
          <a:p>
            <a:pPr marL="178602" indent="-178602">
              <a:buFont typeface="Arial" panose="020B0604020202020204" pitchFamily="34" charset="0"/>
              <a:buChar char="•"/>
            </a:pPr>
            <a:r>
              <a:rPr lang="fr-CA"/>
              <a:t>La quantité de protéines CFTR est déterminée par la synthèse des protéines CFTR (transcription du gène </a:t>
            </a:r>
            <a:r>
              <a:rPr lang="fr-CA" i="1" dirty="0"/>
              <a:t>CFTR </a:t>
            </a:r>
            <a:r>
              <a:rPr lang="fr-CA"/>
              <a:t>et traduction de l’ARNm), le transport  (transport de protéines CFTR matures, ayant subi le processus normal de maturation, vers la surface de la cellule) et la stabilité à la surface (les canaux CFTR normaux sont un jour ou l’autre éliminés de la surface de la cellule).</a:t>
            </a:r>
            <a:endParaRPr lang="fr-CA" dirty="0"/>
          </a:p>
          <a:p>
            <a:pPr marL="178602" indent="-178602">
              <a:buFont typeface="Arial" panose="020B0604020202020204" pitchFamily="34" charset="0"/>
              <a:buChar char="•"/>
            </a:pPr>
            <a:r>
              <a:rPr lang="fr-CA"/>
              <a:t>Le fonctionnement de la protéine CFTR est déterminé par la probabilité de l’ouverture du canal (la fraction de temps pendant lequel un canal particulier est ouvert et transporte des ions) et la conduction du canal (débit du transport des ions).</a:t>
            </a:r>
            <a:endParaRPr lang="fr-CA" dirty="0"/>
          </a:p>
          <a:p>
            <a:pPr marL="178602" indent="-178602">
              <a:buFont typeface="Arial" panose="020B0604020202020204" pitchFamily="34" charset="0"/>
              <a:buChar char="•"/>
            </a:pPr>
            <a:endParaRPr lang="fr-CA" dirty="0"/>
          </a:p>
          <a:p>
            <a:r>
              <a:rPr lang="fr-CA" b="1" dirty="0"/>
              <a:t>Références</a:t>
            </a:r>
            <a:endParaRPr lang="fr-CA" dirty="0"/>
          </a:p>
          <a:p>
            <a:pPr marL="171450" indent="-171450">
              <a:buFont typeface="Arial" panose="020B0604020202020204" pitchFamily="34" charset="0"/>
              <a:buChar char="•"/>
            </a:pPr>
            <a:r>
              <a:rPr lang="fr-CA" sz="1200" dirty="0"/>
              <a:t>ZIELENSKI, J. </a:t>
            </a:r>
            <a:r>
              <a:rPr lang="fr-CA" sz="1200" i="1" dirty="0"/>
              <a:t>Respiration</a:t>
            </a:r>
            <a:r>
              <a:rPr lang="fr-CA" sz="1200" dirty="0"/>
              <a:t>, 2000;67:117-133.</a:t>
            </a:r>
            <a:endParaRPr lang="fr-CA" dirty="0"/>
          </a:p>
          <a:p>
            <a:pPr marL="171450" indent="-171450">
              <a:buFont typeface="Arial" panose="020B0604020202020204" pitchFamily="34" charset="0"/>
              <a:buChar char="•"/>
            </a:pPr>
            <a:r>
              <a:rPr lang="fr-CA" sz="1200" dirty="0"/>
              <a:t>MACDONALD, K. D. et coll. </a:t>
            </a:r>
            <a:r>
              <a:rPr lang="fr-CA" sz="1200" i="1" dirty="0"/>
              <a:t>Paediatr Drugs, </a:t>
            </a:r>
            <a:r>
              <a:rPr lang="fr-CA" sz="1200" dirty="0"/>
              <a:t>2007;9:1-10.</a:t>
            </a:r>
          </a:p>
          <a:p>
            <a:pPr marL="171450" indent="-171450">
              <a:buFont typeface="Arial" panose="020B0604020202020204" pitchFamily="34" charset="0"/>
              <a:buChar char="•"/>
            </a:pPr>
            <a:r>
              <a:rPr lang="fr-CA" sz="1200" dirty="0"/>
              <a:t>BOYLE, M. P. et DE BOECK, K. </a:t>
            </a:r>
            <a:r>
              <a:rPr lang="fr-CA" sz="1200" i="1" dirty="0"/>
              <a:t>Lancet Respir Med</a:t>
            </a:r>
            <a:r>
              <a:rPr lang="fr-CA" sz="1200" dirty="0"/>
              <a:t>, 2013;1:158-163.</a:t>
            </a:r>
            <a:endParaRPr lang="fr-CA" dirty="0"/>
          </a:p>
          <a:p>
            <a:pPr marL="171450" indent="-171450">
              <a:buFont typeface="Arial" panose="020B0604020202020204" pitchFamily="34" charset="0"/>
              <a:buChar char="•"/>
            </a:pPr>
            <a:r>
              <a:rPr lang="fr-CA"/>
              <a:t>WELSH, M. J. et A. E. Smith. </a:t>
            </a:r>
            <a:r>
              <a:rPr lang="fr-CA" i="1" dirty="0"/>
              <a:t>Cell</a:t>
            </a:r>
            <a:r>
              <a:rPr lang="fr-CA"/>
              <a:t>, 1993;73:1251-1254. </a:t>
            </a:r>
            <a:endParaRPr lang="fr-CA" dirty="0"/>
          </a:p>
          <a:p>
            <a:pPr marL="171450" indent="-171450">
              <a:buFont typeface="Arial" panose="020B0604020202020204" pitchFamily="34" charset="0"/>
              <a:buChar char="•"/>
            </a:pPr>
            <a:r>
              <a:rPr lang="fr-CA"/>
              <a:t>CASTELLANI, C. et coll. </a:t>
            </a:r>
            <a:r>
              <a:rPr lang="fr-CA" i="1" dirty="0"/>
              <a:t>J Cyst Fibros</a:t>
            </a:r>
            <a:r>
              <a:rPr lang="fr-CA"/>
              <a:t>, 2008;7:179-196.</a:t>
            </a:r>
          </a:p>
          <a:p>
            <a:pPr marL="171450" indent="-171450">
              <a:buFont typeface="Arial" panose="020B0604020202020204" pitchFamily="34" charset="0"/>
              <a:buChar char="•"/>
            </a:pPr>
            <a:r>
              <a:rPr lang="fr-CA"/>
              <a:t>SHEPPARD, D. N. et coll. </a:t>
            </a:r>
            <a:r>
              <a:rPr lang="fr-CA" i="1" dirty="0"/>
              <a:t>Nature</a:t>
            </a:r>
            <a:r>
              <a:rPr lang="fr-CA"/>
              <a:t>, 1993;362:160-164. </a:t>
            </a:r>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10</a:t>
            </a:fld>
            <a:endParaRPr lang="fr-CA" dirty="0"/>
          </a:p>
        </p:txBody>
      </p:sp>
    </p:spTree>
    <p:extLst>
      <p:ext uri="{BB962C8B-B14F-4D97-AF65-F5344CB8AC3E}">
        <p14:creationId xmlns:p14="http://schemas.microsoft.com/office/powerpoint/2010/main" val="73743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00" b="1" dirty="0"/>
              <a:t>Point clé</a:t>
            </a:r>
            <a:endParaRPr lang="fr-CA" sz="1000" dirty="0"/>
          </a:p>
          <a:p>
            <a:pPr marL="178602" indent="-178602">
              <a:buFont typeface="Arial" panose="020B0604020202020204" pitchFamily="34" charset="0"/>
              <a:buChar char="•"/>
            </a:pPr>
            <a:r>
              <a:rPr lang="fr-CA" sz="1000" dirty="0"/>
              <a:t>Les</a:t>
            </a:r>
            <a:r>
              <a:rPr lang="fr-CA" dirty="0"/>
              <a:t> </a:t>
            </a:r>
            <a:r>
              <a:rPr lang="fr-CA" sz="1000" dirty="0"/>
              <a:t>mutations du gène </a:t>
            </a:r>
            <a:r>
              <a:rPr lang="fr-CA" sz="1000" i="1" dirty="0"/>
              <a:t>CFTR </a:t>
            </a:r>
            <a:r>
              <a:rPr lang="fr-CA" sz="1000" dirty="0"/>
              <a:t>peuvent être classées selon le type d’anomalie moléculaire de la protéine CFTR. Il y a six classes de mutations pouvant, en règle générale, être divisées en deux catégories :</a:t>
            </a:r>
          </a:p>
          <a:p>
            <a:pPr marL="654873" lvl="1" indent="-178602">
              <a:buFont typeface="Arial" panose="020B0604020202020204" pitchFamily="34" charset="0"/>
              <a:buChar char="•"/>
            </a:pPr>
            <a:r>
              <a:rPr lang="fr-CA" sz="1000" dirty="0"/>
              <a:t>Les mutations qui altèrent le fonctionnement de la protéine CFTR.</a:t>
            </a:r>
          </a:p>
          <a:p>
            <a:pPr marL="654873" lvl="1" indent="-178602">
              <a:buFont typeface="Arial" panose="020B0604020202020204" pitchFamily="34" charset="0"/>
              <a:buChar char="•"/>
            </a:pPr>
            <a:r>
              <a:rPr lang="fr-CA" sz="1000" dirty="0"/>
              <a:t>Les mutations qui réduisent la quantité de protéines CFTR.</a:t>
            </a:r>
          </a:p>
          <a:p>
            <a:r>
              <a:rPr lang="fr-CA" sz="1000" b="1" dirty="0"/>
              <a:t> </a:t>
            </a:r>
            <a:endParaRPr lang="fr-CA" sz="1000" dirty="0"/>
          </a:p>
          <a:p>
            <a:r>
              <a:rPr lang="fr-CA" sz="1000" b="1" dirty="0"/>
              <a:t>Autres renseignements</a:t>
            </a:r>
            <a:endParaRPr lang="fr-CA" sz="1000" dirty="0"/>
          </a:p>
          <a:p>
            <a:pPr marL="178602" indent="-178602">
              <a:buFont typeface="Arial" panose="020B0604020202020204" pitchFamily="34" charset="0"/>
              <a:buChar char="•"/>
            </a:pPr>
            <a:r>
              <a:rPr lang="fr-CA" sz="1000" dirty="0"/>
              <a:t>Les diverses mutations du gène </a:t>
            </a:r>
            <a:r>
              <a:rPr lang="fr-CA" sz="1000" i="1" dirty="0"/>
              <a:t>CFTR</a:t>
            </a:r>
            <a:r>
              <a:rPr lang="fr-CA" sz="1000" dirty="0"/>
              <a:t> causent des perturbations à diverses étapes de la synthèse de la protéine CFTR ou agissent sur divers aspects de son fonctionnement. Les mutations ont été divisées en six classes selon leurs conséquences moléculaires.</a:t>
            </a:r>
          </a:p>
          <a:p>
            <a:pPr marL="178602" indent="-178602">
              <a:buFont typeface="Arial" panose="020B0604020202020204" pitchFamily="34" charset="0"/>
              <a:buChar char="•"/>
            </a:pPr>
            <a:r>
              <a:rPr lang="fr-CA" sz="1000" dirty="0"/>
              <a:t>Les mutations non-sens ou déphasantes qui forment les mutations de classe 1, produisent un codon d’arrêt (ou « codon de terminaison ») prématuré. La production de ce codon entraîne des protéines CFTR non fonctionnelles tronquées ou la prévention de la traduction complète de l’ARNm, de sorte qu’aucune protéine CFTR n’est exprimée.</a:t>
            </a:r>
          </a:p>
          <a:p>
            <a:pPr marL="178602" indent="-178602">
              <a:buFont typeface="Arial" panose="020B0604020202020204" pitchFamily="34" charset="0"/>
              <a:buChar char="•"/>
            </a:pPr>
            <a:r>
              <a:rPr lang="fr-CA" sz="1000" dirty="0"/>
              <a:t>Les mutations du gène </a:t>
            </a:r>
            <a:r>
              <a:rPr lang="fr-CA" sz="1000" i="1" dirty="0"/>
              <a:t>CFTR</a:t>
            </a:r>
            <a:r>
              <a:rPr lang="fr-CA" sz="1000" dirty="0"/>
              <a:t> de classe 2 agissent sur le pliage et le transport post-traductionnels de la protéine CFTR vers la surface de la cellule. Ces protéines mal repliées sont reconnues comme telles et ciblées par la dégradation. Elles ne se rendent donc pas à l’appareil de Golgi. Par conséquent, aucune protéine CFTR n’atteint la surface de la cellule ou seule une petite quantité de protéines CFTR dysfonctionnelles atteint la surface de la cellule. </a:t>
            </a:r>
          </a:p>
          <a:p>
            <a:pPr marL="178602" indent="-178602">
              <a:buFont typeface="Arial" panose="020B0604020202020204" pitchFamily="34" charset="0"/>
              <a:buChar char="•"/>
            </a:pPr>
            <a:r>
              <a:rPr lang="fr-CA" sz="1000" dirty="0"/>
              <a:t>D’autres mutations donnent lieu à des protéines CFTR qui atteignent la membrane de la cellule apicale (classes 3-4). Certaines mutations font en sorte que le canal CFTR ne s’ouvre pas correctement, phénomène désigné par le terme « anomalie de l’activation » (classe 3). D’autres altèrent le transport du chlorure, qualifiées d’anomalies de conduction (classe 4). Ces deux anomalies entraînent la réduction de la quantité d’ions transportés à travers la membrane cellulaire. </a:t>
            </a:r>
          </a:p>
          <a:p>
            <a:pPr marL="178602" indent="-178602">
              <a:buFont typeface="Arial" panose="020B0604020202020204" pitchFamily="34" charset="0"/>
              <a:buChar char="•"/>
            </a:pPr>
            <a:r>
              <a:rPr lang="fr-CA" sz="1000" dirty="0"/>
              <a:t>Les mutations de classe 5 entraînent une anomalie de l’épissage dans l’ARNm du gène </a:t>
            </a:r>
            <a:r>
              <a:rPr lang="fr-CA" sz="1000" i="1" dirty="0"/>
              <a:t>CFTR</a:t>
            </a:r>
            <a:r>
              <a:rPr lang="fr-CA" sz="1000" dirty="0"/>
              <a:t> dont la maturation n’est pas adéquate. Bien qu’une certaine quantité de protéines fonctionnelles soit produite, la quantité de protéines CFTR sur la surface de la cellule est inférieure à celle qui est observée en temps normal.</a:t>
            </a:r>
          </a:p>
          <a:p>
            <a:pPr marL="178602" indent="-178602">
              <a:buFont typeface="Arial" panose="020B0604020202020204" pitchFamily="34" charset="0"/>
              <a:buChar char="•"/>
            </a:pPr>
            <a:r>
              <a:rPr lang="fr-CA" sz="1000" dirty="0"/>
              <a:t>Finalement, en présence de mutations de classe 6, des protéines fonctionnelles sont produites, mais elles sont très instables à la surface de la cellule et elles subissent un renouvellement accéléré.</a:t>
            </a:r>
          </a:p>
          <a:p>
            <a:pPr marL="178602" indent="-178602">
              <a:buFont typeface="Arial" panose="020B0604020202020204" pitchFamily="34" charset="0"/>
              <a:buChar char="•"/>
            </a:pPr>
            <a:r>
              <a:rPr lang="fr-CA" sz="1000" dirty="0"/>
              <a:t>Conformément à ce qui a été décrit, ces mutations du gène </a:t>
            </a:r>
            <a:r>
              <a:rPr lang="fr-CA" sz="1000" i="1" dirty="0"/>
              <a:t>CFTR</a:t>
            </a:r>
            <a:r>
              <a:rPr lang="fr-CA" sz="1000" dirty="0"/>
              <a:t> qui sont associées à la FK peuvent se traduire par une quantité restreinte ou nulle de protéines CFTR atteignant la surface de la cellule ou par la présence de protéines CFTR dysfonctionnelles sur la surface de la cellule.</a:t>
            </a:r>
          </a:p>
          <a:p>
            <a:pPr marL="178602" indent="-178602">
              <a:buFont typeface="Arial" panose="020B0604020202020204" pitchFamily="34" charset="0"/>
              <a:buChar char="•"/>
            </a:pPr>
            <a:endParaRPr lang="fr-CA" sz="1000" dirty="0"/>
          </a:p>
          <a:p>
            <a:r>
              <a:rPr lang="fr-CA" sz="1000" b="1" dirty="0"/>
              <a:t>Références</a:t>
            </a:r>
            <a:endParaRPr lang="fr-CA" sz="1000" dirty="0"/>
          </a:p>
          <a:p>
            <a:pPr marL="172800" indent="-172800">
              <a:buFont typeface="Arial" panose="020B0604020202020204" pitchFamily="34" charset="0"/>
              <a:buChar char="•"/>
            </a:pPr>
            <a:r>
              <a:rPr lang="fr-CA" sz="1000" dirty="0"/>
              <a:t>WILSCHANSKI, M. et P. R. Durie. </a:t>
            </a:r>
            <a:r>
              <a:rPr lang="fr-CA" sz="1000" i="1" dirty="0"/>
              <a:t>Gut</a:t>
            </a:r>
            <a:r>
              <a:rPr lang="fr-CA" sz="1000" dirty="0"/>
              <a:t>, 2007;56:1153-1163.</a:t>
            </a:r>
          </a:p>
          <a:p>
            <a:pPr marL="172800" indent="-172800">
              <a:buFont typeface="Arial" panose="020B0604020202020204" pitchFamily="34" charset="0"/>
              <a:buChar char="•"/>
            </a:pPr>
            <a:r>
              <a:rPr lang="fr-CA" sz="1000" dirty="0"/>
              <a:t>ROWE, S. M. et coll. </a:t>
            </a:r>
            <a:r>
              <a:rPr lang="fr-CA" sz="1000" i="1" dirty="0"/>
              <a:t>N Engl J Med</a:t>
            </a:r>
            <a:r>
              <a:rPr lang="fr-CA" sz="1000" dirty="0"/>
              <a:t>, 2005;352:1992-2001.</a:t>
            </a:r>
          </a:p>
          <a:p>
            <a:pPr marL="172800" indent="-172800">
              <a:buFont typeface="Arial" panose="020B0604020202020204" pitchFamily="34" charset="0"/>
              <a:buChar char="•"/>
            </a:pPr>
            <a:r>
              <a:rPr lang="fr-CA" sz="1000" dirty="0"/>
              <a:t>MACDONALD, K. D. et coll. </a:t>
            </a:r>
            <a:r>
              <a:rPr lang="fr-CA" sz="1000" i="1" dirty="0"/>
              <a:t>Paediatr Drugs</a:t>
            </a:r>
            <a:r>
              <a:rPr lang="fr-CA" sz="1000" dirty="0"/>
              <a:t>, 2007;9:1-10.</a:t>
            </a:r>
          </a:p>
        </p:txBody>
      </p:sp>
      <p:sp>
        <p:nvSpPr>
          <p:cNvPr id="4" name="Slide Number Placeholder 3"/>
          <p:cNvSpPr>
            <a:spLocks noGrp="1"/>
          </p:cNvSpPr>
          <p:nvPr>
            <p:ph type="sldNum" sz="quarter" idx="10"/>
          </p:nvPr>
        </p:nvSpPr>
        <p:spPr/>
        <p:txBody>
          <a:bodyPr/>
          <a:lstStyle/>
          <a:p>
            <a:fld id="{F0F85B18-0DF3-4423-B67D-279232448D80}" type="slidenum">
              <a:rPr lang="en-US" smtClean="0"/>
              <a:pPr/>
              <a:t>11</a:t>
            </a:fld>
            <a:endParaRPr lang="fr-CA" dirty="0"/>
          </a:p>
        </p:txBody>
      </p:sp>
    </p:spTree>
    <p:extLst>
      <p:ext uri="{BB962C8B-B14F-4D97-AF65-F5344CB8AC3E}">
        <p14:creationId xmlns:p14="http://schemas.microsoft.com/office/powerpoint/2010/main" val="3245885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 clé</a:t>
            </a:r>
            <a:endParaRPr lang="fr-CA" dirty="0"/>
          </a:p>
          <a:p>
            <a:pPr marL="178602" indent="-178602">
              <a:buFont typeface="Arial" panose="020B0604020202020204" pitchFamily="34" charset="0"/>
              <a:buChar char="•"/>
            </a:pPr>
            <a:r>
              <a:rPr lang="fr-CA"/>
              <a:t>La probabilité d’ouverture du canal correspond à la fraction de temps pendant lequel un canal CFTR particulier est ouvert et transporte du chlorure. La probabilité d’ouverture du canal CFTR de type sauvage est d’environ 0,4 (notons qu’un canal CFTR normal est ouvert environ 40 % du temps). La conduction du canal est le débit du passage des ions chlorure à travers les canaux ouverts.</a:t>
            </a:r>
            <a:endParaRPr lang="fr-CA" dirty="0"/>
          </a:p>
          <a:p>
            <a:r>
              <a:rPr lang="fr-CA"/>
              <a:t> </a:t>
            </a:r>
            <a:endParaRPr lang="fr-CA" dirty="0"/>
          </a:p>
          <a:p>
            <a:r>
              <a:rPr lang="fr-CA" b="1" dirty="0"/>
              <a:t>Autres renseignements</a:t>
            </a:r>
            <a:endParaRPr lang="fr-CA" dirty="0"/>
          </a:p>
          <a:p>
            <a:pPr marL="178602" indent="-178602">
              <a:buFont typeface="Arial" panose="020B0604020202020204" pitchFamily="34" charset="0"/>
              <a:buChar char="•"/>
            </a:pPr>
            <a:r>
              <a:rPr lang="fr-CA"/>
              <a:t>L’enregistrement électrophysiologique patch-clamp utilisé sur les cellules de glande thyroïde de rats Fischer et sur des cellules épithéliales de bronches humaines permet de mesurer directement la fraction de temps pendant lequel un canal CFTR particulier est ouvert, phénomène appelé « probabilité d’ouverture du canal ».</a:t>
            </a:r>
            <a:endParaRPr lang="fr-CA" dirty="0"/>
          </a:p>
          <a:p>
            <a:pPr marL="178602" indent="-178602">
              <a:buFont typeface="Arial" panose="020B0604020202020204" pitchFamily="34" charset="0"/>
              <a:buChar char="•"/>
            </a:pPr>
            <a:r>
              <a:rPr lang="fr-CA"/>
              <a:t>La probabilité d’ouverture des canaux CFTR normaux à la surface des cellules de glande thyroïde de rats Fischer est d’environ 0,4 (notons qu’un canal CFTR normal est ouvert environ 40 % du temps).</a:t>
            </a:r>
            <a:endParaRPr lang="fr-CA" dirty="0"/>
          </a:p>
          <a:p>
            <a:pPr marL="178602" indent="-178602">
              <a:buFont typeface="Arial" panose="020B0604020202020204" pitchFamily="34" charset="0"/>
              <a:buChar char="•"/>
            </a:pPr>
            <a:r>
              <a:rPr lang="fr-CA"/>
              <a:t>Les mêmes techniques peuvent être utilisées pour mesurer la conduction des canaux, laquelle est représentée par l’amplitude du courant d’un seul canal.</a:t>
            </a:r>
            <a:endParaRPr lang="fr-CA" dirty="0"/>
          </a:p>
          <a:p>
            <a:pPr marL="178602" indent="-178602">
              <a:buFont typeface="Arial" panose="020B0604020202020204" pitchFamily="34" charset="0"/>
              <a:buChar char="•"/>
            </a:pPr>
            <a:endParaRPr lang="fr-CA" dirty="0"/>
          </a:p>
          <a:p>
            <a:r>
              <a:rPr lang="fr-CA" b="1" dirty="0"/>
              <a:t>Références</a:t>
            </a:r>
            <a:endParaRPr lang="fr-CA" dirty="0"/>
          </a:p>
          <a:p>
            <a:pPr marL="172800" indent="-172800">
              <a:buFont typeface="Arial" panose="020B0604020202020204" pitchFamily="34" charset="0"/>
              <a:buChar char="•"/>
            </a:pPr>
            <a:r>
              <a:rPr lang="fr-CA"/>
              <a:t>YU, H. et coll. </a:t>
            </a:r>
            <a:r>
              <a:rPr lang="fr-CA" i="1" dirty="0"/>
              <a:t>J Cyst</a:t>
            </a:r>
            <a:r>
              <a:rPr lang="fr-CA"/>
              <a:t> </a:t>
            </a:r>
            <a:r>
              <a:rPr lang="fr-CA" i="1" dirty="0"/>
              <a:t>Fibros</a:t>
            </a:r>
            <a:r>
              <a:rPr lang="fr-CA"/>
              <a:t>, 2012;11:237-245. </a:t>
            </a:r>
            <a:endParaRPr lang="fr-CA" dirty="0"/>
          </a:p>
          <a:p>
            <a:pPr marL="172800" indent="-172800">
              <a:buFont typeface="Arial" panose="020B0604020202020204" pitchFamily="34" charset="0"/>
              <a:buChar char="•"/>
            </a:pPr>
            <a:r>
              <a:rPr lang="fr-CA"/>
              <a:t>WANG, W. et P. Linsdell. </a:t>
            </a:r>
            <a:r>
              <a:rPr lang="fr-CA" i="1" dirty="0"/>
              <a:t>Biochimica et Biophysica</a:t>
            </a:r>
            <a:r>
              <a:rPr lang="fr-CA"/>
              <a:t> </a:t>
            </a:r>
            <a:r>
              <a:rPr lang="fr-CA" i="1" dirty="0"/>
              <a:t>Acta</a:t>
            </a:r>
            <a:r>
              <a:rPr lang="fr-CA"/>
              <a:t>, 2012;1818:851-860.</a:t>
            </a:r>
            <a:endParaRPr lang="fr-CA" sz="1100" dirty="0">
              <a:latin typeface="Arial" pitchFamily="34" charset="0"/>
              <a:ea typeface="ＭＳ Ｐゴシック"/>
              <a:cs typeface="Arial" pitchFamily="34" charset="0"/>
            </a:endParaRPr>
          </a:p>
        </p:txBody>
      </p:sp>
      <p:sp>
        <p:nvSpPr>
          <p:cNvPr id="4" name="Slide Number Placeholder 3"/>
          <p:cNvSpPr>
            <a:spLocks noGrp="1"/>
          </p:cNvSpPr>
          <p:nvPr>
            <p:ph type="sldNum" sz="quarter" idx="10"/>
          </p:nvPr>
        </p:nvSpPr>
        <p:spPr/>
        <p:txBody>
          <a:bodyPr/>
          <a:lstStyle/>
          <a:p>
            <a:fld id="{F0F85B18-0DF3-4423-B67D-279232448D80}" type="slidenum">
              <a:rPr lang="en-US" smtClean="0"/>
              <a:pPr/>
              <a:t>12</a:t>
            </a:fld>
            <a:endParaRPr lang="fr-CA" dirty="0"/>
          </a:p>
        </p:txBody>
      </p:sp>
    </p:spTree>
    <p:extLst>
      <p:ext uri="{BB962C8B-B14F-4D97-AF65-F5344CB8AC3E}">
        <p14:creationId xmlns:p14="http://schemas.microsoft.com/office/powerpoint/2010/main" val="4273997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Références</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1. OGINO, S. et coll. </a:t>
            </a:r>
            <a:r>
              <a:rPr lang="fr-CA" sz="1200" i="1" dirty="0"/>
              <a:t>J Mol</a:t>
            </a:r>
            <a:r>
              <a:rPr lang="fr-CA"/>
              <a:t> </a:t>
            </a:r>
            <a:r>
              <a:rPr lang="fr-CA" sz="1200" i="1" dirty="0"/>
              <a:t>Diagn</a:t>
            </a:r>
            <a:r>
              <a:rPr lang="fr-CA" sz="1200" dirty="0"/>
              <a:t>., 2007;9(1):1-6.</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2. DEN DUNNEN, J. T. et E. Antonarakis. </a:t>
            </a:r>
            <a:r>
              <a:rPr lang="fr-CA" sz="1200" i="1" dirty="0"/>
              <a:t>Hum Genet.</a:t>
            </a:r>
            <a:r>
              <a:rPr lang="fr-CA" sz="1200" dirty="0"/>
              <a:t>, 2001;109:121-124.</a:t>
            </a:r>
          </a:p>
          <a:p>
            <a:endParaRPr lang="fr-CA" b="0" dirty="0"/>
          </a:p>
        </p:txBody>
      </p:sp>
      <p:sp>
        <p:nvSpPr>
          <p:cNvPr id="4" name="Slide Number Placeholder 3"/>
          <p:cNvSpPr>
            <a:spLocks noGrp="1"/>
          </p:cNvSpPr>
          <p:nvPr>
            <p:ph type="sldNum" sz="quarter" idx="10"/>
          </p:nvPr>
        </p:nvSpPr>
        <p:spPr/>
        <p:txBody>
          <a:bodyPr/>
          <a:lstStyle/>
          <a:p>
            <a:fld id="{8AFFE56D-CAAA-4593-B364-F2066F0132D3}" type="slidenum">
              <a:rPr lang="en-US" smtClean="0"/>
              <a:t>13</a:t>
            </a:fld>
            <a:endParaRPr lang="fr-CA"/>
          </a:p>
        </p:txBody>
      </p:sp>
    </p:spTree>
    <p:extLst>
      <p:ext uri="{BB962C8B-B14F-4D97-AF65-F5344CB8AC3E}">
        <p14:creationId xmlns:p14="http://schemas.microsoft.com/office/powerpoint/2010/main" val="2789914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Interprétation </a:t>
            </a:r>
            <a:r>
              <a:rPr lang="fr-CA" dirty="0"/>
              <a:t>de la roue des codons :</a:t>
            </a:r>
            <a:r>
              <a:rPr lang="fr-CA" sz="1200" b="0" i="0" kern="1200" dirty="0">
                <a:solidFill>
                  <a:schemeClr val="tx1"/>
                </a:solidFill>
                <a:effectLst/>
                <a:latin typeface="+mn-lt"/>
              </a:rPr>
              <a:t> Trouver la première base du codon d’ARNm dans le cercle central (vert). Passer à la deuxième base d’ARNm dans le deuxième cercle (orange foncé), puis passer à la troisième base d’ARNm dans le troisième cercle (jaune-orange). L’acide aminé représenté se trouve dans le quatrième cercle (mauve), juste à l’extérieur de la troisième base. Par exemple, le codon ADN CTA est transcrit en codon ARNm GAU, qui représente l’acide aminé, acide aspartique (Asp).</a:t>
            </a:r>
            <a:endParaRPr lang="fr-CA" dirty="0"/>
          </a:p>
        </p:txBody>
      </p:sp>
      <p:sp>
        <p:nvSpPr>
          <p:cNvPr id="4" name="Slide Number Placeholder 3"/>
          <p:cNvSpPr>
            <a:spLocks noGrp="1"/>
          </p:cNvSpPr>
          <p:nvPr>
            <p:ph type="sldNum" sz="quarter" idx="10"/>
          </p:nvPr>
        </p:nvSpPr>
        <p:spPr/>
        <p:txBody>
          <a:bodyPr/>
          <a:lstStyle/>
          <a:p>
            <a:fld id="{8AFFE56D-CAAA-4593-B364-F2066F0132D3}" type="slidenum">
              <a:rPr lang="en-US" smtClean="0"/>
              <a:t>14</a:t>
            </a:fld>
            <a:endParaRPr lang="fr-CA"/>
          </a:p>
        </p:txBody>
      </p:sp>
    </p:spTree>
    <p:extLst>
      <p:ext uri="{BB962C8B-B14F-4D97-AF65-F5344CB8AC3E}">
        <p14:creationId xmlns:p14="http://schemas.microsoft.com/office/powerpoint/2010/main" val="804132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i="0" dirty="0"/>
              <a:t>Notes</a:t>
            </a:r>
          </a:p>
          <a:p>
            <a:endParaRPr lang="fr-CA" b="1" i="0" dirty="0"/>
          </a:p>
          <a:p>
            <a:r>
              <a:rPr lang="fr-CA" i="1" dirty="0"/>
              <a:t>G551D </a:t>
            </a:r>
            <a:r>
              <a:rPr lang="fr-CA" i="0" dirty="0"/>
              <a:t>est un exemple de mutation faux-sens.  L’acide aspartique (D) est remplacé par la glycine (G) à la position de l’acide aminé 551.  Le changement de nucléotides correspond à G</a:t>
            </a:r>
            <a:r>
              <a:rPr lang="en-US" i="0" baseline="0" dirty="0">
                <a:sym typeface="Wingdings" panose="05000000000000000000" pitchFamily="2" charset="2"/>
              </a:rPr>
              <a:t></a:t>
            </a:r>
            <a:r>
              <a:rPr lang="fr-CA" i="0" baseline="0" dirty="0">
                <a:sym typeface="Wingdings" panose="05000000000000000000" pitchFamily="2" charset="2"/>
              </a:rPr>
              <a:t>A </a:t>
            </a:r>
            <a:r>
              <a:rPr lang="fr-CA" i="0" u="none" baseline="0" dirty="0">
                <a:sym typeface="Wingdings" panose="05000000000000000000" pitchFamily="2" charset="2"/>
              </a:rPr>
              <a:t>à la position 1652 de l’ADN codant</a:t>
            </a:r>
            <a:r>
              <a:rPr lang="fr-CA" i="0" u="none" baseline="30000" dirty="0">
                <a:sym typeface="Wingdings" panose="05000000000000000000" pitchFamily="2" charset="2"/>
              </a:rPr>
              <a:t>1</a:t>
            </a:r>
            <a:endParaRPr lang="fr-CA" i="0" u="none" baseline="0" dirty="0">
              <a:sym typeface="Wingdings" panose="05000000000000000000" pitchFamily="2" charset="2"/>
            </a:endParaRPr>
          </a:p>
          <a:p>
            <a:r>
              <a:rPr lang="fr-CA" i="1" u="none" baseline="0" dirty="0">
                <a:sym typeface="Wingdings" panose="05000000000000000000" pitchFamily="2" charset="2"/>
              </a:rPr>
              <a:t>R117H </a:t>
            </a:r>
            <a:r>
              <a:rPr lang="fr-CA" i="0" u="none" baseline="0" dirty="0">
                <a:sym typeface="Wingdings" panose="05000000000000000000" pitchFamily="2" charset="2"/>
              </a:rPr>
              <a:t>est un exemple de mutation faux-sens.  L’histidine (H) est remplacée par l’arginine (R) à la position de l’acide aminé 117.  </a:t>
            </a:r>
            <a:r>
              <a:rPr lang="fr-CA" dirty="0"/>
              <a:t>Le changement de nucléotides correspond à G</a:t>
            </a:r>
            <a:r>
              <a:rPr lang="en-US" i="0" u="none" baseline="0" dirty="0">
                <a:sym typeface="Wingdings" panose="05000000000000000000" pitchFamily="2" charset="2"/>
              </a:rPr>
              <a:t></a:t>
            </a:r>
            <a:r>
              <a:rPr lang="fr-CA" i="0" u="none" baseline="0" dirty="0">
                <a:sym typeface="Wingdings" panose="05000000000000000000" pitchFamily="2" charset="2"/>
              </a:rPr>
              <a:t>A à la position 350 de l’ADN codant</a:t>
            </a:r>
            <a:r>
              <a:rPr lang="fr-CA" i="0" u="none" baseline="30000" dirty="0">
                <a:sym typeface="Wingdings" panose="05000000000000000000" pitchFamily="2" charset="2"/>
              </a:rPr>
              <a:t>1</a:t>
            </a:r>
            <a:r>
              <a:rPr lang="fr-CA" dirty="0"/>
              <a:t>.</a:t>
            </a:r>
          </a:p>
          <a:p>
            <a:endParaRPr lang="fr-CA" i="0" u="none" baseline="30000" dirty="0">
              <a:sym typeface="Wingdings" panose="05000000000000000000" pitchFamily="2" charset="2"/>
            </a:endParaRPr>
          </a:p>
          <a:p>
            <a:r>
              <a:rPr lang="fr-CA" b="1" dirty="0"/>
              <a:t>Rôle de la variante poly T dans la mutation R117H</a:t>
            </a:r>
            <a:r>
              <a:rPr lang="fr-CA" b="1" baseline="30000" dirty="0"/>
              <a:t>2-4</a:t>
            </a:r>
            <a:endParaRPr lang="fr-CA" b="1" i="0" u="none" baseline="0" dirty="0">
              <a:sym typeface="Wingdings" panose="05000000000000000000" pitchFamily="2" charset="2"/>
            </a:endParaRPr>
          </a:p>
          <a:p>
            <a:r>
              <a:rPr lang="fr-CA" i="0" u="none" baseline="30000" dirty="0">
                <a:sym typeface="Wingdings" panose="05000000000000000000" pitchFamily="2" charset="2"/>
              </a:rPr>
              <a:t>-</a:t>
            </a:r>
            <a:r>
              <a:rPr lang="fr-CA" dirty="0"/>
              <a:t>La gravité de la maladie chez les personnes qui sont atteintes </a:t>
            </a:r>
            <a:r>
              <a:rPr lang="fr-CA" dirty="0">
                <a:solidFill>
                  <a:schemeClr val="tx1">
                    <a:lumMod val="50000"/>
                  </a:schemeClr>
                </a:solidFill>
              </a:rPr>
              <a:t>de la mutation R117H est associée à une deuxième mutation sur le même allèle du gène CFTR (en cis) avec la mutation R117H, d’où le nom « allèles complexes du gène </a:t>
            </a:r>
            <a:r>
              <a:rPr lang="fr-CA" i="1" dirty="0">
                <a:solidFill>
                  <a:schemeClr val="tx1">
                    <a:lumMod val="50000"/>
                  </a:schemeClr>
                </a:solidFill>
              </a:rPr>
              <a:t>CFTR</a:t>
            </a:r>
            <a:r>
              <a:rPr lang="fr-CA" dirty="0">
                <a:solidFill>
                  <a:schemeClr val="tx1">
                    <a:lumMod val="50000"/>
                  </a:schemeClr>
                </a:solidFill>
              </a:rPr>
              <a:t> ».</a:t>
            </a:r>
            <a:r>
              <a:rPr lang="fr-CA" dirty="0"/>
              <a:t> </a:t>
            </a:r>
            <a:r>
              <a:rPr lang="fr-CA" dirty="0">
                <a:solidFill>
                  <a:schemeClr val="tx1">
                    <a:lumMod val="50000"/>
                  </a:schemeClr>
                </a:solidFill>
              </a:rPr>
              <a:t>Le site poly T est un polymorphisme sur le gène </a:t>
            </a:r>
            <a:r>
              <a:rPr lang="fr-CA" i="1" dirty="0">
                <a:solidFill>
                  <a:schemeClr val="tx1">
                    <a:lumMod val="50000"/>
                  </a:schemeClr>
                </a:solidFill>
              </a:rPr>
              <a:t>CFTR</a:t>
            </a:r>
            <a:r>
              <a:rPr lang="fr-CA" dirty="0">
                <a:solidFill>
                  <a:schemeClr val="tx1">
                    <a:lumMod val="50000"/>
                  </a:schemeClr>
                </a:solidFill>
              </a:rPr>
              <a:t> (intron 8, région du gène qui ne code pas pour une protéine) qui se présente sous forme de l’une des trois variantes : 5T, 7T ou 9T. La longueur de la variante poly T agit sur l’efficacité de l’épissage pendant la synthèse de la protéine CFTR R117H.</a:t>
            </a:r>
          </a:p>
          <a:p>
            <a:pPr lvl="1"/>
            <a:r>
              <a:rPr lang="fr-CA" dirty="0">
                <a:solidFill>
                  <a:schemeClr val="tx1">
                    <a:lumMod val="50000"/>
                  </a:schemeClr>
                </a:solidFill>
              </a:rPr>
              <a:t>-La mutation R117H-5T cause la réduction la plus importante de protéines CFTR sur la surface de la cellule, ce qui entraîne la réduction de la quantité de chlorure transporté et un plus grand nombre de phénotypes de la maladie que la mutation R117H-7T. </a:t>
            </a:r>
          </a:p>
          <a:p>
            <a:pPr lvl="1"/>
            <a:r>
              <a:rPr lang="fr-CA" dirty="0">
                <a:solidFill>
                  <a:schemeClr val="tx1">
                    <a:lumMod val="50000"/>
                  </a:schemeClr>
                </a:solidFill>
              </a:rPr>
              <a:t>-La mutation R117H-7T, bien qu’elle soit généralement moins grave que la mutation R117H-5T, peut être associée à la fibrose kystique.</a:t>
            </a:r>
          </a:p>
          <a:p>
            <a:pPr lvl="1"/>
            <a:r>
              <a:rPr lang="fr-CA" dirty="0">
                <a:solidFill>
                  <a:schemeClr val="tx1">
                    <a:lumMod val="50000"/>
                  </a:schemeClr>
                </a:solidFill>
              </a:rPr>
              <a:t>-La mutation R117H-9T entraîne la présence d’un plus grand nombre de canaux CFTR-R117H sur la surface de la cellule et est très peu susceptible de causer la maladie.</a:t>
            </a:r>
          </a:p>
          <a:p>
            <a:pPr marL="0" indent="0">
              <a:buFont typeface="Arial" panose="020B0604020202020204" pitchFamily="34" charset="0"/>
              <a:buNone/>
            </a:pPr>
            <a:endParaRPr lang="fr-CA" i="0" u="none" baseline="0" dirty="0">
              <a:sym typeface="Wingdings" panose="05000000000000000000" pitchFamily="2" charset="2"/>
            </a:endParaRPr>
          </a:p>
          <a:p>
            <a:r>
              <a:rPr lang="fr-CA" i="1" u="none" baseline="0" dirty="0">
                <a:sym typeface="Wingdings" panose="05000000000000000000" pitchFamily="2" charset="2"/>
              </a:rPr>
              <a:t>G542X </a:t>
            </a:r>
            <a:r>
              <a:rPr lang="fr-CA" i="0" u="none" baseline="0" dirty="0">
                <a:sym typeface="Wingdings" panose="05000000000000000000" pitchFamily="2" charset="2"/>
              </a:rPr>
              <a:t>est un exemple de mutation non-sens.  La mutation entraîne le remplacement de la glycine (G) par un codon d’arrêt (X) à la position de l’acide aminé 542.  Le changement de nucléotides correspond à G</a:t>
            </a:r>
            <a:r>
              <a:rPr lang="en-US" i="0" u="none" baseline="0" dirty="0">
                <a:sym typeface="Wingdings" panose="05000000000000000000" pitchFamily="2" charset="2"/>
              </a:rPr>
              <a:t></a:t>
            </a:r>
            <a:r>
              <a:rPr lang="fr-CA" i="0" u="none" baseline="0" dirty="0">
                <a:sym typeface="Wingdings" panose="05000000000000000000" pitchFamily="2" charset="2"/>
              </a:rPr>
              <a:t>T (donnant lieu à un codon d’arrêt) à la position 1524 de l’ADN codant</a:t>
            </a:r>
            <a:r>
              <a:rPr lang="fr-CA" i="0" u="none" baseline="30000" dirty="0">
                <a:sym typeface="Wingdings" panose="05000000000000000000" pitchFamily="2" charset="2"/>
              </a:rPr>
              <a:t>1</a:t>
            </a:r>
            <a:r>
              <a:rPr lang="fr-CA" dirty="0"/>
              <a:t>.</a:t>
            </a:r>
            <a:endParaRPr lang="fr-CA" i="0" u="none" baseline="0" dirty="0">
              <a:sym typeface="Wingdings" panose="05000000000000000000" pitchFamily="2" charset="2"/>
            </a:endParaRPr>
          </a:p>
          <a:p>
            <a:endParaRPr lang="fr-CA" i="0" u="none" baseline="0" dirty="0">
              <a:sym typeface="Wingdings" panose="05000000000000000000" pitchFamily="2" charset="2"/>
            </a:endParaRPr>
          </a:p>
          <a:p>
            <a:r>
              <a:rPr lang="fr-CA" b="1" i="0" u="none" baseline="0" dirty="0">
                <a:sym typeface="Wingdings" panose="05000000000000000000" pitchFamily="2" charset="2"/>
              </a:rPr>
              <a:t>Références</a:t>
            </a:r>
          </a:p>
          <a:p>
            <a:endParaRPr lang="fr-CA" b="1" i="0" u="none" baseline="0" dirty="0">
              <a:sym typeface="Wingdings" panose="05000000000000000000" pitchFamily="2" charset="2"/>
            </a:endParaRPr>
          </a:p>
          <a:p>
            <a:pPr marL="228600" indent="-228600">
              <a:buAutoNum type="arabicPeriod"/>
            </a:pPr>
            <a:r>
              <a:rPr lang="fr-CA" sz="1200" dirty="0">
                <a:latin typeface="Calibri" panose="020F0502020204030204" pitchFamily="34" charset="0"/>
              </a:rPr>
              <a:t>Www.cftr2.org, consulté le 2-11-16.</a:t>
            </a:r>
          </a:p>
          <a:p>
            <a:pPr marL="228600" indent="-228600">
              <a:buAutoNum type="arabicPeriod"/>
            </a:pPr>
            <a:r>
              <a:rPr lang="fr-CA" sz="1200" dirty="0">
                <a:solidFill>
                  <a:schemeClr val="tx1">
                    <a:lumMod val="50000"/>
                  </a:schemeClr>
                </a:solidFill>
              </a:rPr>
              <a:t>KIESEWEFTER et coll. </a:t>
            </a:r>
            <a:r>
              <a:rPr lang="fr-CA" sz="1200" b="0" i="1" kern="1200" dirty="0">
                <a:solidFill>
                  <a:schemeClr val="tx1"/>
                </a:solidFill>
                <a:effectLst/>
                <a:latin typeface="+mn-lt"/>
              </a:rPr>
              <a:t>Nat Genet</a:t>
            </a:r>
            <a:r>
              <a:rPr lang="fr-CA" sz="1200" b="0" i="0" kern="1200" dirty="0">
                <a:solidFill>
                  <a:schemeClr val="tx1"/>
                </a:solidFill>
                <a:effectLst/>
                <a:latin typeface="+mn-lt"/>
              </a:rPr>
              <a:t>., 1993;5(3):274-278.</a:t>
            </a:r>
            <a:endParaRPr lang="fr-CA" sz="1200" dirty="0">
              <a:solidFill>
                <a:schemeClr val="tx1">
                  <a:lumMod val="50000"/>
                </a:schemeClr>
              </a:solidFill>
            </a:endParaRPr>
          </a:p>
          <a:p>
            <a:pPr marL="228600" indent="-228600">
              <a:buAutoNum type="arabicPeriod"/>
            </a:pPr>
            <a:r>
              <a:rPr lang="fr-CA" sz="1200" dirty="0">
                <a:solidFill>
                  <a:schemeClr val="tx1">
                    <a:lumMod val="50000"/>
                  </a:schemeClr>
                </a:solidFill>
              </a:rPr>
              <a:t>CASTELLANI et coll. </a:t>
            </a:r>
            <a:r>
              <a:rPr lang="fr-CA" sz="1200" b="0" i="1" u="none" kern="1200" dirty="0">
                <a:solidFill>
                  <a:schemeClr val="tx1"/>
                </a:solidFill>
                <a:effectLst/>
                <a:latin typeface="+mn-lt"/>
              </a:rPr>
              <a:t>J Cyst Fibros.</a:t>
            </a:r>
            <a:r>
              <a:rPr lang="fr-CA" sz="1200" b="0" i="0" kern="1200" dirty="0">
                <a:solidFill>
                  <a:schemeClr val="tx1"/>
                </a:solidFill>
                <a:effectLst/>
                <a:latin typeface="+mn-lt"/>
              </a:rPr>
              <a:t>, 2008;7(3):179-196</a:t>
            </a:r>
            <a:r>
              <a:rPr lang="fr-CA" dirty="0"/>
              <a:t>.</a:t>
            </a:r>
          </a:p>
          <a:p>
            <a:pPr marL="228600" indent="-228600">
              <a:buAutoNum type="arabicPeriod"/>
            </a:pPr>
            <a:r>
              <a:rPr lang="fr-CA" sz="1200" dirty="0">
                <a:solidFill>
                  <a:schemeClr val="tx1">
                    <a:lumMod val="50000"/>
                  </a:schemeClr>
                </a:solidFill>
              </a:rPr>
              <a:t>MASSIE, R. J. et coll. </a:t>
            </a:r>
            <a:r>
              <a:rPr lang="fr-CA" sz="1200" i="1" dirty="0">
                <a:solidFill>
                  <a:schemeClr val="tx1">
                    <a:lumMod val="50000"/>
                  </a:schemeClr>
                </a:solidFill>
              </a:rPr>
              <a:t>Eur</a:t>
            </a:r>
            <a:r>
              <a:rPr lang="fr-CA" i="1" dirty="0"/>
              <a:t> </a:t>
            </a:r>
            <a:r>
              <a:rPr lang="fr-CA" sz="1200" i="1" dirty="0">
                <a:solidFill>
                  <a:schemeClr val="tx1">
                    <a:lumMod val="50000"/>
                  </a:schemeClr>
                </a:solidFill>
              </a:rPr>
              <a:t>Respir J.</a:t>
            </a:r>
            <a:r>
              <a:rPr lang="fr-CA" sz="1200" dirty="0">
                <a:solidFill>
                  <a:schemeClr val="tx1">
                    <a:lumMod val="50000"/>
                  </a:schemeClr>
                </a:solidFill>
              </a:rPr>
              <a:t>, 2001;17(6):1195-2000.</a:t>
            </a:r>
            <a:endParaRPr lang="fr-CA" sz="12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8AFFE56D-CAAA-4593-B364-F2066F0132D3}" type="slidenum">
              <a:rPr lang="en-US" smtClean="0"/>
              <a:t>15</a:t>
            </a:fld>
            <a:endParaRPr lang="fr-CA"/>
          </a:p>
        </p:txBody>
      </p:sp>
    </p:spTree>
    <p:extLst>
      <p:ext uri="{BB962C8B-B14F-4D97-AF65-F5344CB8AC3E}">
        <p14:creationId xmlns:p14="http://schemas.microsoft.com/office/powerpoint/2010/main" val="2282291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a:t>Notes</a:t>
            </a:r>
          </a:p>
          <a:p>
            <a:r>
              <a:rPr lang="fr-CA" b="0" i="1" baseline="0" dirty="0"/>
              <a:t>1460delAT </a:t>
            </a:r>
            <a:r>
              <a:rPr lang="fr-CA" b="0" i="0" baseline="0" dirty="0"/>
              <a:t>est un exemple de mutation déphasante. </a:t>
            </a:r>
            <a:r>
              <a:rPr lang="fr-CA" dirty="0"/>
              <a:t>En raison de la </a:t>
            </a:r>
            <a:r>
              <a:rPr lang="fr-CA" b="0" i="0" baseline="0" dirty="0"/>
              <a:t>délétion des nucléotides A et T aux sites 1330 et 1331 de l’ADN codant, le cadre de lecture complet est décalé, ce qui donne lieu à des changements d’acides aminés</a:t>
            </a:r>
            <a:r>
              <a:rPr lang="fr-CA" b="0" i="0" baseline="30000" dirty="0"/>
              <a:t>3</a:t>
            </a:r>
            <a:r>
              <a:rPr lang="fr-CA" dirty="0"/>
              <a:t>.</a:t>
            </a:r>
            <a:endParaRPr lang="fr-CA" b="0" i="1" baseline="0" dirty="0"/>
          </a:p>
          <a:p>
            <a:endParaRPr lang="fr-CA" b="1" baseline="0" dirty="0"/>
          </a:p>
          <a:p>
            <a:r>
              <a:rPr lang="fr-CA" b="0" baseline="0" dirty="0"/>
              <a:t>La mutation la plus courante, </a:t>
            </a:r>
            <a:r>
              <a:rPr lang="fr-CA" b="0" i="1" baseline="0" dirty="0"/>
              <a:t>F508del (</a:t>
            </a:r>
            <a:r>
              <a:rPr lang="fr-CA" sz="1200" kern="1200" dirty="0">
                <a:solidFill>
                  <a:schemeClr val="tx1"/>
                </a:solidFill>
                <a:effectLst/>
                <a:latin typeface="+mn-lt"/>
              </a:rPr>
              <a:t>c.1521_1523delCTT)</a:t>
            </a:r>
            <a:r>
              <a:rPr lang="fr-CA" b="0" i="0" baseline="0" dirty="0"/>
              <a:t>, fait partie de la catégorie des délétions qui ne décalent pas le cadre de lecture. Elle est causée par la délétion de trois paires de bases.  Le cadre de lecture est conservé, mais la mutation cause la délétion de la phénylalanine (F) à la position 508. Sur le plan nucléotidique, cette mutation cause la délétion des nucléotides CTT aux positions 1521-1523 de l’ADN codant</a:t>
            </a:r>
            <a:r>
              <a:rPr lang="fr-CA" b="0" i="0" baseline="30000" dirty="0"/>
              <a:t>1</a:t>
            </a:r>
            <a:r>
              <a:rPr lang="fr-CA" dirty="0"/>
              <a:t>.</a:t>
            </a:r>
            <a:endParaRPr lang="fr-CA" b="0" i="0" baseline="0" dirty="0"/>
          </a:p>
          <a:p>
            <a:endParaRPr lang="fr-CA" dirty="0"/>
          </a:p>
          <a:p>
            <a:r>
              <a:rPr lang="fr-CA" dirty="0"/>
              <a:t>Les mutations d’épissage causent la persistance d’un ou de plusieurs introns dans l’ARNm mature et peuvent perturber la génération de la protéine</a:t>
            </a:r>
            <a:r>
              <a:rPr lang="fr-CA" baseline="30000" dirty="0"/>
              <a:t>1 </a:t>
            </a:r>
            <a:r>
              <a:rPr lang="fr-CA" dirty="0"/>
              <a:t>. La mutation </a:t>
            </a:r>
            <a:r>
              <a:rPr lang="fr-CA" i="1" baseline="0" dirty="0"/>
              <a:t>1811+1.6kbA</a:t>
            </a:r>
            <a:r>
              <a:rPr lang="en-US" i="1" baseline="0" dirty="0">
                <a:sym typeface="Wingdings" panose="05000000000000000000" pitchFamily="2" charset="2"/>
              </a:rPr>
              <a:t></a:t>
            </a:r>
            <a:r>
              <a:rPr lang="fr-CA" i="1" baseline="0" dirty="0">
                <a:sym typeface="Wingdings" panose="05000000000000000000" pitchFamily="2" charset="2"/>
              </a:rPr>
              <a:t>G </a:t>
            </a:r>
            <a:r>
              <a:rPr lang="fr-CA" i="0" baseline="0" dirty="0">
                <a:sym typeface="Wingdings" panose="05000000000000000000" pitchFamily="2" charset="2"/>
              </a:rPr>
              <a:t>est un exemple de mutation d’épissage. Un </a:t>
            </a:r>
            <a:r>
              <a:rPr lang="fr-CA" sz="1200" b="0" i="0" kern="1200" dirty="0">
                <a:solidFill>
                  <a:schemeClr val="tx1"/>
                </a:solidFill>
                <a:effectLst/>
                <a:latin typeface="+mn-lt"/>
              </a:rPr>
              <a:t>nouvel exon portant 49 paires de base entre les exons 11 et 12 est créé en raison d’une mutation ponctuelle (1811+1.6kbA</a:t>
            </a:r>
            <a:r>
              <a:rPr lang="en-US" sz="1200" b="0" i="0" kern="1200" dirty="0">
                <a:solidFill>
                  <a:schemeClr val="tx1"/>
                </a:solidFill>
                <a:effectLst/>
                <a:latin typeface="+mn-lt"/>
                <a:sym typeface="Wingdings" panose="05000000000000000000" pitchFamily="2" charset="2"/>
              </a:rPr>
              <a:t></a:t>
            </a:r>
            <a:r>
              <a:rPr lang="fr-CA" sz="1200" b="0" i="0" kern="1200" dirty="0">
                <a:solidFill>
                  <a:schemeClr val="tx1"/>
                </a:solidFill>
                <a:effectLst/>
                <a:latin typeface="+mn-lt"/>
              </a:rPr>
              <a:t>G) qui donne lieu à un nouveau site donneur d’épissage dans l’intron 11</a:t>
            </a:r>
            <a:r>
              <a:rPr lang="fr-CA" sz="1200" b="0" i="0" kern="1200" baseline="30000" dirty="0">
                <a:solidFill>
                  <a:schemeClr val="tx1"/>
                </a:solidFill>
                <a:effectLst/>
                <a:latin typeface="+mn-lt"/>
              </a:rPr>
              <a:t>4</a:t>
            </a:r>
            <a:r>
              <a:rPr lang="fr-CA" dirty="0"/>
              <a:t>.</a:t>
            </a:r>
            <a:endParaRPr lang="fr-CA" baseline="30000" dirty="0"/>
          </a:p>
          <a:p>
            <a:endParaRPr lang="fr-CA" baseline="30000" dirty="0"/>
          </a:p>
          <a:p>
            <a:r>
              <a:rPr lang="fr-CA" b="1" baseline="0" dirty="0"/>
              <a:t>Références</a:t>
            </a:r>
          </a:p>
          <a:p>
            <a:endParaRPr lang="fr-CA" b="1" baseline="0" dirty="0"/>
          </a:p>
          <a:p>
            <a:pPr marL="228600" indent="-228600">
              <a:buAutoNum type="arabicPeriod"/>
            </a:pPr>
            <a:r>
              <a:rPr lang="fr-CA" sz="1200" dirty="0">
                <a:latin typeface="Calibri" panose="020F0502020204030204" pitchFamily="34" charset="0"/>
              </a:rPr>
              <a:t>Www.cftr2.org, </a:t>
            </a:r>
            <a:r>
              <a:rPr lang="fr-CA" sz="1200" dirty="0">
                <a:solidFill>
                  <a:schemeClr val="bg1">
                    <a:lumMod val="50000"/>
                  </a:schemeClr>
                </a:solidFill>
                <a:latin typeface="Arial" pitchFamily="-110" charset="0"/>
              </a:rPr>
              <a:t>Consulté en avril 2020</a:t>
            </a:r>
          </a:p>
          <a:p>
            <a:pPr marL="0" indent="0">
              <a:buNone/>
            </a:pPr>
            <a:r>
              <a:rPr lang="fr-CA" sz="1200" dirty="0">
                <a:latin typeface="Calibri" panose="020F0502020204030204" pitchFamily="34" charset="0"/>
              </a:rPr>
              <a:t>2. « Genetics Home Reference », http://ghr.nlm.nih.gov/handbook/mutationsanddisorders/possiblemutations, Consulté en avril 2020</a:t>
            </a:r>
          </a:p>
          <a:p>
            <a:pPr marL="0" indent="0">
              <a:buNone/>
            </a:pPr>
            <a:r>
              <a:rPr lang="fr-CA" sz="1200" dirty="0">
                <a:latin typeface="Calibri" panose="020F0502020204030204" pitchFamily="34" charset="0"/>
              </a:rPr>
              <a:t>3. Http://www.genet.sickkids.on.ca/, Consulté en avril 2020</a:t>
            </a:r>
          </a:p>
          <a:p>
            <a:pPr marL="0" indent="0">
              <a:buNone/>
            </a:pPr>
            <a:r>
              <a:rPr lang="fr-CA" sz="1200" dirty="0">
                <a:latin typeface="Calibri" panose="020F0502020204030204" pitchFamily="34" charset="0"/>
              </a:rPr>
              <a:t>4. CHILLON, M. et coll. </a:t>
            </a:r>
            <a:r>
              <a:rPr lang="fr-CA" sz="1200" b="0" i="1" u="none" kern="1200" baseline="0" dirty="0">
                <a:solidFill>
                  <a:schemeClr val="tx1"/>
                </a:solidFill>
                <a:effectLst/>
                <a:latin typeface="+mn-lt"/>
              </a:rPr>
              <a:t>Am J Hum </a:t>
            </a:r>
            <a:r>
              <a:rPr lang="fr-CA" sz="1200" b="0" i="1" u="none" kern="1200" baseline="0" dirty="0" err="1">
                <a:solidFill>
                  <a:schemeClr val="tx1"/>
                </a:solidFill>
                <a:effectLst/>
                <a:latin typeface="+mn-lt"/>
              </a:rPr>
              <a:t>Genetics</a:t>
            </a:r>
            <a:r>
              <a:rPr lang="fr-CA" sz="1200" b="0" i="1" u="none" kern="1200" baseline="0" dirty="0">
                <a:solidFill>
                  <a:schemeClr val="tx1"/>
                </a:solidFill>
                <a:effectLst/>
                <a:latin typeface="+mn-lt"/>
              </a:rPr>
              <a:t>.,</a:t>
            </a:r>
            <a:r>
              <a:rPr lang="fr-CA" sz="1200" b="0" i="0" kern="1200" dirty="0">
                <a:solidFill>
                  <a:schemeClr val="tx1"/>
                </a:solidFill>
                <a:effectLst/>
                <a:latin typeface="+mn-lt"/>
              </a:rPr>
              <a:t> 1995;56(3):623-629.</a:t>
            </a:r>
            <a:endParaRPr lang="fr-CA" sz="1200" dirty="0">
              <a:latin typeface="Calibri" panose="020F0502020204030204" pitchFamily="34" charset="0"/>
            </a:endParaRPr>
          </a:p>
          <a:p>
            <a:endParaRPr lang="fr-CA" sz="1200" dirty="0">
              <a:latin typeface="Calibri" panose="020F0502020204030204" pitchFamily="34" charset="0"/>
            </a:endParaRPr>
          </a:p>
          <a:p>
            <a:endParaRPr lang="fr-CA" b="1" baseline="0" dirty="0"/>
          </a:p>
          <a:p>
            <a:r>
              <a:rPr lang="fr-CA" dirty="0"/>
              <a:t> </a:t>
            </a:r>
          </a:p>
          <a:p>
            <a:endParaRPr lang="fr-CA" baseline="0" dirty="0"/>
          </a:p>
          <a:p>
            <a:endParaRPr lang="fr-CA" b="0" dirty="0"/>
          </a:p>
        </p:txBody>
      </p:sp>
      <p:sp>
        <p:nvSpPr>
          <p:cNvPr id="4" name="Slide Number Placeholder 3"/>
          <p:cNvSpPr>
            <a:spLocks noGrp="1"/>
          </p:cNvSpPr>
          <p:nvPr>
            <p:ph type="sldNum" sz="quarter" idx="10"/>
          </p:nvPr>
        </p:nvSpPr>
        <p:spPr/>
        <p:txBody>
          <a:bodyPr/>
          <a:lstStyle/>
          <a:p>
            <a:fld id="{8AFFE56D-CAAA-4593-B364-F2066F0132D3}" type="slidenum">
              <a:rPr lang="en-US" smtClean="0">
                <a:solidFill>
                  <a:prstClr val="black"/>
                </a:solidFill>
              </a:rPr>
              <a:pPr/>
              <a:t>16</a:t>
            </a:fld>
            <a:endParaRPr lang="fr-CA">
              <a:solidFill>
                <a:prstClr val="black"/>
              </a:solidFill>
            </a:endParaRPr>
          </a:p>
        </p:txBody>
      </p:sp>
    </p:spTree>
    <p:extLst>
      <p:ext uri="{BB962C8B-B14F-4D97-AF65-F5344CB8AC3E}">
        <p14:creationId xmlns:p14="http://schemas.microsoft.com/office/powerpoint/2010/main" val="2282291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900" b="1" dirty="0"/>
              <a:t>Point clé</a:t>
            </a:r>
            <a:endParaRPr lang="fr-CA" sz="900" dirty="0"/>
          </a:p>
          <a:p>
            <a:pPr marL="178602" indent="-178602">
              <a:buFont typeface="Arial" panose="020B0604020202020204" pitchFamily="34" charset="0"/>
              <a:buChar char="•"/>
            </a:pPr>
            <a:r>
              <a:rPr lang="fr-CA" sz="900" dirty="0"/>
              <a:t>Les</a:t>
            </a:r>
            <a:r>
              <a:rPr lang="fr-CA" dirty="0"/>
              <a:t> </a:t>
            </a:r>
            <a:r>
              <a:rPr lang="fr-CA" sz="900" dirty="0"/>
              <a:t>mutations du gène </a:t>
            </a:r>
            <a:r>
              <a:rPr lang="fr-CA" sz="900" i="1" dirty="0"/>
              <a:t>CFTR </a:t>
            </a:r>
            <a:r>
              <a:rPr lang="fr-CA" sz="900" dirty="0"/>
              <a:t>peuvent être classées selon le type d’anomalie moléculaire de la protéine CFTR.</a:t>
            </a:r>
          </a:p>
          <a:p>
            <a:pPr marL="178602" indent="-178602">
              <a:buFont typeface="Arial" panose="020B0604020202020204" pitchFamily="34" charset="0"/>
              <a:buChar char="•"/>
            </a:pPr>
            <a:endParaRPr lang="fr-CA" sz="900" dirty="0"/>
          </a:p>
          <a:p>
            <a:r>
              <a:rPr lang="fr-CA" sz="900" b="1" dirty="0"/>
              <a:t>Autres renseignements</a:t>
            </a:r>
            <a:endParaRPr lang="fr-CA" sz="900" dirty="0"/>
          </a:p>
          <a:p>
            <a:pPr marL="178602" indent="-178602">
              <a:buFont typeface="Arial" panose="020B0604020202020204" pitchFamily="34" charset="0"/>
              <a:buChar char="•"/>
            </a:pPr>
            <a:r>
              <a:rPr lang="fr-CA" sz="900" dirty="0"/>
              <a:t>Diverses mutations du gène </a:t>
            </a:r>
            <a:r>
              <a:rPr lang="fr-CA" sz="900" i="1" dirty="0"/>
              <a:t>CFTR</a:t>
            </a:r>
            <a:r>
              <a:rPr lang="fr-CA" sz="900" dirty="0"/>
              <a:t> causent des perturbations à diverses étapes de la synthèse de la protéine CFTR, ce qui entraîne une réduction de la quantité de protéines présentes sur la membrane de la cellule apicale ou une altération de plusieurs aspects du fonctionnement de la protéine CFTR.</a:t>
            </a:r>
          </a:p>
          <a:p>
            <a:pPr marL="178602" indent="-178602">
              <a:buFont typeface="Arial" panose="020B0604020202020204" pitchFamily="34" charset="0"/>
              <a:buChar char="•"/>
            </a:pPr>
            <a:r>
              <a:rPr lang="fr-CA" sz="900" dirty="0"/>
              <a:t>Les mutations qui causent l’introduction d’un codon d’arrêt prématuré entraînent des anomalies de la biosynthèse des protéines CFTR et l’absence de protéines CFTR fonctionnelle exprimée sur la membrane de la cellule apicale (classe 1).</a:t>
            </a:r>
          </a:p>
          <a:p>
            <a:pPr marL="178602" indent="-178602">
              <a:buFont typeface="Arial" panose="020B0604020202020204" pitchFamily="34" charset="0"/>
              <a:buChar char="•"/>
            </a:pPr>
            <a:r>
              <a:rPr lang="fr-CA" sz="900" dirty="0"/>
              <a:t>D’autres mutations du gène </a:t>
            </a:r>
            <a:r>
              <a:rPr lang="fr-CA" sz="900" i="1" dirty="0"/>
              <a:t>CFTR</a:t>
            </a:r>
            <a:r>
              <a:rPr lang="fr-CA" sz="900" dirty="0"/>
              <a:t>, dont la plus courante, la mutation </a:t>
            </a:r>
            <a:r>
              <a:rPr lang="fr-CA" sz="900" i="1" dirty="0"/>
              <a:t>F508del</a:t>
            </a:r>
            <a:r>
              <a:rPr lang="fr-CA" sz="900" dirty="0"/>
              <a:t>, agit sur le pliage et le transport post-traductionnels de la protéine CFTR vers la surface de la cellule, phénomène également appelé « anomalie de transport ». Ces protéines mal repliées n’arrivent pas à atteindre l’appareil de Golgi. Résultat, seule une petite quantité des protéines CFTR mal repliées atteint la surface de la cellule (classe 2).</a:t>
            </a:r>
          </a:p>
          <a:p>
            <a:pPr marL="178602" indent="-178602">
              <a:buFont typeface="Arial" panose="020B0604020202020204" pitchFamily="34" charset="0"/>
              <a:buChar char="•"/>
            </a:pPr>
            <a:r>
              <a:rPr lang="fr-CA" sz="900" dirty="0"/>
              <a:t>Les mutations qui causent l’anomalie d’épissage entraînent la maturation inadéquate de l’ARNm du gène </a:t>
            </a:r>
            <a:r>
              <a:rPr lang="fr-CA" sz="900" i="1" dirty="0"/>
              <a:t>CFTR</a:t>
            </a:r>
            <a:r>
              <a:rPr lang="fr-CA" sz="900" dirty="0"/>
              <a:t>. Bien qu’une certaine quantité de protéines fonctionnelles soit produite, la quantité de protéines CFTR sur la surface de la cellule est inférieure à celle qui est observée en temps normal (classe 5).</a:t>
            </a:r>
          </a:p>
          <a:p>
            <a:pPr marL="178602" indent="-178602">
              <a:buFont typeface="Arial" panose="020B0604020202020204" pitchFamily="34" charset="0"/>
              <a:buChar char="•"/>
            </a:pPr>
            <a:r>
              <a:rPr lang="fr-CA" sz="900" dirty="0"/>
              <a:t>D’autres mutations agissent sur le fonctionnement de la protéine CFTR sans l’empêcher d’atteindre la membrane de la cellule apicale, mais même si elle l’atteint, ou bien le canal ne s’ouvre pas correctement (anomalie de l’activation, classe 3), ou bien le passage du chlorure est altéré (anomalie de conduction, classe 4). Ces mutations entraînent la réduction de la quantité d’ions transportés à travers la membrane cellulaire.</a:t>
            </a:r>
          </a:p>
          <a:p>
            <a:pPr marL="178602" indent="-178602">
              <a:buFont typeface="Arial" panose="020B0604020202020204" pitchFamily="34" charset="0"/>
              <a:buChar char="•"/>
            </a:pPr>
            <a:r>
              <a:rPr lang="fr-CA" sz="900" dirty="0"/>
              <a:t>Les mutations de classe 6 n’altèrent pas la biogenèse ni le fonctionnement de la protéine CFTR, mais elles causent souvent la troncation de 70 à 100 paires de base au domaine C-terminal, ce qui accélère de 5 à 6 fois la dégradation de la protéine CFTR mature.</a:t>
            </a:r>
          </a:p>
          <a:p>
            <a:pPr marL="178602" indent="-178602">
              <a:buFont typeface="Arial" panose="020B0604020202020204" pitchFamily="34" charset="0"/>
              <a:buChar char="•"/>
            </a:pPr>
            <a:r>
              <a:rPr lang="fr-CA" sz="900" dirty="0"/>
              <a:t>Encore une fois, ces mutations du gène </a:t>
            </a:r>
            <a:r>
              <a:rPr lang="fr-CA" sz="900" i="1" dirty="0"/>
              <a:t>CFTR</a:t>
            </a:r>
            <a:r>
              <a:rPr lang="fr-CA" sz="900" dirty="0"/>
              <a:t>associées à la fibrose kystique peuvent avoir comme conséquences une quantité restreinte ou nulle de protéines CFTR à la surface de la cellule ou le dysfonctionnement de ces protéines.</a:t>
            </a:r>
          </a:p>
          <a:p>
            <a:pPr marL="178602" indent="-178602">
              <a:buFont typeface="Arial" panose="020B0604020202020204" pitchFamily="34" charset="0"/>
              <a:buChar char="•"/>
            </a:pPr>
            <a:r>
              <a:rPr lang="fr-CA" sz="900" dirty="0"/>
              <a:t>Certaines mutations peuvent causer des anomalies associées à plus d’une classe.</a:t>
            </a:r>
          </a:p>
          <a:p>
            <a:pPr marL="178602" indent="-178602">
              <a:buFont typeface="Arial" panose="020B0604020202020204" pitchFamily="34" charset="0"/>
              <a:buChar char="•"/>
            </a:pPr>
            <a:r>
              <a:rPr lang="fr-CA" sz="900" dirty="0"/>
              <a:t>Une seule mutation du gène CFTR peut entraîner plusieurs anomalies de la protéine CFTR. Comme un continuum de gravité, chaque anomalie peut être associée à un éventail de conséquences sur l’activité globale de la protéine CFTR.</a:t>
            </a:r>
          </a:p>
          <a:p>
            <a:pPr marL="178602" indent="-178602">
              <a:buFont typeface="Arial" panose="020B0604020202020204" pitchFamily="34" charset="0"/>
              <a:buChar char="•"/>
            </a:pPr>
            <a:endParaRPr lang="fr-CA" sz="900" dirty="0"/>
          </a:p>
          <a:p>
            <a:r>
              <a:rPr lang="fr-CA" sz="900" b="1" dirty="0"/>
              <a:t>Références</a:t>
            </a:r>
            <a:endParaRPr lang="fr-CA" sz="900" dirty="0"/>
          </a:p>
          <a:p>
            <a:pPr marL="171450" indent="-171450">
              <a:buFont typeface="Arial" panose="020B0604020202020204" pitchFamily="34" charset="0"/>
              <a:buChar char="•"/>
            </a:pPr>
            <a:r>
              <a:rPr lang="fr-CA" sz="900" dirty="0"/>
              <a:t>BOYLE, M. P. et DE BOECK, K. </a:t>
            </a:r>
            <a:r>
              <a:rPr lang="fr-CA" sz="900" i="1" dirty="0"/>
              <a:t>Lancet Respir</a:t>
            </a:r>
            <a:r>
              <a:rPr lang="fr-CA" dirty="0"/>
              <a:t> </a:t>
            </a:r>
            <a:r>
              <a:rPr lang="fr-CA" sz="900" i="1" kern="1200" dirty="0">
                <a:solidFill>
                  <a:schemeClr val="tx1"/>
                </a:solidFill>
                <a:latin typeface="+mn-lt"/>
              </a:rPr>
              <a:t>Med</a:t>
            </a:r>
            <a:r>
              <a:rPr lang="fr-CA" sz="900" kern="1200" dirty="0">
                <a:solidFill>
                  <a:schemeClr val="tx1"/>
                </a:solidFill>
                <a:latin typeface="+mn-lt"/>
              </a:rPr>
              <a:t>, 2013;1:158-163.</a:t>
            </a:r>
            <a:endParaRPr lang="fr-CA" sz="900" dirty="0"/>
          </a:p>
          <a:p>
            <a:pPr marL="171450" indent="-171450">
              <a:buFont typeface="Arial" panose="020B0604020202020204" pitchFamily="34" charset="0"/>
              <a:buChar char="•"/>
            </a:pPr>
            <a:r>
              <a:rPr lang="fr-CA" sz="900" dirty="0"/>
              <a:t>WILSCHANSKI</a:t>
            </a:r>
            <a:r>
              <a:rPr lang="fr-CA" dirty="0"/>
              <a:t>, </a:t>
            </a:r>
            <a:r>
              <a:rPr lang="fr-CA" sz="900" dirty="0"/>
              <a:t>M. et coll. </a:t>
            </a:r>
            <a:r>
              <a:rPr lang="fr-CA" sz="900" i="1" dirty="0"/>
              <a:t>J Pediatr</a:t>
            </a:r>
            <a:r>
              <a:rPr lang="fr-CA" sz="900" dirty="0"/>
              <a:t>, 1995;127:705-710. </a:t>
            </a:r>
          </a:p>
          <a:p>
            <a:pPr marL="171450" indent="-171450">
              <a:buFont typeface="Arial" panose="020B0604020202020204" pitchFamily="34" charset="0"/>
              <a:buChar char="•"/>
            </a:pPr>
            <a:r>
              <a:rPr lang="fr-CA" sz="900" dirty="0"/>
              <a:t>RATJEN, F. </a:t>
            </a:r>
            <a:r>
              <a:rPr lang="fr-CA" sz="900" i="1" dirty="0"/>
              <a:t>Curr</a:t>
            </a:r>
            <a:r>
              <a:rPr lang="fr-CA" dirty="0"/>
              <a:t> </a:t>
            </a:r>
            <a:r>
              <a:rPr lang="fr-CA" sz="900" i="1" dirty="0"/>
              <a:t>Opin</a:t>
            </a:r>
            <a:r>
              <a:rPr lang="fr-CA" dirty="0"/>
              <a:t> </a:t>
            </a:r>
            <a:r>
              <a:rPr lang="fr-CA" sz="900" i="1" dirty="0"/>
              <a:t>Pulm Med</a:t>
            </a:r>
            <a:r>
              <a:rPr lang="fr-CA" sz="900" dirty="0"/>
              <a:t>, 2007;13:541-546. </a:t>
            </a:r>
          </a:p>
          <a:p>
            <a:pPr marL="171450" indent="-171450">
              <a:buFont typeface="Arial" panose="020B0604020202020204" pitchFamily="34" charset="0"/>
              <a:buChar char="•"/>
            </a:pPr>
            <a:r>
              <a:rPr lang="fr-CA" sz="900" dirty="0"/>
              <a:t>MACDONALD, K. D. et coll. </a:t>
            </a:r>
            <a:r>
              <a:rPr lang="fr-CA" sz="900" i="1" dirty="0"/>
              <a:t>Paediatr Drugs</a:t>
            </a:r>
            <a:r>
              <a:rPr lang="fr-CA" sz="900" dirty="0"/>
              <a:t>, 2007;9:1-10.</a:t>
            </a:r>
          </a:p>
          <a:p>
            <a:pPr marL="171450" indent="-171450">
              <a:buFont typeface="Arial" panose="020B0604020202020204" pitchFamily="34" charset="0"/>
              <a:buChar char="•"/>
            </a:pPr>
            <a:r>
              <a:rPr lang="fr-CA" sz="900" dirty="0"/>
              <a:t>SHEPPARD, D. N. et coll. </a:t>
            </a:r>
            <a:r>
              <a:rPr lang="fr-CA" sz="900" i="1" dirty="0"/>
              <a:t>Nature</a:t>
            </a:r>
            <a:r>
              <a:rPr lang="fr-CA" sz="900" dirty="0"/>
              <a:t>, 1993;362:160-164.</a:t>
            </a:r>
          </a:p>
          <a:p>
            <a:pPr marL="171450" indent="-171450">
              <a:buFont typeface="Arial" panose="020B0604020202020204" pitchFamily="34" charset="0"/>
              <a:buChar char="•"/>
            </a:pPr>
            <a:r>
              <a:rPr lang="fr-CA" sz="900" dirty="0"/>
              <a:t>CASTELLANI, C. et coll. </a:t>
            </a:r>
            <a:r>
              <a:rPr lang="fr-CA" sz="900" i="1" dirty="0"/>
              <a:t>J Cyst</a:t>
            </a:r>
            <a:r>
              <a:rPr lang="fr-CA" dirty="0"/>
              <a:t> </a:t>
            </a:r>
            <a:r>
              <a:rPr lang="fr-CA" sz="900" i="1" dirty="0"/>
              <a:t>Fibros</a:t>
            </a:r>
            <a:r>
              <a:rPr lang="fr-CA" dirty="0"/>
              <a:t>, </a:t>
            </a:r>
            <a:r>
              <a:rPr lang="fr-CA" sz="900" dirty="0"/>
              <a:t>2008;7:179-196. </a:t>
            </a:r>
          </a:p>
          <a:p>
            <a:pPr marL="171450" indent="-171450">
              <a:buFont typeface="Arial" panose="020B0604020202020204" pitchFamily="34" charset="0"/>
              <a:buChar char="•"/>
            </a:pPr>
            <a:r>
              <a:rPr lang="fr-CA" sz="900" dirty="0"/>
              <a:t>ROWE, S. M. et coll. </a:t>
            </a:r>
            <a:r>
              <a:rPr lang="fr-CA" sz="900" i="1" dirty="0"/>
              <a:t>N Engl J Med, </a:t>
            </a:r>
            <a:r>
              <a:rPr lang="fr-CA" sz="900" dirty="0"/>
              <a:t>2005;352:1992-2001.</a:t>
            </a:r>
          </a:p>
          <a:p>
            <a:pPr marL="171450" indent="-171450">
              <a:buFont typeface="Arial" panose="020B0604020202020204" pitchFamily="34" charset="0"/>
              <a:buChar char="•"/>
            </a:pPr>
            <a:r>
              <a:rPr lang="fr-CA" sz="900" dirty="0"/>
              <a:t>ZIELENSKI, J. </a:t>
            </a:r>
            <a:r>
              <a:rPr lang="fr-CA" sz="900" i="1" dirty="0"/>
              <a:t>Respiration</a:t>
            </a:r>
            <a:r>
              <a:rPr lang="fr-CA" sz="900" dirty="0"/>
              <a:t>, 2000;67:117-133.</a:t>
            </a:r>
          </a:p>
          <a:p>
            <a:pPr marL="171450" indent="-171450">
              <a:buFont typeface="Arial" panose="020B0604020202020204" pitchFamily="34" charset="0"/>
              <a:buChar char="•"/>
            </a:pPr>
            <a:r>
              <a:rPr lang="fr-CA" sz="900" dirty="0"/>
              <a:t>ROWNTREE, RK et A. Harris. Ann</a:t>
            </a:r>
            <a:r>
              <a:rPr lang="fr-CA" sz="900" i="1" dirty="0"/>
              <a:t> Hum Genet</a:t>
            </a:r>
            <a:r>
              <a:rPr lang="fr-CA" sz="900" dirty="0"/>
              <a:t> 2003;67:471-485.</a:t>
            </a:r>
          </a:p>
          <a:p>
            <a:pPr marL="171450" indent="-171450">
              <a:buFont typeface="Arial" panose="020B0604020202020204" pitchFamily="34" charset="0"/>
              <a:buChar char="•"/>
            </a:pPr>
            <a:r>
              <a:rPr lang="fr-CA" sz="900" dirty="0"/>
              <a:t>WELSH, M. J. et A. E. Smith. </a:t>
            </a:r>
            <a:r>
              <a:rPr lang="fr-CA" sz="900" i="1" dirty="0"/>
              <a:t>Cell</a:t>
            </a:r>
            <a:r>
              <a:rPr lang="fr-CA" sz="900" dirty="0"/>
              <a:t>, 1993;73:1251-1254. </a:t>
            </a:r>
          </a:p>
        </p:txBody>
      </p:sp>
      <p:sp>
        <p:nvSpPr>
          <p:cNvPr id="4" name="Slide Number Placeholder 3"/>
          <p:cNvSpPr>
            <a:spLocks noGrp="1"/>
          </p:cNvSpPr>
          <p:nvPr>
            <p:ph type="sldNum" sz="quarter" idx="10"/>
          </p:nvPr>
        </p:nvSpPr>
        <p:spPr/>
        <p:txBody>
          <a:bodyPr/>
          <a:lstStyle/>
          <a:p>
            <a:fld id="{F0F85B18-0DF3-4423-B67D-279232448D80}" type="slidenum">
              <a:rPr lang="en-US" smtClean="0"/>
              <a:pPr/>
              <a:t>17</a:t>
            </a:fld>
            <a:endParaRPr lang="fr-CA" dirty="0"/>
          </a:p>
        </p:txBody>
      </p:sp>
    </p:spTree>
    <p:extLst>
      <p:ext uri="{BB962C8B-B14F-4D97-AF65-F5344CB8AC3E}">
        <p14:creationId xmlns:p14="http://schemas.microsoft.com/office/powerpoint/2010/main" val="231726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Points clés</a:t>
            </a:r>
            <a:endParaRPr lang="fr-CA" dirty="0"/>
          </a:p>
          <a:p>
            <a:pPr marL="178602" indent="-178602">
              <a:buFont typeface="Arial" panose="020B0604020202020204" pitchFamily="34" charset="0"/>
              <a:buChar char="•"/>
            </a:pPr>
            <a:r>
              <a:rPr lang="fr-CA"/>
              <a:t>Activité globale de la protéine CFTR : Le nombre total d’ions chlorure transportés par les canaux CFTR à la surface de la cellule est déterminé par la quantité de protéines CFTR (nombre de canaux CFTR à la surface de la cellule) et le fonctionnement des protéines CFTR (capacité de chacune d’entre elles à s’ouvrir et à transporter le chlorure).</a:t>
            </a:r>
            <a:endParaRPr lang="fr-CA" dirty="0"/>
          </a:p>
          <a:p>
            <a:pPr marL="178602" indent="-178602">
              <a:buFont typeface="Arial" panose="020B0604020202020204" pitchFamily="34" charset="0"/>
              <a:buChar char="•"/>
            </a:pPr>
            <a:r>
              <a:rPr lang="fr-CA"/>
              <a:t>L’importance de la réduction de la quantité ou de l’altération du fonctionnement des protéines CFTR </a:t>
            </a:r>
            <a:r>
              <a:rPr lang="fr-CA" i="1" dirty="0"/>
              <a:t>causées par la </a:t>
            </a:r>
            <a:r>
              <a:rPr lang="fr-CA"/>
              <a:t>mutation du gène </a:t>
            </a:r>
            <a:r>
              <a:rPr lang="fr-CA" i="1" dirty="0"/>
              <a:t>CFTR</a:t>
            </a:r>
            <a:r>
              <a:rPr lang="fr-CA"/>
              <a:t>détermine l’activité globale de celles-ci.</a:t>
            </a:r>
            <a:endParaRPr lang="fr-CA" dirty="0"/>
          </a:p>
          <a:p>
            <a:r>
              <a:rPr lang="fr-CA"/>
              <a:t> </a:t>
            </a:r>
            <a:endParaRPr lang="fr-CA" dirty="0"/>
          </a:p>
          <a:p>
            <a:r>
              <a:rPr lang="fr-CA" b="1" dirty="0"/>
              <a:t>Autres renseignements</a:t>
            </a:r>
            <a:endParaRPr lang="fr-CA" dirty="0"/>
          </a:p>
          <a:p>
            <a:pPr marL="178602" indent="-178602">
              <a:buFont typeface="Arial" panose="020B0604020202020204" pitchFamily="34" charset="0"/>
              <a:buChar char="•"/>
            </a:pPr>
            <a:r>
              <a:rPr lang="fr-CA"/>
              <a:t>La quantité de protéines CFTR est déterminée par la synthèse des protéines CFTR (transcription du gène </a:t>
            </a:r>
            <a:r>
              <a:rPr lang="fr-CA" i="1"/>
              <a:t>CFTR</a:t>
            </a:r>
            <a:r>
              <a:rPr lang="fr-CA"/>
              <a:t> et traduction de l’ARNm), le transport  (transport de protéines CFTR matures, ayant subi le processus normal de maturation, vers la surface de la cellule) et la stabilité à la surface (les canaux CFTR normaux sont un jour ou l’autre éliminés de la surface de la cellule).</a:t>
            </a:r>
            <a:endParaRPr lang="fr-CA" dirty="0"/>
          </a:p>
          <a:p>
            <a:pPr marL="178602" indent="-178602">
              <a:buFont typeface="Arial" panose="020B0604020202020204" pitchFamily="34" charset="0"/>
              <a:buChar char="•"/>
            </a:pPr>
            <a:r>
              <a:rPr lang="fr-CA"/>
              <a:t>Le fonctionnement de la protéine CFTR est déterminé par la probabilité de l’ouverture du canal (la fraction de temps pendant lequel un canal particulier est ouvert et transporte le chlorure) et la conduction du canal.</a:t>
            </a:r>
            <a:endParaRPr lang="fr-CA" dirty="0"/>
          </a:p>
          <a:p>
            <a:pPr marL="178602" indent="-178602">
              <a:buFont typeface="Arial" panose="020B0604020202020204" pitchFamily="34" charset="0"/>
              <a:buChar char="•"/>
            </a:pPr>
            <a:r>
              <a:rPr lang="fr-CA"/>
              <a:t>Une seule mutation peut entraîner plusieurs anomalies, et certaines mutations peuvent causer une réduction de la quantité et une altération du fonctionnement des protéines.</a:t>
            </a:r>
            <a:endParaRPr lang="fr-CA" dirty="0"/>
          </a:p>
          <a:p>
            <a:pPr marL="178602" indent="-178602">
              <a:buFont typeface="Arial" panose="020B0604020202020204" pitchFamily="34" charset="0"/>
              <a:buChar char="•"/>
            </a:pPr>
            <a:endParaRPr lang="fr-CA" dirty="0"/>
          </a:p>
          <a:p>
            <a:r>
              <a:rPr lang="fr-CA" b="1" dirty="0"/>
              <a:t>Références</a:t>
            </a:r>
            <a:endParaRPr lang="fr-CA" dirty="0"/>
          </a:p>
          <a:p>
            <a:pPr marL="171450" indent="-171450">
              <a:buFont typeface="Arial" panose="020B0604020202020204" pitchFamily="34" charset="0"/>
              <a:buChar char="•"/>
            </a:pPr>
            <a:r>
              <a:rPr lang="fr-CA" sz="1200" kern="1200" dirty="0">
                <a:solidFill>
                  <a:schemeClr val="tx1"/>
                </a:solidFill>
                <a:latin typeface="+mn-lt"/>
                <a:sym typeface="Verdana" pitchFamily="-110" charset="0"/>
              </a:rPr>
              <a:t>ZIELENSKI, J. </a:t>
            </a:r>
            <a:r>
              <a:rPr lang="fr-CA" sz="1200" i="1" kern="1200" dirty="0">
                <a:solidFill>
                  <a:schemeClr val="tx1"/>
                </a:solidFill>
                <a:latin typeface="+mn-lt"/>
                <a:sym typeface="Verdana" pitchFamily="-110" charset="0"/>
              </a:rPr>
              <a:t>Respiration</a:t>
            </a:r>
            <a:r>
              <a:rPr lang="fr-CA" sz="1200" kern="1200" dirty="0">
                <a:solidFill>
                  <a:schemeClr val="tx1"/>
                </a:solidFill>
                <a:latin typeface="+mn-lt"/>
                <a:sym typeface="Verdana" pitchFamily="-110" charset="0"/>
              </a:rPr>
              <a:t>, 2000;67:117-133.</a:t>
            </a:r>
            <a:endParaRPr lang="fr-CA" dirty="0"/>
          </a:p>
          <a:p>
            <a:pPr marL="171450" indent="-171450">
              <a:buFont typeface="Arial" panose="020B0604020202020204" pitchFamily="34" charset="0"/>
              <a:buChar char="•"/>
            </a:pPr>
            <a:r>
              <a:rPr lang="fr-CA"/>
              <a:t>SHEPPARD, D. N. et coll. </a:t>
            </a:r>
            <a:r>
              <a:rPr lang="fr-CA" i="1" dirty="0"/>
              <a:t>Nature</a:t>
            </a:r>
            <a:r>
              <a:rPr lang="fr-CA"/>
              <a:t>, 1993;362:160-164. </a:t>
            </a:r>
            <a:endParaRPr lang="fr-CA" dirty="0"/>
          </a:p>
          <a:p>
            <a:pPr marL="171450" indent="-171450">
              <a:buFont typeface="Arial" panose="020B0604020202020204" pitchFamily="34" charset="0"/>
              <a:buChar char="•"/>
            </a:pPr>
            <a:r>
              <a:rPr lang="fr-CA"/>
              <a:t>WELSH, M. J. et A. E. Smith. </a:t>
            </a:r>
            <a:r>
              <a:rPr lang="fr-CA" i="1" dirty="0"/>
              <a:t>Cell</a:t>
            </a:r>
            <a:r>
              <a:rPr lang="fr-CA"/>
              <a:t>, 1993;73:1251-1254. </a:t>
            </a:r>
            <a:endParaRPr lang="fr-CA" dirty="0"/>
          </a:p>
          <a:p>
            <a:pPr marL="171450" indent="-171450">
              <a:buFont typeface="Arial" panose="020B0604020202020204" pitchFamily="34" charset="0"/>
              <a:buChar char="•"/>
            </a:pPr>
            <a:r>
              <a:rPr lang="fr-CA"/>
              <a:t>DERICHS, N. </a:t>
            </a:r>
            <a:r>
              <a:rPr lang="fr-CA" i="1" dirty="0"/>
              <a:t>Eur Respir</a:t>
            </a:r>
            <a:r>
              <a:rPr lang="fr-CA"/>
              <a:t> </a:t>
            </a:r>
            <a:r>
              <a:rPr lang="fr-CA" i="1" dirty="0"/>
              <a:t>Rev</a:t>
            </a:r>
            <a:r>
              <a:rPr lang="fr-CA"/>
              <a:t>, 2013;22:58-65. </a:t>
            </a:r>
            <a:endParaRPr lang="fr-CA" dirty="0"/>
          </a:p>
          <a:p>
            <a:pPr marL="171450" indent="-171450">
              <a:buFont typeface="Arial" panose="020B0604020202020204" pitchFamily="34" charset="0"/>
              <a:buChar char="•"/>
            </a:pPr>
            <a:r>
              <a:rPr lang="fr-CA"/>
              <a:t>CASTELLANI, C. et coll. </a:t>
            </a:r>
            <a:r>
              <a:rPr lang="fr-CA" i="1" dirty="0"/>
              <a:t>J Cyst</a:t>
            </a:r>
            <a:r>
              <a:rPr lang="fr-CA"/>
              <a:t> </a:t>
            </a:r>
            <a:r>
              <a:rPr lang="fr-CA" i="1" dirty="0"/>
              <a:t>Fibros</a:t>
            </a:r>
            <a:r>
              <a:rPr lang="fr-CA"/>
              <a:t>, 2008;7:179-196. </a:t>
            </a:r>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18</a:t>
            </a:fld>
            <a:endParaRPr lang="fr-CA" dirty="0"/>
          </a:p>
        </p:txBody>
      </p:sp>
    </p:spTree>
    <p:extLst>
      <p:ext uri="{BB962C8B-B14F-4D97-AF65-F5344CB8AC3E}">
        <p14:creationId xmlns:p14="http://schemas.microsoft.com/office/powerpoint/2010/main" val="3389580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Points clés</a:t>
            </a:r>
            <a:endParaRPr lang="fr-CA" dirty="0"/>
          </a:p>
          <a:p>
            <a:pPr marL="178602" indent="-178602">
              <a:buFont typeface="Arial" panose="020B0604020202020204" pitchFamily="34" charset="0"/>
              <a:buChar char="•"/>
            </a:pPr>
            <a:r>
              <a:rPr lang="fr-CA" dirty="0"/>
              <a:t>Les mutations du gène </a:t>
            </a:r>
            <a:r>
              <a:rPr lang="fr-CA" i="1" dirty="0"/>
              <a:t>CFTR</a:t>
            </a:r>
            <a:r>
              <a:rPr lang="fr-CA" dirty="0"/>
              <a:t> peuvent réduire la quantité et(ou) altérer le fonctionnement (activation / probabilité d’ouverture du canal ou conduction du canal) de la protéine CFTR. Ces effets entraînent une réduction de l’activité globale de la protéine CFTR et une réduction de la quantité totale d’ions transportés.</a:t>
            </a:r>
          </a:p>
          <a:p>
            <a:pPr marL="178602" indent="-178602">
              <a:buFont typeface="Arial" panose="020B0604020202020204" pitchFamily="34" charset="0"/>
              <a:buChar char="•"/>
            </a:pPr>
            <a:r>
              <a:rPr lang="fr-CA" dirty="0"/>
              <a:t>La quantité de protéines CFTR est déterminée par la synthèse des protéines CFTR (transcription du gène </a:t>
            </a:r>
            <a:r>
              <a:rPr lang="fr-CA" i="1" dirty="0"/>
              <a:t>CFTR</a:t>
            </a:r>
            <a:r>
              <a:rPr lang="fr-CA" dirty="0"/>
              <a:t> et traduction de l’ARNm), le transport  (transport de protéines CFTR matures, ayant subi le processus normal de maturation, vers la surface de la cellule) et la stabilité à la surface (les canaux CFTR normaux sont un jour ou l’autre éliminés de la surface de la cellule).</a:t>
            </a:r>
          </a:p>
          <a:p>
            <a:pPr marL="178602" indent="-178602">
              <a:buFont typeface="Arial" panose="020B0604020202020204" pitchFamily="34" charset="0"/>
              <a:buChar char="•"/>
            </a:pPr>
            <a:r>
              <a:rPr lang="fr-CA" dirty="0"/>
              <a:t>Le fonctionnement de la protéine CFTR est déterminé par la probabilité de l’ouverture du canal (la fraction de temps pendant lequel un canal particulier est ouvert et transporte le chlorure) et la conduction du canal.</a:t>
            </a:r>
          </a:p>
          <a:p>
            <a:pPr marL="178602" indent="-178602">
              <a:buFont typeface="Arial" panose="020B0604020202020204" pitchFamily="34" charset="0"/>
              <a:buChar char="•"/>
            </a:pPr>
            <a:r>
              <a:rPr lang="fr-CA" dirty="0"/>
              <a:t>Une seule mutation peut entraîner plusieurs anomalies, et certaines mutations peuvent causer une réduction de la quantité et un dysfonctionnement des protéines.</a:t>
            </a:r>
          </a:p>
          <a:p>
            <a:pPr marL="178602" indent="-178602">
              <a:buFont typeface="Arial" panose="020B0604020202020204" pitchFamily="34" charset="0"/>
              <a:buChar char="•"/>
            </a:pPr>
            <a:r>
              <a:rPr lang="fr-CA" dirty="0"/>
              <a:t>Les mutations sont classées selon l’anomalie principale qu’elles causent.</a:t>
            </a:r>
          </a:p>
          <a:p>
            <a:pPr marL="178602" indent="-178602">
              <a:buFont typeface="Arial" panose="020B0604020202020204" pitchFamily="34" charset="0"/>
              <a:buChar char="•"/>
            </a:pPr>
            <a:endParaRPr lang="fr-CA" dirty="0"/>
          </a:p>
          <a:p>
            <a:r>
              <a:rPr lang="fr-CA" b="1" dirty="0"/>
              <a:t>Références</a:t>
            </a:r>
            <a:endParaRPr lang="fr-CA" dirty="0"/>
          </a:p>
          <a:p>
            <a:pPr marL="171450" indent="-171450">
              <a:buFont typeface="Arial" panose="020B0604020202020204" pitchFamily="34" charset="0"/>
              <a:buChar char="•"/>
            </a:pPr>
            <a:r>
              <a:rPr lang="fr-CA" sz="1200" dirty="0"/>
              <a:t>ZIELENSKI, J. </a:t>
            </a:r>
            <a:r>
              <a:rPr lang="fr-CA" sz="1200" i="1" dirty="0"/>
              <a:t>Respiration</a:t>
            </a:r>
            <a:r>
              <a:rPr lang="fr-CA" sz="1200" dirty="0"/>
              <a:t>, 2000;67:117-133.</a:t>
            </a:r>
          </a:p>
          <a:p>
            <a:pPr marL="171450" indent="-171450">
              <a:buFont typeface="Arial" panose="020B0604020202020204" pitchFamily="34" charset="0"/>
              <a:buChar char="•"/>
            </a:pPr>
            <a:r>
              <a:rPr lang="fr-CA" sz="1200" dirty="0"/>
              <a:t>MACDONALD, K. D. et coll. </a:t>
            </a:r>
            <a:r>
              <a:rPr lang="fr-CA" sz="1200" i="1" dirty="0"/>
              <a:t>Paediatr Drugs, </a:t>
            </a:r>
            <a:r>
              <a:rPr lang="fr-CA" sz="1200" dirty="0"/>
              <a:t>2007;9:1-10.</a:t>
            </a:r>
          </a:p>
          <a:p>
            <a:pPr marL="171450" indent="-171450">
              <a:buFont typeface="Arial" panose="020B0604020202020204" pitchFamily="34" charset="0"/>
              <a:buChar char="•"/>
            </a:pPr>
            <a:r>
              <a:rPr lang="fr-CA" sz="1200" dirty="0"/>
              <a:t>BOYLE, M. P. et DE BOECK, K. </a:t>
            </a:r>
            <a:r>
              <a:rPr lang="fr-CA" sz="1200" i="1" dirty="0"/>
              <a:t>Lancet Respir Med</a:t>
            </a:r>
            <a:r>
              <a:rPr lang="fr-CA" sz="1200" dirty="0"/>
              <a:t>, 2013;1:158-163.</a:t>
            </a:r>
            <a:endParaRPr lang="fr-CA" dirty="0"/>
          </a:p>
          <a:p>
            <a:pPr marL="171450" indent="-171450">
              <a:buFont typeface="Arial" panose="020B0604020202020204" pitchFamily="34" charset="0"/>
              <a:buChar char="•"/>
            </a:pPr>
            <a:r>
              <a:rPr lang="fr-CA" dirty="0"/>
              <a:t>SHEPPARD, D. N. et coll. </a:t>
            </a:r>
            <a:r>
              <a:rPr lang="fr-CA" i="1" dirty="0"/>
              <a:t>Nature</a:t>
            </a:r>
            <a:r>
              <a:rPr lang="fr-CA" dirty="0"/>
              <a:t>, 1993;362:160-164.</a:t>
            </a:r>
          </a:p>
          <a:p>
            <a:pPr marL="171450" indent="-171450">
              <a:buFont typeface="Arial" panose="020B0604020202020204" pitchFamily="34" charset="0"/>
              <a:buChar char="•"/>
            </a:pPr>
            <a:r>
              <a:rPr lang="fr-CA" dirty="0"/>
              <a:t>WELSH, M. J. et A. E. Smith. </a:t>
            </a:r>
            <a:r>
              <a:rPr lang="fr-CA" i="1" dirty="0"/>
              <a:t>Cell</a:t>
            </a:r>
            <a:r>
              <a:rPr lang="fr-CA" dirty="0"/>
              <a:t>, 1993;73:1251-1254. </a:t>
            </a:r>
          </a:p>
          <a:p>
            <a:pPr marL="171450" indent="-171450">
              <a:buFont typeface="Arial" panose="020B0604020202020204" pitchFamily="34" charset="0"/>
              <a:buChar char="•"/>
            </a:pPr>
            <a:r>
              <a:rPr lang="fr-CA" dirty="0"/>
              <a:t>DERICHS, N. </a:t>
            </a:r>
            <a:r>
              <a:rPr lang="fr-CA" i="1" dirty="0"/>
              <a:t>Eur Respir</a:t>
            </a:r>
            <a:r>
              <a:rPr lang="fr-CA" dirty="0"/>
              <a:t> </a:t>
            </a:r>
            <a:r>
              <a:rPr lang="fr-CA" i="1" dirty="0"/>
              <a:t>Rev</a:t>
            </a:r>
            <a:r>
              <a:rPr lang="fr-CA" dirty="0"/>
              <a:t>, 2013;22:58-65. </a:t>
            </a:r>
          </a:p>
          <a:p>
            <a:pPr marL="171450" indent="-171450">
              <a:buFont typeface="Arial" panose="020B0604020202020204" pitchFamily="34" charset="0"/>
              <a:buChar char="•"/>
            </a:pPr>
            <a:r>
              <a:rPr lang="fr-CA" dirty="0"/>
              <a:t>CASTELLANI, C. et coll. </a:t>
            </a:r>
            <a:r>
              <a:rPr lang="fr-CA" i="1" dirty="0"/>
              <a:t>J Cyst Fibros, </a:t>
            </a:r>
            <a:r>
              <a:rPr lang="fr-CA" dirty="0"/>
              <a:t>2008;7:179-196.</a:t>
            </a:r>
          </a:p>
        </p:txBody>
      </p:sp>
      <p:sp>
        <p:nvSpPr>
          <p:cNvPr id="4" name="Slide Number Placeholder 3"/>
          <p:cNvSpPr>
            <a:spLocks noGrp="1"/>
          </p:cNvSpPr>
          <p:nvPr>
            <p:ph type="sldNum" sz="quarter" idx="10"/>
          </p:nvPr>
        </p:nvSpPr>
        <p:spPr/>
        <p:txBody>
          <a:bodyPr/>
          <a:lstStyle/>
          <a:p>
            <a:fld id="{F0F85B18-0DF3-4423-B67D-279232448D80}" type="slidenum">
              <a:rPr lang="en-US" smtClean="0"/>
              <a:pPr/>
              <a:t>19</a:t>
            </a:fld>
            <a:endParaRPr lang="fr-CA" dirty="0"/>
          </a:p>
        </p:txBody>
      </p:sp>
    </p:spTree>
    <p:extLst>
      <p:ext uri="{BB962C8B-B14F-4D97-AF65-F5344CB8AC3E}">
        <p14:creationId xmlns:p14="http://schemas.microsoft.com/office/powerpoint/2010/main" val="274946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AFFE56D-CAAA-4593-B364-F2066F0132D3}" type="slidenum">
              <a:rPr lang="en-US" smtClean="0"/>
              <a:t>2</a:t>
            </a:fld>
            <a:endParaRPr lang="fr-CA"/>
          </a:p>
        </p:txBody>
      </p:sp>
    </p:spTree>
    <p:extLst>
      <p:ext uri="{BB962C8B-B14F-4D97-AF65-F5344CB8AC3E}">
        <p14:creationId xmlns:p14="http://schemas.microsoft.com/office/powerpoint/2010/main" val="2492411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8602" indent="-178602">
              <a:buFont typeface="Arial" panose="020B0604020202020204" pitchFamily="34" charset="0"/>
              <a:buChar char="•"/>
            </a:pPr>
            <a:r>
              <a:rPr lang="fr-CA" dirty="0"/>
              <a:t>Gène </a:t>
            </a:r>
            <a:r>
              <a:rPr lang="fr-CA" i="1" dirty="0"/>
              <a:t>CFTR </a:t>
            </a:r>
          </a:p>
          <a:p>
            <a:pPr marL="654873" lvl="1" indent="-178602">
              <a:buFont typeface="Arial" panose="020B0604020202020204" pitchFamily="34" charset="0"/>
              <a:buChar char="•"/>
            </a:pPr>
            <a:r>
              <a:rPr lang="fr-CA" dirty="0"/>
              <a:t>Composé d’au moins 27 exons </a:t>
            </a:r>
          </a:p>
          <a:p>
            <a:pPr marL="654873" lvl="1" indent="-178602">
              <a:buFont typeface="Arial" panose="020B0604020202020204" pitchFamily="34" charset="0"/>
              <a:buChar char="•"/>
            </a:pPr>
            <a:r>
              <a:rPr lang="fr-CA" dirty="0"/>
              <a:t>Comprend environ 250 kb d’ADN </a:t>
            </a:r>
          </a:p>
          <a:p>
            <a:pPr marL="178602" indent="-178602">
              <a:buFont typeface="Arial" panose="020B0604020202020204" pitchFamily="34" charset="0"/>
              <a:buChar char="•"/>
            </a:pPr>
            <a:r>
              <a:rPr lang="fr-CA" dirty="0"/>
              <a:t>Transcrit en un ARN messager mature de 6,5 kb, puis traduit en une protéine composée de 1 480 acides aminés dont la masse moléculaire est de 168 kDa.</a:t>
            </a:r>
            <a:br>
              <a:rPr dirty="0"/>
            </a:br>
            <a:r>
              <a:rPr lang="fr-CA" dirty="0"/>
              <a:t>Structure de la protéine :</a:t>
            </a:r>
          </a:p>
          <a:p>
            <a:pPr marL="654873" lvl="1" indent="-178602">
              <a:buFont typeface="Arial" panose="020B0604020202020204" pitchFamily="34" charset="0"/>
              <a:buChar char="•"/>
            </a:pPr>
            <a:r>
              <a:rPr lang="fr-CA" dirty="0"/>
              <a:t>Deux domaines de liaison des nucléotides : Ces domaines régulent l’activation du canal. L’activation des ions Cl</a:t>
            </a:r>
            <a:r>
              <a:rPr lang="fr-CA" baseline="30000" dirty="0"/>
              <a:t>-</a:t>
            </a:r>
            <a:r>
              <a:rPr lang="fr-CA" dirty="0"/>
              <a:t>  est le résultat de l’interaction entre l’ATP et ces domaines.</a:t>
            </a:r>
          </a:p>
          <a:p>
            <a:pPr marL="1131145" lvl="2" indent="-178602">
              <a:buFont typeface="Arial" panose="020B0604020202020204" pitchFamily="34" charset="0"/>
              <a:buChar char="•"/>
            </a:pPr>
            <a:r>
              <a:rPr lang="fr-CA" dirty="0"/>
              <a:t>Les domaines de liaison des nucléotides lient et hydrolysent l’ATP et utilisent de l’énergie pour le transport transmembranaire actif des substrats et(ou) pour produire des changements de conformation dans les domaines traversant la membrane.</a:t>
            </a:r>
          </a:p>
          <a:p>
            <a:pPr marL="654873" lvl="1" indent="-178602">
              <a:buFont typeface="Arial" panose="020B0604020202020204" pitchFamily="34" charset="0"/>
              <a:buChar char="•"/>
            </a:pPr>
            <a:r>
              <a:rPr lang="fr-CA" dirty="0"/>
              <a:t>Domaine de régulation : Responsable de l’association à diverses protéines qui influent sur la fonction de la protéine CFTR.</a:t>
            </a:r>
          </a:p>
          <a:p>
            <a:pPr marL="654873" lvl="1" indent="-178602">
              <a:buFont typeface="Arial" panose="020B0604020202020204" pitchFamily="34" charset="0"/>
              <a:buChar char="•"/>
            </a:pPr>
            <a:r>
              <a:rPr lang="fr-CA" dirty="0"/>
              <a:t>Deux domaines traversant la membrane : Des parties de ces domaines forment le pore de conduction des ions chlorure.</a:t>
            </a:r>
          </a:p>
          <a:p>
            <a:pPr marL="654873" lvl="1" indent="-178602">
              <a:buFont typeface="Arial" panose="020B0604020202020204" pitchFamily="34" charset="0"/>
              <a:buChar char="•"/>
            </a:pPr>
            <a:r>
              <a:rPr lang="fr-CA" dirty="0"/>
              <a:t>Des mutations ont été observées dans toutes les parties de la protéine. Ces mutations peuvent agir sur une ou plusieurs des caractéristiques biosynthétiques (production de la protéine CFTR) ou fonctionnelles. Elles ont toutes un effet sur l’activité globale de la protéine CFTR.</a:t>
            </a:r>
            <a:br>
              <a:rPr dirty="0"/>
            </a:br>
            <a:endParaRPr lang="fr-CA" dirty="0"/>
          </a:p>
          <a:p>
            <a:r>
              <a:rPr lang="fr-CA" b="1" dirty="0"/>
              <a:t>Références</a:t>
            </a:r>
            <a:endParaRPr lang="fr-CA"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YU, H. et coll. </a:t>
            </a:r>
            <a:r>
              <a:rPr lang="fr-CA" sz="1200" i="1" dirty="0"/>
              <a:t>J Cyst Fibros</a:t>
            </a:r>
            <a:r>
              <a:rPr lang="fr-CA" dirty="0"/>
              <a:t>, </a:t>
            </a:r>
            <a:r>
              <a:rPr lang="fr-CA" sz="1200" dirty="0"/>
              <a:t>2012;11:237-245.</a:t>
            </a:r>
          </a:p>
          <a:p>
            <a:pPr marL="171450" indent="-171450">
              <a:buFont typeface="Arial" panose="020B0604020202020204" pitchFamily="34" charset="0"/>
              <a:buChar char="•"/>
            </a:pPr>
            <a:r>
              <a:rPr lang="fr-CA" dirty="0"/>
              <a:t>WELSH, M. J. et coll. </a:t>
            </a:r>
            <a:r>
              <a:rPr lang="fr-CA" i="1" dirty="0"/>
              <a:t>Cystic fibrosis</a:t>
            </a:r>
            <a:r>
              <a:rPr lang="fr-CA" dirty="0"/>
              <a:t>, dans VALLE, D. et coll., rédacteurs. OMMBID. The </a:t>
            </a:r>
            <a:r>
              <a:rPr lang="fr-CA" dirty="0" err="1"/>
              <a:t>McGraw</a:t>
            </a:r>
            <a:r>
              <a:rPr lang="fr-CA" dirty="0"/>
              <a:t>-Hill </a:t>
            </a:r>
            <a:r>
              <a:rPr lang="fr-CA" dirty="0" err="1"/>
              <a:t>Companies</a:t>
            </a:r>
            <a:r>
              <a:rPr lang="fr-CA" dirty="0"/>
              <a:t> </a:t>
            </a:r>
            <a:r>
              <a:rPr lang="fr-CA" dirty="0" err="1"/>
              <a:t>Inc</a:t>
            </a:r>
            <a:r>
              <a:rPr lang="fr-CA" dirty="0"/>
              <a:t>, 2004:partie 21, chap. 201.</a:t>
            </a:r>
          </a:p>
          <a:p>
            <a:pPr marL="171450" indent="-171450">
              <a:buFont typeface="Arial" panose="020B0604020202020204" pitchFamily="34" charset="0"/>
              <a:buChar char="•"/>
            </a:pPr>
            <a:r>
              <a:rPr lang="fr-CA" dirty="0"/>
              <a:t>ROWE, S. M. et coll. </a:t>
            </a:r>
            <a:r>
              <a:rPr lang="fr-CA" i="1" dirty="0"/>
              <a:t>N Engl J Med</a:t>
            </a:r>
            <a:r>
              <a:rPr lang="fr-CA" dirty="0"/>
              <a:t>, 2005;352:1992-2001.</a:t>
            </a:r>
          </a:p>
          <a:p>
            <a:pPr marL="171450" indent="-171450">
              <a:buFont typeface="Arial" panose="020B0604020202020204" pitchFamily="34" charset="0"/>
              <a:buChar char="•"/>
            </a:pPr>
            <a:r>
              <a:rPr lang="fr-CA" dirty="0"/>
              <a:t>MACDONALD, K. D. et coll. </a:t>
            </a:r>
            <a:r>
              <a:rPr lang="fr-CA" i="1" dirty="0"/>
              <a:t>Paediatr Drugs</a:t>
            </a:r>
            <a:r>
              <a:rPr lang="fr-CA" dirty="0"/>
              <a:t>, 2007;9:1-10.</a:t>
            </a:r>
          </a:p>
        </p:txBody>
      </p:sp>
      <p:sp>
        <p:nvSpPr>
          <p:cNvPr id="4" name="Slide Number Placeholder 3"/>
          <p:cNvSpPr>
            <a:spLocks noGrp="1"/>
          </p:cNvSpPr>
          <p:nvPr>
            <p:ph type="sldNum" sz="quarter" idx="10"/>
          </p:nvPr>
        </p:nvSpPr>
        <p:spPr/>
        <p:txBody>
          <a:bodyPr/>
          <a:lstStyle/>
          <a:p>
            <a:fld id="{F0F85B18-0DF3-4423-B67D-279232448D80}" type="slidenum">
              <a:rPr lang="en-US" smtClean="0"/>
              <a:pPr/>
              <a:t>20</a:t>
            </a:fld>
            <a:endParaRPr lang="fr-CA" dirty="0"/>
          </a:p>
        </p:txBody>
      </p:sp>
    </p:spTree>
    <p:extLst>
      <p:ext uri="{BB962C8B-B14F-4D97-AF65-F5344CB8AC3E}">
        <p14:creationId xmlns:p14="http://schemas.microsoft.com/office/powerpoint/2010/main" val="4162227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21</a:t>
            </a:fld>
            <a:endParaRPr lang="fr-CA" dirty="0"/>
          </a:p>
        </p:txBody>
      </p:sp>
    </p:spTree>
    <p:extLst>
      <p:ext uri="{BB962C8B-B14F-4D97-AF65-F5344CB8AC3E}">
        <p14:creationId xmlns:p14="http://schemas.microsoft.com/office/powerpoint/2010/main" val="4234512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 clé</a:t>
            </a:r>
            <a:endParaRPr lang="fr-CA" dirty="0"/>
          </a:p>
          <a:p>
            <a:pPr marL="178602" indent="-178602">
              <a:buFont typeface="Arial" panose="020B0604020202020204" pitchFamily="34" charset="0"/>
              <a:buChar char="•"/>
            </a:pPr>
            <a:r>
              <a:rPr lang="fr-CA"/>
              <a:t>Sur les quelque 2 000 mutations du gène </a:t>
            </a:r>
            <a:r>
              <a:rPr lang="fr-CA" i="1" dirty="0"/>
              <a:t>CFTR</a:t>
            </a:r>
            <a:r>
              <a:rPr lang="fr-CA"/>
              <a:t> qui ont été identifiées, 5 surviennent à une fréquence supérieure à 1 %. La mutation </a:t>
            </a:r>
            <a:r>
              <a:rPr lang="fr-CA" i="1" dirty="0"/>
              <a:t>F508del</a:t>
            </a:r>
            <a:r>
              <a:rPr lang="fr-CA"/>
              <a:t> est la plus courante, la fréquence allélique de celle-ci étant ~90 % dans le monde.</a:t>
            </a:r>
            <a:endParaRPr lang="fr-CA" dirty="0"/>
          </a:p>
          <a:p>
            <a:r>
              <a:rPr lang="fr-CA"/>
              <a:t> </a:t>
            </a:r>
            <a:endParaRPr lang="fr-CA" dirty="0"/>
          </a:p>
          <a:p>
            <a:r>
              <a:rPr lang="fr-CA" b="1" dirty="0"/>
              <a:t>Autres renseignements</a:t>
            </a:r>
            <a:endParaRPr lang="fr-CA" dirty="0"/>
          </a:p>
          <a:p>
            <a:pPr marL="178602" indent="-178602">
              <a:buFont typeface="Arial" panose="020B0604020202020204" pitchFamily="34" charset="0"/>
              <a:buChar char="•"/>
            </a:pPr>
            <a:r>
              <a:rPr lang="fr-CA"/>
              <a:t>Cinq mutations du gène </a:t>
            </a:r>
            <a:r>
              <a:rPr lang="fr-CA" i="1" dirty="0"/>
              <a:t>CFTR</a:t>
            </a:r>
            <a:r>
              <a:rPr lang="fr-CA"/>
              <a:t> surviennent à une fréquence supérieure à 1 % (</a:t>
            </a:r>
            <a:r>
              <a:rPr lang="fr-CA" i="1" dirty="0"/>
              <a:t>F508del, G551D, W1282X</a:t>
            </a:r>
            <a:r>
              <a:rPr lang="fr-CA"/>
              <a:t>, </a:t>
            </a:r>
            <a:r>
              <a:rPr lang="fr-CA" i="1" dirty="0"/>
              <a:t>G542X</a:t>
            </a:r>
            <a:r>
              <a:rPr lang="fr-CA"/>
              <a:t> et </a:t>
            </a:r>
            <a:r>
              <a:rPr lang="fr-CA" i="1" dirty="0"/>
              <a:t>N1303K</a:t>
            </a:r>
            <a:r>
              <a:rPr lang="fr-CA"/>
              <a:t>).</a:t>
            </a:r>
            <a:endParaRPr lang="fr-CA" dirty="0"/>
          </a:p>
          <a:p>
            <a:pPr marL="178602" indent="-178602">
              <a:buFont typeface="Arial" panose="020B0604020202020204" pitchFamily="34" charset="0"/>
              <a:buChar char="•"/>
            </a:pPr>
            <a:r>
              <a:rPr lang="fr-CA"/>
              <a:t>~20 mutations du gène </a:t>
            </a:r>
            <a:r>
              <a:rPr lang="fr-CA" i="1" dirty="0"/>
              <a:t>CFTR</a:t>
            </a:r>
            <a:r>
              <a:rPr lang="fr-CA"/>
              <a:t> surviennent à une fréquence supérieure à 0,1 %.</a:t>
            </a:r>
            <a:endParaRPr lang="fr-CA" dirty="0"/>
          </a:p>
          <a:p>
            <a:pPr marL="178602" indent="-178602">
              <a:buFont typeface="Arial" panose="020B0604020202020204" pitchFamily="34" charset="0"/>
              <a:buChar char="•"/>
            </a:pPr>
            <a:r>
              <a:rPr lang="fr-CA"/>
              <a:t>127 mutations du gène </a:t>
            </a:r>
            <a:r>
              <a:rPr lang="fr-CA" i="1"/>
              <a:t>CFTR</a:t>
            </a:r>
            <a:r>
              <a:rPr lang="fr-CA"/>
              <a:t> ont été reconnues comme causes de la FK</a:t>
            </a:r>
            <a:endParaRPr lang="fr-CA" dirty="0"/>
          </a:p>
          <a:p>
            <a:pPr marL="178602" indent="-178602">
              <a:buFont typeface="Arial" panose="020B0604020202020204" pitchFamily="34" charset="0"/>
              <a:buChar char="•"/>
            </a:pPr>
            <a:r>
              <a:rPr lang="fr-CA"/>
              <a:t>CFTR2 est un site Web conçu pour fournir de l’information sur des mutations particulières du gène à l’origine de la FK. </a:t>
            </a:r>
            <a:endParaRPr lang="fr-CA" dirty="0"/>
          </a:p>
          <a:p>
            <a:pPr marL="178602" indent="-178602">
              <a:buFont typeface="Arial" panose="020B0604020202020204" pitchFamily="34" charset="0"/>
              <a:buChar char="•"/>
            </a:pPr>
            <a:r>
              <a:rPr lang="fr-CA"/>
              <a:t>Le site Web offre des détails sur l’incidence de chaque mutation, qu’elle cause la FK en association avec une autre mutation ou non, et de l’information sur le taux de chlorure dans la sueur, la fonction pulmonaire, l’état pancréatique et le taux d’infections à </a:t>
            </a:r>
            <a:r>
              <a:rPr lang="fr-CA" i="1"/>
              <a:t>Pseudomonas</a:t>
            </a:r>
            <a:r>
              <a:rPr lang="fr-CA"/>
              <a:t> chez les personnes qui sont atteintes de FK. </a:t>
            </a:r>
            <a:endParaRPr lang="fr-CA" dirty="0"/>
          </a:p>
          <a:p>
            <a:pPr marL="178602" indent="-178602">
              <a:buFont typeface="Arial" panose="020B0604020202020204" pitchFamily="34" charset="0"/>
              <a:buChar char="•"/>
            </a:pPr>
            <a:endParaRPr lang="fr-CA" dirty="0"/>
          </a:p>
          <a:p>
            <a:r>
              <a:rPr lang="fr-CA" b="1" dirty="0"/>
              <a:t>Références</a:t>
            </a:r>
            <a:endParaRPr lang="fr-CA" dirty="0"/>
          </a:p>
          <a:p>
            <a:pPr marL="171450" indent="-171450">
              <a:buFont typeface="Arial" panose="020B0604020202020204" pitchFamily="34" charset="0"/>
              <a:buChar char="•"/>
            </a:pPr>
            <a:r>
              <a:rPr lang="fr-CA"/>
              <a:t>DERICHS, N. </a:t>
            </a:r>
            <a:r>
              <a:rPr lang="fr-CA" i="1" dirty="0"/>
              <a:t>Eur Respir</a:t>
            </a:r>
            <a:r>
              <a:rPr lang="fr-CA"/>
              <a:t> </a:t>
            </a:r>
            <a:r>
              <a:rPr lang="fr-CA" i="1" dirty="0"/>
              <a:t>Rev</a:t>
            </a:r>
            <a:r>
              <a:rPr lang="fr-CA"/>
              <a:t>, 2013;22:58-65.</a:t>
            </a:r>
            <a:endParaRPr lang="fr-CA" dirty="0"/>
          </a:p>
          <a:p>
            <a:pPr marL="171450" indent="-171450">
              <a:buFont typeface="Arial" panose="020B0604020202020204" pitchFamily="34" charset="0"/>
              <a:buChar char="•"/>
            </a:pPr>
            <a:r>
              <a:rPr lang="fr-CA"/>
              <a:t>SOSNAY, P. R. et coll. </a:t>
            </a:r>
            <a:r>
              <a:rPr lang="fr-CA" i="1" dirty="0"/>
              <a:t>Nat Genet</a:t>
            </a:r>
            <a:r>
              <a:rPr lang="fr-CA"/>
              <a:t>, 2013;45:1160-1167. </a:t>
            </a:r>
          </a:p>
          <a:p>
            <a:pPr marL="171450" indent="-171450">
              <a:buFont typeface="Arial" panose="020B0604020202020204" pitchFamily="34" charset="0"/>
              <a:buChar char="•"/>
            </a:pPr>
            <a:r>
              <a:rPr lang="fr-CA"/>
              <a:t>Base de données CFTR2. http://cftr2.org/index.php [dernière consultation le 23 février 2016].</a:t>
            </a:r>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22</a:t>
            </a:fld>
            <a:endParaRPr lang="fr-CA" dirty="0"/>
          </a:p>
        </p:txBody>
      </p:sp>
    </p:spTree>
    <p:extLst>
      <p:ext uri="{BB962C8B-B14F-4D97-AF65-F5344CB8AC3E}">
        <p14:creationId xmlns:p14="http://schemas.microsoft.com/office/powerpoint/2010/main" val="1236223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fr-CA" b="1" dirty="0"/>
              <a:t>Points clés</a:t>
            </a:r>
            <a:endParaRPr lang="fr-CA" dirty="0"/>
          </a:p>
          <a:p>
            <a:pPr marL="185715" indent="-185715">
              <a:buFont typeface="Arial" panose="020B0604020202020204" pitchFamily="34" charset="0"/>
              <a:buChar char="•"/>
            </a:pPr>
            <a:r>
              <a:rPr lang="fr-CA" dirty="0"/>
              <a:t>La fibrose kystique est une maladie à transmission récessive autosomique qui touche la plupart des populations d’Europe et du monde.</a:t>
            </a:r>
          </a:p>
          <a:p>
            <a:pPr marL="185715" indent="-185715">
              <a:buFont typeface="Arial" panose="020B0604020202020204" pitchFamily="34" charset="0"/>
              <a:buChar char="•"/>
            </a:pPr>
            <a:r>
              <a:rPr lang="fr-CA" dirty="0"/>
              <a:t>Cinq mutations du gène CFTR surviennent à une fréquence supérieure à 1 % (</a:t>
            </a:r>
            <a:r>
              <a:rPr lang="fr-CA" i="1" dirty="0"/>
              <a:t>F508del, G551D, W1282X</a:t>
            </a:r>
            <a:r>
              <a:rPr lang="fr-CA" dirty="0"/>
              <a:t>, </a:t>
            </a:r>
            <a:r>
              <a:rPr lang="fr-CA" i="1" dirty="0"/>
              <a:t>G542X</a:t>
            </a:r>
            <a:r>
              <a:rPr lang="fr-CA" dirty="0"/>
              <a:t> et </a:t>
            </a:r>
            <a:r>
              <a:rPr lang="fr-CA" i="1" dirty="0"/>
              <a:t>N1303K</a:t>
            </a:r>
            <a:r>
              <a:rPr lang="fr-CA" dirty="0"/>
              <a:t>).</a:t>
            </a:r>
          </a:p>
          <a:p>
            <a:pPr marL="185715" indent="-185715">
              <a:buFont typeface="Arial" panose="020B0604020202020204" pitchFamily="34" charset="0"/>
              <a:buChar char="•"/>
            </a:pPr>
            <a:r>
              <a:rPr lang="fr-CA" dirty="0"/>
              <a:t>~ 20 mutations du gène </a:t>
            </a:r>
            <a:r>
              <a:rPr lang="fr-CA" i="1" dirty="0"/>
              <a:t>CFTR</a:t>
            </a:r>
            <a:r>
              <a:rPr lang="fr-CA" dirty="0"/>
              <a:t> surviennent à une fréquence supérieure à 0,1 %.</a:t>
            </a:r>
          </a:p>
          <a:p>
            <a:pPr marL="185715" indent="-185715">
              <a:buFont typeface="Arial" panose="020B0604020202020204" pitchFamily="34" charset="0"/>
              <a:buChar char="•"/>
            </a:pPr>
            <a:r>
              <a:rPr lang="fr-CA" dirty="0"/>
              <a:t>127 mutations du gène </a:t>
            </a:r>
            <a:r>
              <a:rPr lang="fr-CA" i="1" dirty="0"/>
              <a:t>CFTR</a:t>
            </a:r>
            <a:r>
              <a:rPr lang="fr-CA" dirty="0"/>
              <a:t> ont été reconnues comme causes de la FK</a:t>
            </a:r>
          </a:p>
          <a:p>
            <a:pPr marL="185715" indent="-185715">
              <a:buFont typeface="Arial" panose="020B0604020202020204" pitchFamily="34" charset="0"/>
              <a:buChar char="•"/>
            </a:pPr>
            <a:endParaRPr lang="fr-CA" dirty="0"/>
          </a:p>
          <a:p>
            <a:r>
              <a:rPr lang="fr-CA" b="1" dirty="0"/>
              <a:t>Autres renseignements</a:t>
            </a:r>
            <a:endParaRPr lang="fr-CA" dirty="0"/>
          </a:p>
          <a:p>
            <a:pPr marL="185715" indent="-185715">
              <a:buFont typeface="Arial" panose="020B0604020202020204" pitchFamily="34" charset="0"/>
              <a:buChar char="•"/>
            </a:pPr>
            <a:r>
              <a:rPr lang="fr-CA" dirty="0"/>
              <a:t>La fibrose kystique est une maladie à transmission récessive autosomique causée par des mutations génétiques portées par les deux allèles du gène </a:t>
            </a:r>
            <a:r>
              <a:rPr lang="fr-CA" i="1" dirty="0"/>
              <a:t>CFTR</a:t>
            </a:r>
            <a:r>
              <a:rPr lang="fr-CA" dirty="0"/>
              <a:t>. Les mutations du gène </a:t>
            </a:r>
            <a:r>
              <a:rPr lang="fr-CA" i="1" dirty="0"/>
              <a:t>CFTR</a:t>
            </a:r>
            <a:r>
              <a:rPr lang="fr-CA" dirty="0"/>
              <a:t> donnent lieu à des protéines CFTR dysfonctionnelles ou à l’absence de protéines CFTR sur la membrane des cellules apicales des voies respiratoires et d’autres organes, systèmes ou appareils du corps.</a:t>
            </a:r>
          </a:p>
          <a:p>
            <a:pPr marL="185715" indent="-185715">
              <a:buFont typeface="Arial" panose="020B0604020202020204" pitchFamily="34" charset="0"/>
              <a:buChar char="•"/>
            </a:pPr>
            <a:r>
              <a:rPr lang="fr-CA" dirty="0"/>
              <a:t>La FK se manifeste par une atteinte évolutive des poumons, un trouble de fonctionnement du pancréas et un taux élevé d’électrolytes dans la sueur, mais l’expression clinique de la maladie varie grandement. </a:t>
            </a:r>
          </a:p>
          <a:p>
            <a:pPr marL="185715" indent="-185715">
              <a:buFont typeface="Arial" panose="020B0604020202020204" pitchFamily="34" charset="0"/>
              <a:buChar char="•"/>
            </a:pPr>
            <a:r>
              <a:rPr lang="fr-CA" dirty="0"/>
              <a:t>La FK survient généralement chez les populations de descendance caucasienne, particulièrement celles d’Amérique du Nord, d’Europe et d’Australasie. La maladie survient également chez les populations d’Afrique, d’Amérique latine et du Moyen-Orient.</a:t>
            </a:r>
          </a:p>
          <a:p>
            <a:pPr marL="185715" indent="-185715">
              <a:buFont typeface="Arial" panose="020B0604020202020204" pitchFamily="34" charset="0"/>
              <a:buChar char="•"/>
            </a:pPr>
            <a:r>
              <a:rPr lang="fr-CA" dirty="0"/>
              <a:t>La carte illustre l’épidémiologie selon la génétique moléculaire des mutations les plus courantes du gène </a:t>
            </a:r>
            <a:r>
              <a:rPr lang="fr-CA" i="1" dirty="0"/>
              <a:t>CFTR </a:t>
            </a:r>
            <a:r>
              <a:rPr lang="fr-CA" dirty="0"/>
              <a:t>en Europe. </a:t>
            </a:r>
          </a:p>
          <a:p>
            <a:pPr marL="185715" indent="-185715">
              <a:buFont typeface="Arial" panose="020B0604020202020204" pitchFamily="34" charset="0"/>
              <a:buChar char="•"/>
            </a:pPr>
            <a:r>
              <a:rPr lang="fr-CA" dirty="0"/>
              <a:t>On croit d’ailleurs que l’incidence de la FK est grandement sous-estimée en Afrique. La maladie est toutefois rare chez les populations asiatiques.</a:t>
            </a:r>
          </a:p>
          <a:p>
            <a:r>
              <a:rPr lang="fr-CA" baseline="30000" dirty="0"/>
              <a:t> </a:t>
            </a:r>
            <a:endParaRPr lang="fr-CA" dirty="0"/>
          </a:p>
          <a:p>
            <a:r>
              <a:rPr lang="fr-CA" dirty="0"/>
              <a:t>Les mutations les plus courantes dans chaque région pourraient changer quand les données du registre sur la FK seront mises à jour. La prévalence et les mutations à la naissance peuvent varier d’un groupe ethnique à l’autre dans un pays.</a:t>
            </a:r>
          </a:p>
          <a:p>
            <a:r>
              <a:rPr lang="fr-CA" dirty="0"/>
              <a:t>Tous les pays ne sont pas représentés dans l’illustration en raison de la contrainte d’espace ou du nombre limité de données disponibles.</a:t>
            </a:r>
          </a:p>
          <a:p>
            <a:endParaRPr lang="fr-CA" b="1" dirty="0"/>
          </a:p>
          <a:p>
            <a:r>
              <a:rPr lang="fr-CA" b="1" dirty="0"/>
              <a:t>Références</a:t>
            </a:r>
            <a:endParaRPr lang="fr-CA" dirty="0"/>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ORGANISATION MONDIALE DE LA SANTÉ. « The </a:t>
            </a:r>
            <a:r>
              <a:rPr lang="fr-CA" dirty="0" err="1"/>
              <a:t>Molecular</a:t>
            </a:r>
            <a:r>
              <a:rPr lang="fr-CA" dirty="0"/>
              <a:t> </a:t>
            </a:r>
            <a:r>
              <a:rPr lang="fr-CA" dirty="0" err="1"/>
              <a:t>Genetic</a:t>
            </a:r>
            <a:r>
              <a:rPr lang="fr-CA" dirty="0"/>
              <a:t> </a:t>
            </a:r>
            <a:r>
              <a:rPr lang="fr-CA" dirty="0" err="1"/>
              <a:t>Epidemiology</a:t>
            </a:r>
            <a:r>
              <a:rPr lang="fr-CA" dirty="0"/>
              <a:t> of </a:t>
            </a:r>
            <a:r>
              <a:rPr lang="fr-CA" dirty="0" err="1"/>
              <a:t>Cystic</a:t>
            </a:r>
            <a:r>
              <a:rPr lang="fr-CA" dirty="0"/>
              <a:t> </a:t>
            </a:r>
            <a:r>
              <a:rPr lang="fr-CA" dirty="0" err="1"/>
              <a:t>Fibrosis</a:t>
            </a:r>
            <a:r>
              <a:rPr lang="fr-CA" dirty="0"/>
              <a:t> », rapport sur une réunion conjointe de l’OMS, l’ECFTN, l’ICF(M)A et l’ECFS, Genève (Suisse), OMS (2004).</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O’SULLIVAN, B. P. et S. D. </a:t>
            </a:r>
            <a:r>
              <a:rPr lang="fr-CA" dirty="0" err="1"/>
              <a:t>Freedman</a:t>
            </a:r>
            <a:r>
              <a:rPr lang="fr-CA" dirty="0"/>
              <a:t>. </a:t>
            </a:r>
            <a:r>
              <a:rPr lang="fr-CA" i="1" dirty="0"/>
              <a:t>Lancet</a:t>
            </a:r>
            <a:r>
              <a:rPr lang="fr-CA" dirty="0"/>
              <a:t>, 2009;373:1891-1904.</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Registre Belge de la Mucoviscidose. Registre Belge de la Mucoviscidose, Synthèse du rapport 2010, Bruxelles (Belgique), Institut Scientifique de Santé Publique (2012).</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Groupe d’étude brésilien sur la fibrose kystique. Rapport annuel 2010 sur le registre brésilien des patients atteints de fibrose kystique, São Paulo (Brésil) (2012).</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err="1"/>
              <a:t>Cystic</a:t>
            </a:r>
            <a:r>
              <a:rPr lang="fr-CA" dirty="0"/>
              <a:t> </a:t>
            </a:r>
            <a:r>
              <a:rPr lang="fr-CA" dirty="0" err="1"/>
              <a:t>Fibrosis</a:t>
            </a:r>
            <a:r>
              <a:rPr lang="fr-CA" dirty="0"/>
              <a:t> </a:t>
            </a:r>
            <a:r>
              <a:rPr lang="fr-CA" dirty="0" err="1"/>
              <a:t>Registry</a:t>
            </a:r>
            <a:r>
              <a:rPr lang="fr-CA" dirty="0"/>
              <a:t> of Ireland. Rapport annuel 2011 sur le registre de la fibrose kystique d’Irlande, </a:t>
            </a:r>
            <a:r>
              <a:rPr lang="fr-CA" dirty="0" err="1"/>
              <a:t>Belfield</a:t>
            </a:r>
            <a:r>
              <a:rPr lang="fr-CA" dirty="0"/>
              <a:t>, Dublin 4 (Irlande) : </a:t>
            </a:r>
            <a:r>
              <a:rPr lang="fr-CA" dirty="0" err="1"/>
              <a:t>University</a:t>
            </a:r>
            <a:r>
              <a:rPr lang="fr-CA" dirty="0"/>
              <a:t> </a:t>
            </a:r>
            <a:r>
              <a:rPr lang="fr-CA" dirty="0" err="1"/>
              <a:t>College</a:t>
            </a:r>
            <a:r>
              <a:rPr lang="fr-CA" dirty="0"/>
              <a:t> Dublin (2012).</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err="1"/>
              <a:t>Cystic</a:t>
            </a:r>
            <a:r>
              <a:rPr lang="fr-CA" dirty="0"/>
              <a:t> </a:t>
            </a:r>
            <a:r>
              <a:rPr lang="fr-CA" dirty="0" err="1"/>
              <a:t>Fibrosis</a:t>
            </a:r>
            <a:r>
              <a:rPr lang="fr-CA" dirty="0"/>
              <a:t> Association of New </a:t>
            </a:r>
            <a:r>
              <a:rPr lang="fr-CA" dirty="0" err="1"/>
              <a:t>Zealand</a:t>
            </a:r>
            <a:r>
              <a:rPr lang="fr-CA" dirty="0"/>
              <a:t>. Rapport 2012 sur le registre de données national sur la fibrose kystique de la Nouvelle-Zélande, Christchurch (Nouvelle-Zélande) (2013).</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err="1"/>
              <a:t>Cystic</a:t>
            </a:r>
            <a:r>
              <a:rPr lang="fr-CA" dirty="0"/>
              <a:t> </a:t>
            </a:r>
            <a:r>
              <a:rPr lang="fr-CA" dirty="0" err="1"/>
              <a:t>Fibrosis</a:t>
            </a:r>
            <a:r>
              <a:rPr lang="fr-CA" dirty="0"/>
              <a:t> </a:t>
            </a:r>
            <a:r>
              <a:rPr lang="fr-CA" dirty="0" err="1"/>
              <a:t>Australia</a:t>
            </a:r>
            <a:r>
              <a:rPr lang="fr-CA" dirty="0"/>
              <a:t>. </a:t>
            </a:r>
            <a:r>
              <a:rPr lang="fr-CA" dirty="0" err="1"/>
              <a:t>Cystic</a:t>
            </a:r>
            <a:r>
              <a:rPr lang="fr-CA" dirty="0"/>
              <a:t> </a:t>
            </a:r>
            <a:r>
              <a:rPr lang="fr-CA" dirty="0" err="1"/>
              <a:t>Fibrosis</a:t>
            </a:r>
            <a:r>
              <a:rPr lang="fr-CA" dirty="0"/>
              <a:t> in </a:t>
            </a:r>
            <a:r>
              <a:rPr lang="fr-CA" dirty="0" err="1"/>
              <a:t>Australia</a:t>
            </a:r>
            <a:r>
              <a:rPr lang="fr-CA" dirty="0"/>
              <a:t> 2012: 15</a:t>
            </a:r>
            <a:r>
              <a:rPr lang="fr-CA" baseline="30000" dirty="0"/>
              <a:t>th</a:t>
            </a:r>
            <a:r>
              <a:rPr lang="fr-CA" dirty="0"/>
              <a:t> </a:t>
            </a:r>
            <a:r>
              <a:rPr lang="fr-CA" dirty="0" err="1"/>
              <a:t>Annual</a:t>
            </a:r>
            <a:r>
              <a:rPr lang="fr-CA" dirty="0"/>
              <a:t> Report </a:t>
            </a:r>
            <a:r>
              <a:rPr lang="fr-CA" dirty="0" err="1"/>
              <a:t>Australian</a:t>
            </a:r>
            <a:r>
              <a:rPr lang="fr-CA" dirty="0"/>
              <a:t> </a:t>
            </a:r>
            <a:r>
              <a:rPr lang="fr-CA" dirty="0" err="1"/>
              <a:t>Cystic</a:t>
            </a:r>
            <a:r>
              <a:rPr lang="fr-CA" dirty="0"/>
              <a:t> </a:t>
            </a:r>
            <a:r>
              <a:rPr lang="fr-CA" dirty="0" err="1"/>
              <a:t>Fibrosis</a:t>
            </a:r>
            <a:r>
              <a:rPr lang="fr-CA" dirty="0"/>
              <a:t> Data </a:t>
            </a:r>
            <a:r>
              <a:rPr lang="fr-CA" dirty="0" err="1"/>
              <a:t>Registry</a:t>
            </a:r>
            <a:r>
              <a:rPr lang="fr-CA" dirty="0"/>
              <a:t>, </a:t>
            </a:r>
            <a:r>
              <a:rPr lang="fr-CA" dirty="0" err="1"/>
              <a:t>Baulkham</a:t>
            </a:r>
            <a:r>
              <a:rPr lang="fr-CA" dirty="0"/>
              <a:t> </a:t>
            </a:r>
            <a:r>
              <a:rPr lang="fr-CA" dirty="0" err="1"/>
              <a:t>Hills</a:t>
            </a:r>
            <a:r>
              <a:rPr lang="fr-CA" dirty="0"/>
              <a:t> (Australie) : </a:t>
            </a:r>
            <a:r>
              <a:rPr lang="fr-CA" dirty="0" err="1"/>
              <a:t>Cystic</a:t>
            </a:r>
            <a:r>
              <a:rPr lang="fr-CA" dirty="0"/>
              <a:t> </a:t>
            </a:r>
            <a:r>
              <a:rPr lang="fr-CA" dirty="0" err="1"/>
              <a:t>Fibrosis</a:t>
            </a:r>
            <a:r>
              <a:rPr lang="fr-CA" dirty="0"/>
              <a:t> </a:t>
            </a:r>
            <a:r>
              <a:rPr lang="fr-CA" dirty="0" err="1"/>
              <a:t>Australia</a:t>
            </a:r>
            <a:r>
              <a:rPr lang="fr-CA" dirty="0"/>
              <a:t> (2013).</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Fibrose kystique Canada. Registre canadien sur la fibrose kystique, Rapport annuel de 2011, Toronto (Ontario) : Fibrose kystique Canada (2013).</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err="1"/>
              <a:t>Cystic</a:t>
            </a:r>
            <a:r>
              <a:rPr lang="fr-CA" dirty="0"/>
              <a:t> </a:t>
            </a:r>
            <a:r>
              <a:rPr lang="fr-CA" dirty="0" err="1"/>
              <a:t>Fibrosis</a:t>
            </a:r>
            <a:r>
              <a:rPr lang="fr-CA" dirty="0"/>
              <a:t> </a:t>
            </a:r>
            <a:r>
              <a:rPr lang="fr-CA" dirty="0" err="1"/>
              <a:t>Foundation</a:t>
            </a:r>
            <a:r>
              <a:rPr lang="fr-CA" dirty="0"/>
              <a:t>. Rapport annuel 2012 de la </a:t>
            </a:r>
            <a:r>
              <a:rPr lang="fr-CA" dirty="0" err="1"/>
              <a:t>Cystic</a:t>
            </a:r>
            <a:r>
              <a:rPr lang="fr-CA" dirty="0"/>
              <a:t> </a:t>
            </a:r>
            <a:r>
              <a:rPr lang="fr-CA" dirty="0" err="1"/>
              <a:t>Fibrosis</a:t>
            </a:r>
            <a:r>
              <a:rPr lang="fr-CA" dirty="0"/>
              <a:t> </a:t>
            </a:r>
            <a:r>
              <a:rPr lang="fr-CA" dirty="0" err="1"/>
              <a:t>Foundation</a:t>
            </a:r>
            <a:r>
              <a:rPr lang="fr-CA" dirty="0"/>
              <a:t> sur les données du registre de patients, Bethesda (Maryland). © 2013 </a:t>
            </a:r>
            <a:r>
              <a:rPr lang="fr-CA" dirty="0" err="1"/>
              <a:t>Cystic</a:t>
            </a:r>
            <a:r>
              <a:rPr lang="fr-CA" dirty="0"/>
              <a:t> </a:t>
            </a:r>
            <a:r>
              <a:rPr lang="fr-CA" dirty="0" err="1"/>
              <a:t>Fibrosis</a:t>
            </a:r>
            <a:r>
              <a:rPr lang="fr-CA" dirty="0"/>
              <a:t> </a:t>
            </a:r>
            <a:r>
              <a:rPr lang="fr-CA" dirty="0" err="1"/>
              <a:t>Foundation</a:t>
            </a:r>
            <a:endParaRPr lang="fr-CA" dirty="0"/>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err="1"/>
              <a:t>Cystic</a:t>
            </a:r>
            <a:r>
              <a:rPr lang="fr-CA" dirty="0"/>
              <a:t> </a:t>
            </a:r>
            <a:r>
              <a:rPr lang="fr-CA" dirty="0" err="1"/>
              <a:t>Fibrosis</a:t>
            </a:r>
            <a:r>
              <a:rPr lang="fr-CA" dirty="0"/>
              <a:t> Trust. UK </a:t>
            </a:r>
            <a:r>
              <a:rPr lang="fr-CA" dirty="0" err="1"/>
              <a:t>Cystic</a:t>
            </a:r>
            <a:r>
              <a:rPr lang="fr-CA" dirty="0"/>
              <a:t> </a:t>
            </a:r>
            <a:r>
              <a:rPr lang="fr-CA" dirty="0" err="1"/>
              <a:t>Fibrosis</a:t>
            </a:r>
            <a:r>
              <a:rPr lang="fr-CA" dirty="0"/>
              <a:t> </a:t>
            </a:r>
            <a:r>
              <a:rPr lang="fr-CA" dirty="0" err="1"/>
              <a:t>Registry</a:t>
            </a:r>
            <a:r>
              <a:rPr lang="fr-CA" dirty="0"/>
              <a:t> 2012 </a:t>
            </a:r>
            <a:r>
              <a:rPr lang="fr-CA" dirty="0" err="1"/>
              <a:t>Annual</a:t>
            </a:r>
            <a:r>
              <a:rPr lang="fr-CA" dirty="0"/>
              <a:t> Data Report, </a:t>
            </a:r>
            <a:r>
              <a:rPr lang="fr-CA" dirty="0" err="1"/>
              <a:t>Bromley</a:t>
            </a:r>
            <a:r>
              <a:rPr lang="fr-CA" dirty="0"/>
              <a:t> (Royaume-Uni) (2013).</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Registre français de la mucoviscidose. Registre français de la mucoviscidose, Bilan de données 2011, Paris (France) (2013).</a:t>
            </a:r>
          </a:p>
          <a:p>
            <a:pPr marL="247620" marR="0" indent="-2476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Registre des Pays-Bas sur la fibrose kystique. Rapport annuel 2012 sur le registre hollandais de la fibrose kystique, Baarn (Pays-Bas) (2013).</a:t>
            </a:r>
          </a:p>
          <a:p>
            <a:pPr marL="247620" indent="-247620">
              <a:buFont typeface="Arial" panose="020B0604020202020204" pitchFamily="34" charset="0"/>
              <a:buChar char="•"/>
            </a:pPr>
            <a:r>
              <a:rPr lang="fr-CA" dirty="0"/>
              <a:t>ORGANISATION MONDIALE DE LA SANTÉ. Disponible à l’adresse : http://www.who.int/genomics/publications/en/ [dernière consultation en septembre 2014]. </a:t>
            </a:r>
          </a:p>
          <a:p>
            <a:pPr marL="247620" indent="-247620">
              <a:buFont typeface="Arial" panose="020B0604020202020204" pitchFamily="34" charset="0"/>
              <a:buChar char="•"/>
            </a:pPr>
            <a:r>
              <a:rPr lang="fr-CA" dirty="0"/>
              <a:t>MACDONALD, K. D. et coll. </a:t>
            </a:r>
            <a:r>
              <a:rPr lang="fr-CA" i="1" dirty="0"/>
              <a:t>Paediatr Drugs</a:t>
            </a:r>
            <a:r>
              <a:rPr lang="fr-CA" dirty="0"/>
              <a:t>, 2007;9:1-10.</a:t>
            </a:r>
          </a:p>
          <a:p>
            <a:pPr marL="247620" indent="-247620">
              <a:buFont typeface="Arial" panose="020B0604020202020204" pitchFamily="34" charset="0"/>
              <a:buChar char="•"/>
            </a:pPr>
            <a:r>
              <a:rPr lang="fr-CA" dirty="0"/>
              <a:t>Base de données CFTR2. http://cftr2.org/index.php [dernière consultation en septembre 2014].</a:t>
            </a:r>
          </a:p>
        </p:txBody>
      </p:sp>
      <p:sp>
        <p:nvSpPr>
          <p:cNvPr id="4" name="Slide Number Placeholder 3"/>
          <p:cNvSpPr>
            <a:spLocks noGrp="1"/>
          </p:cNvSpPr>
          <p:nvPr>
            <p:ph type="sldNum" sz="quarter" idx="10"/>
          </p:nvPr>
        </p:nvSpPr>
        <p:spPr/>
        <p:txBody>
          <a:bodyPr/>
          <a:lstStyle/>
          <a:p>
            <a:pPr>
              <a:defRPr/>
            </a:pPr>
            <a:fld id="{47397A36-0F35-4832-AEEC-5A09BC0FA377}" type="slidenum">
              <a:rPr lang="en-US" smtClean="0">
                <a:solidFill>
                  <a:prstClr val="black"/>
                </a:solidFill>
              </a:rPr>
              <a:pPr>
                <a:defRPr/>
              </a:pPr>
              <a:t>23</a:t>
            </a:fld>
            <a:endParaRPr lang="fr-CA" dirty="0">
              <a:solidFill>
                <a:prstClr val="black"/>
              </a:solidFill>
            </a:endParaRPr>
          </a:p>
        </p:txBody>
      </p:sp>
    </p:spTree>
    <p:extLst>
      <p:ext uri="{BB962C8B-B14F-4D97-AF65-F5344CB8AC3E}">
        <p14:creationId xmlns:p14="http://schemas.microsoft.com/office/powerpoint/2010/main" val="3702067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xfrm>
            <a:off x="685801" y="4416427"/>
            <a:ext cx="5486400" cy="3148013"/>
          </a:xfrm>
        </p:spPr>
        <p:txBody>
          <a:bodyPr wrap="square" numCol="1" anchor="t" anchorCtr="0" compatLnSpc="1">
            <a:prstTxWarp prst="textNoShape">
              <a:avLst/>
            </a:prstTxWarp>
          </a:bodyPr>
          <a:lstStyle/>
          <a:p>
            <a:pPr marL="178602" indent="-178602">
              <a:buFont typeface="Arial" panose="020B0604020202020204" pitchFamily="34" charset="0"/>
              <a:buChar char="•"/>
            </a:pPr>
            <a:r>
              <a:rPr lang="fr-CA"/>
              <a:t>Le génotype du gène </a:t>
            </a:r>
            <a:r>
              <a:rPr lang="fr-CA" i="1" dirty="0"/>
              <a:t>CFTR</a:t>
            </a:r>
            <a:r>
              <a:rPr lang="fr-CA"/>
              <a:t> est corrélé au phénotype clinique, y compris l’état pancréatique, la fonction pulmonaire, les complications gastro-intestinales et la mortalité.</a:t>
            </a:r>
            <a:endParaRPr lang="fr-CA" dirty="0"/>
          </a:p>
          <a:p>
            <a:pPr marL="178602" indent="-178602">
              <a:buFont typeface="Arial" panose="020B0604020202020204" pitchFamily="34" charset="0"/>
              <a:buChar char="•"/>
            </a:pPr>
            <a:r>
              <a:rPr lang="fr-CA"/>
              <a:t>Par contre, les résultats cliniques peuvent varier considérablement d’une personne atteinte de FK à l’autre.</a:t>
            </a:r>
            <a:endParaRPr lang="fr-CA" dirty="0"/>
          </a:p>
          <a:p>
            <a:pPr marL="178602" indent="-178602">
              <a:buFont typeface="Arial" panose="020B0604020202020204" pitchFamily="34" charset="0"/>
              <a:buChar char="•"/>
            </a:pPr>
            <a:r>
              <a:rPr lang="fr-CA"/>
              <a:t>Cette variation est influencée par les allèles du gène </a:t>
            </a:r>
            <a:r>
              <a:rPr lang="fr-CA" i="1" dirty="0"/>
              <a:t>CFTR</a:t>
            </a:r>
            <a:r>
              <a:rPr lang="fr-CA"/>
              <a:t>, par des facteurs non génétiques et par d’autres gènes modificateurs.</a:t>
            </a:r>
            <a:endParaRPr lang="fr-CA" dirty="0"/>
          </a:p>
          <a:p>
            <a:pPr marL="654873" lvl="1" indent="-178602">
              <a:buFont typeface="Arial" panose="020B0604020202020204" pitchFamily="34" charset="0"/>
              <a:buChar char="•"/>
            </a:pPr>
            <a:r>
              <a:rPr lang="fr-CA"/>
              <a:t>Les facteurs non génétiques, dont le niveau de soins, les facteurs environnementaux (p. ex. le tabagisme passif et la pollution sont associés à la fonction pulmonaire) et l’âge lors de la déclaration de l’infection pulmonaire jouent un rôle considérable dans les manifestations cliniques.</a:t>
            </a:r>
            <a:endParaRPr lang="fr-CA" dirty="0"/>
          </a:p>
          <a:p>
            <a:pPr marL="654873" lvl="1" indent="-178602">
              <a:buFont typeface="Arial" panose="020B0604020202020204" pitchFamily="34" charset="0"/>
              <a:buChar char="•"/>
            </a:pPr>
            <a:r>
              <a:rPr lang="fr-CA"/>
              <a:t>Des gènes autres que le gène </a:t>
            </a:r>
            <a:r>
              <a:rPr lang="fr-CA" i="1" dirty="0"/>
              <a:t>CFTR</a:t>
            </a:r>
            <a:r>
              <a:rPr lang="fr-CA"/>
              <a:t> agissent eux aussi sur l’évolution de la maladie et la fonction pulmonaire. Ces gènes sont des gènes modificateurs :</a:t>
            </a:r>
            <a:endParaRPr lang="fr-CA" dirty="0"/>
          </a:p>
          <a:p>
            <a:pPr marL="1131145" lvl="2" indent="-178602">
              <a:buFont typeface="Arial" panose="020B0604020202020204" pitchFamily="34" charset="0"/>
              <a:buChar char="•"/>
            </a:pPr>
            <a:r>
              <a:rPr lang="fr-CA"/>
              <a:t>Par exemple, les génotypes qui sont associés à une quantité insuffisante de lectine-2 liant le mannose (MBL2) sont également associés au pire état de la fonction pulmonaire.</a:t>
            </a:r>
            <a:endParaRPr lang="fr-CA" dirty="0"/>
          </a:p>
          <a:p>
            <a:pPr marL="1131145" lvl="2" indent="-178602">
              <a:buFont typeface="Arial" panose="020B0604020202020204" pitchFamily="34" charset="0"/>
              <a:buChar char="•"/>
            </a:pPr>
            <a:r>
              <a:rPr lang="fr-CA"/>
              <a:t>La majorité des études publiées ont porté sur les associations entre les gènes modificateurs candidats et certains aspects du phénotype de la FK. Aucun gène modificateur absolu de la FK n’a encore été identifié.</a:t>
            </a:r>
            <a:endParaRPr lang="fr-CA" dirty="0"/>
          </a:p>
          <a:p>
            <a:endParaRPr lang="fr-CA" b="1" dirty="0"/>
          </a:p>
          <a:p>
            <a:r>
              <a:rPr lang="fr-CA" b="1" dirty="0"/>
              <a:t>Références</a:t>
            </a:r>
            <a:endParaRPr lang="fr-CA" dirty="0"/>
          </a:p>
          <a:p>
            <a:pPr marL="178602" indent="-178602">
              <a:buFont typeface="Arial" panose="020B0604020202020204" pitchFamily="34" charset="0"/>
              <a:buChar char="•"/>
            </a:pPr>
            <a:r>
              <a:rPr lang="fr-CA"/>
              <a:t>ZIELENSKI, J. </a:t>
            </a:r>
            <a:r>
              <a:rPr lang="fr-CA" i="1" dirty="0"/>
              <a:t>Respiration</a:t>
            </a:r>
            <a:r>
              <a:rPr lang="fr-CA"/>
              <a:t>, 2000;67:117-133. </a:t>
            </a:r>
            <a:endParaRPr lang="fr-CA" dirty="0"/>
          </a:p>
          <a:p>
            <a:pPr marL="178602" indent="-178602">
              <a:buFont typeface="Arial" panose="020B0604020202020204" pitchFamily="34" charset="0"/>
              <a:buChar char="•"/>
            </a:pPr>
            <a:r>
              <a:rPr lang="fr-CA"/>
              <a:t>CASTELLANI, C. et coll. </a:t>
            </a:r>
            <a:r>
              <a:rPr lang="fr-CA" i="1" dirty="0"/>
              <a:t>J Cyst Fibros</a:t>
            </a:r>
            <a:r>
              <a:rPr lang="fr-CA"/>
              <a:t>, 2008;7:179-196. </a:t>
            </a:r>
            <a:endParaRPr lang="fr-CA" dirty="0"/>
          </a:p>
          <a:p>
            <a:pPr marL="178602" indent="-178602">
              <a:buFont typeface="Arial" panose="020B0604020202020204" pitchFamily="34" charset="0"/>
              <a:buChar char="•"/>
            </a:pPr>
            <a:r>
              <a:rPr lang="fr-CA"/>
              <a:t>WILSCHANSKI, M. et coll. </a:t>
            </a:r>
            <a:r>
              <a:rPr lang="fr-CA" i="1" dirty="0"/>
              <a:t>Gut</a:t>
            </a:r>
            <a:r>
              <a:rPr lang="fr-CA"/>
              <a:t>, 2007;56:1153-1163.</a:t>
            </a:r>
            <a:endParaRPr lang="fr-CA" dirty="0"/>
          </a:p>
          <a:p>
            <a:pPr marL="178602" indent="-178602">
              <a:buFont typeface="Arial" panose="020B0604020202020204" pitchFamily="34" charset="0"/>
              <a:buChar char="•"/>
            </a:pPr>
            <a:r>
              <a:rPr lang="fr-CA"/>
              <a:t>CUTTING, G. R. </a:t>
            </a:r>
            <a:r>
              <a:rPr lang="fr-CA" i="1" dirty="0"/>
              <a:t>Ann NY Acad Sci, </a:t>
            </a:r>
            <a:r>
              <a:rPr lang="fr-CA"/>
              <a:t>2010;1214:57-69.</a:t>
            </a:r>
            <a:endParaRPr lang="fr-CA" dirty="0"/>
          </a:p>
          <a:p>
            <a:pPr marL="178602" indent="-178602">
              <a:buFont typeface="Arial" panose="020B0604020202020204" pitchFamily="34" charset="0"/>
              <a:buChar char="•"/>
            </a:pPr>
            <a:r>
              <a:rPr lang="fr-CA"/>
              <a:t>COLLACO, J. M. et coll. </a:t>
            </a:r>
            <a:r>
              <a:rPr lang="fr-CA" i="1" dirty="0"/>
              <a:t>Curr Opin Pulm Med</a:t>
            </a:r>
            <a:r>
              <a:rPr lang="fr-CA"/>
              <a:t>, 2008;14:559-566.</a:t>
            </a:r>
            <a:endParaRPr lang="fr-CA" dirty="0"/>
          </a:p>
        </p:txBody>
      </p:sp>
      <p:sp>
        <p:nvSpPr>
          <p:cNvPr id="90116" name="Slide Number Placeholder 3"/>
          <p:cNvSpPr>
            <a:spLocks noGrp="1"/>
          </p:cNvSpPr>
          <p:nvPr>
            <p:ph type="sldNum" sz="quarter" idx="5"/>
          </p:nvPr>
        </p:nvSpPr>
        <p:spPr bwMode="auto">
          <a:noFill/>
          <a:ln>
            <a:miter lim="800000"/>
            <a:headEnd/>
            <a:tailEnd/>
          </a:ln>
        </p:spPr>
        <p:txBody>
          <a:bodyPr/>
          <a:lstStyle/>
          <a:p>
            <a:fld id="{E8F20B1E-BD61-4551-BE23-9482BA2FC392}" type="slidenum">
              <a:rPr lang="en-US" smtClean="0">
                <a:solidFill>
                  <a:prstClr val="black"/>
                </a:solidFill>
              </a:rPr>
              <a:pPr/>
              <a:t>24</a:t>
            </a:fld>
            <a:endParaRPr lang="fr-CA" dirty="0">
              <a:solidFill>
                <a:prstClr val="black"/>
              </a:solidFill>
            </a:endParaRPr>
          </a:p>
        </p:txBody>
      </p:sp>
    </p:spTree>
    <p:extLst>
      <p:ext uri="{BB962C8B-B14F-4D97-AF65-F5344CB8AC3E}">
        <p14:creationId xmlns:p14="http://schemas.microsoft.com/office/powerpoint/2010/main" val="3242928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Rot="1" noChangeAspect="1" noChangeArrowheads="1"/>
          </p:cNvSpPr>
          <p:nvPr>
            <p:ph type="sldImg"/>
          </p:nvPr>
        </p:nvSpPr>
        <p:spPr bwMode="auto">
          <a:xfrm>
            <a:off x="1179513" y="696913"/>
            <a:ext cx="4649787" cy="3486150"/>
          </a:xfrm>
          <a:prstGeom prst="rect">
            <a:avLst/>
          </a:prstGeom>
          <a:solidFill>
            <a:srgbClr val="FFFFFF"/>
          </a:solidFill>
          <a:ln>
            <a:solidFill>
              <a:srgbClr val="000000"/>
            </a:solidFill>
            <a:miter lim="800000"/>
            <a:headEnd/>
            <a:tailEnd/>
          </a:ln>
        </p:spPr>
      </p:sp>
      <p:sp>
        <p:nvSpPr>
          <p:cNvPr id="93186" name="Rectangle 2"/>
          <p:cNvSpPr>
            <a:spLocks noGrp="1" noChangeArrowheads="1"/>
          </p:cNvSpPr>
          <p:nvPr>
            <p:ph type="body" idx="1"/>
          </p:nvPr>
        </p:nvSpPr>
        <p:spPr bwMode="auto">
          <a:xfrm>
            <a:off x="701040" y="4415791"/>
            <a:ext cx="5608320" cy="4183380"/>
          </a:xfrm>
          <a:prstGeom prst="rect">
            <a:avLst/>
          </a:prstGeom>
          <a:noFill/>
          <a:ln>
            <a:miter lim="800000"/>
            <a:headEnd/>
            <a:tailEnd/>
          </a:ln>
        </p:spPr>
        <p:txBody>
          <a:bodyPr>
            <a:prstTxWarp prst="textNoShape">
              <a:avLst/>
            </a:prstTxWarp>
          </a:bodyPr>
          <a:lstStyle/>
          <a:p>
            <a:r>
              <a:rPr lang="fr-CA" b="1" dirty="0"/>
              <a:t>Point clé</a:t>
            </a:r>
            <a:endParaRPr lang="fr-CA" dirty="0"/>
          </a:p>
          <a:p>
            <a:pPr marL="178602" indent="-178602">
              <a:buFont typeface="Arial" panose="020B0604020202020204" pitchFamily="34" charset="0"/>
              <a:buChar char="•"/>
            </a:pPr>
            <a:r>
              <a:rPr lang="fr-CA" dirty="0"/>
              <a:t>Un taux d’activité globale de la protéine CFTR correspondant à aussi peu que 50 % de l’activité normale peut être associé à l’absence d’un phénotype de FK.</a:t>
            </a:r>
          </a:p>
          <a:p>
            <a:r>
              <a:rPr lang="fr-CA" dirty="0"/>
              <a:t> </a:t>
            </a:r>
          </a:p>
          <a:p>
            <a:r>
              <a:rPr lang="fr-CA" b="1" dirty="0"/>
              <a:t>Autres renseignements</a:t>
            </a:r>
            <a:endParaRPr lang="fr-CA" dirty="0"/>
          </a:p>
          <a:p>
            <a:pPr marL="178602" indent="-178602">
              <a:buFont typeface="Arial" panose="020B0604020202020204" pitchFamily="34" charset="0"/>
              <a:buChar char="•"/>
            </a:pPr>
            <a:r>
              <a:rPr lang="fr-CA" dirty="0"/>
              <a:t>Chez les porteurs du gène </a:t>
            </a:r>
            <a:r>
              <a:rPr lang="fr-CA" i="1" dirty="0"/>
              <a:t>CFTR</a:t>
            </a:r>
            <a:r>
              <a:rPr lang="fr-CA" dirty="0"/>
              <a:t>, un allèle normal du gène </a:t>
            </a:r>
            <a:r>
              <a:rPr lang="fr-CA" i="1" dirty="0"/>
              <a:t>CFTR</a:t>
            </a:r>
            <a:r>
              <a:rPr lang="fr-CA" dirty="0"/>
              <a:t> produit des protéines CFTR normales et le deuxième allèle produit des protéines CFTR mutantes défectueuses dont la quantité est réduite ou le fonctionnement est altéré.</a:t>
            </a:r>
          </a:p>
          <a:p>
            <a:pPr marL="178602" indent="-178602">
              <a:buFont typeface="Arial" panose="020B0604020202020204" pitchFamily="34" charset="0"/>
              <a:buChar char="•"/>
            </a:pPr>
            <a:r>
              <a:rPr lang="fr-CA" dirty="0"/>
              <a:t>Le résultat est une activité globale de la protéine CFTR correspondant à un taux de 50 à 90 % du taux normal, mais qui est suffisante pour être associée à l’</a:t>
            </a:r>
            <a:r>
              <a:rPr lang="fr-CA" b="1" dirty="0"/>
              <a:t>absence</a:t>
            </a:r>
            <a:r>
              <a:rPr lang="fr-CA" dirty="0"/>
              <a:t> de phénotype de FK.</a:t>
            </a:r>
          </a:p>
          <a:p>
            <a:pPr marL="178602" indent="-178602">
              <a:buFont typeface="Arial" panose="020B0604020202020204" pitchFamily="34" charset="0"/>
              <a:buChar char="•"/>
            </a:pPr>
            <a:r>
              <a:rPr lang="fr-CA" dirty="0"/>
              <a:t>Certains porteurs peuvent présenter un risque accru de certaines maladies pulmonaires (p. ex. l’asthme, la pancréatite, la sinusite ou la bronchectasie).</a:t>
            </a:r>
            <a:br>
              <a:rPr dirty="0"/>
            </a:br>
            <a:endParaRPr lang="fr-CA" dirty="0"/>
          </a:p>
          <a:p>
            <a:r>
              <a:rPr lang="fr-CA" b="1" dirty="0"/>
              <a:t>Références</a:t>
            </a:r>
            <a:endParaRPr lang="fr-CA" dirty="0"/>
          </a:p>
          <a:p>
            <a:pPr marL="238136" indent="-238136">
              <a:buFont typeface="Arial" panose="020B0604020202020204" pitchFamily="34" charset="0"/>
              <a:buChar char="•"/>
            </a:pPr>
            <a:r>
              <a:rPr lang="fr-CA" dirty="0"/>
              <a:t>BOYLE, M. P. et DE BOECK, K. </a:t>
            </a:r>
            <a:r>
              <a:rPr lang="fr-CA" i="1" dirty="0"/>
              <a:t>Lancet Respir Med, </a:t>
            </a:r>
            <a:r>
              <a:rPr lang="fr-CA" dirty="0"/>
              <a:t>2013;1:158-163. </a:t>
            </a:r>
          </a:p>
          <a:p>
            <a:pPr marL="238136" indent="-238136">
              <a:buFont typeface="Arial" panose="020B0604020202020204" pitchFamily="34" charset="0"/>
              <a:buChar char="•"/>
            </a:pPr>
            <a:r>
              <a:rPr lang="fr-CA" dirty="0"/>
              <a:t>GRIESENBACH, U. et coll. </a:t>
            </a:r>
            <a:r>
              <a:rPr lang="fr-CA" i="1" dirty="0"/>
              <a:t>Thorax</a:t>
            </a:r>
            <a:r>
              <a:rPr lang="fr-CA" dirty="0"/>
              <a:t>, 1999;54(suppl. 2):S19-23.</a:t>
            </a:r>
          </a:p>
          <a:p>
            <a:pPr marL="238136" indent="-238136">
              <a:buFont typeface="Arial" panose="020B0604020202020204" pitchFamily="34" charset="0"/>
              <a:buChar char="•"/>
            </a:pPr>
            <a:r>
              <a:rPr lang="fr-CA" dirty="0"/>
              <a:t>ZIELENSKI, J. </a:t>
            </a:r>
            <a:r>
              <a:rPr lang="fr-CA" i="1" dirty="0"/>
              <a:t>Respiration</a:t>
            </a:r>
            <a:r>
              <a:rPr lang="fr-CA" dirty="0"/>
              <a:t>, 2000;67:117-133.</a:t>
            </a:r>
          </a:p>
          <a:p>
            <a:pPr marL="238136" indent="-238136">
              <a:buFont typeface="Arial" panose="020B0604020202020204" pitchFamily="34" charset="0"/>
              <a:buChar char="•"/>
            </a:pPr>
            <a:r>
              <a:rPr lang="fr-CA" dirty="0"/>
              <a:t>DAVIS, P. B. </a:t>
            </a:r>
            <a:r>
              <a:rPr lang="fr-CA" i="1" dirty="0"/>
              <a:t>Am J Respir Crit Care Med, </a:t>
            </a:r>
            <a:r>
              <a:rPr lang="fr-CA" dirty="0"/>
              <a:t>2006;173:475-482. </a:t>
            </a:r>
          </a:p>
          <a:p>
            <a:pPr marL="238136" indent="-238136">
              <a:buFont typeface="Arial" panose="020B0604020202020204" pitchFamily="34" charset="0"/>
              <a:buChar char="•"/>
            </a:pPr>
            <a:r>
              <a:rPr lang="fr-CA" dirty="0"/>
              <a:t>WILSCHANSKI, M. et P. R. </a:t>
            </a:r>
            <a:r>
              <a:rPr lang="fr-CA" dirty="0" err="1"/>
              <a:t>Durie</a:t>
            </a:r>
            <a:r>
              <a:rPr lang="fr-CA" dirty="0"/>
              <a:t>. </a:t>
            </a:r>
            <a:r>
              <a:rPr lang="fr-CA" i="1" dirty="0"/>
              <a:t>Gut</a:t>
            </a:r>
            <a:r>
              <a:rPr lang="fr-CA" dirty="0"/>
              <a:t>, 2007;56:1153-1163.</a:t>
            </a:r>
          </a:p>
          <a:p>
            <a:pPr marL="238136" indent="-238136">
              <a:buFont typeface="Arial" panose="020B0604020202020204" pitchFamily="34" charset="0"/>
              <a:buChar char="•"/>
            </a:pPr>
            <a:r>
              <a:rPr lang="fr-CA" dirty="0"/>
              <a:t>CASTELLANI, C. et coll. </a:t>
            </a:r>
            <a:r>
              <a:rPr lang="fr-CA" i="1" dirty="0"/>
              <a:t>J Cyst Fibros, </a:t>
            </a:r>
            <a:r>
              <a:rPr lang="fr-CA" dirty="0"/>
              <a:t>2008;7:179-196. </a:t>
            </a:r>
          </a:p>
        </p:txBody>
      </p:sp>
    </p:spTree>
    <p:extLst>
      <p:ext uri="{BB962C8B-B14F-4D97-AF65-F5344CB8AC3E}">
        <p14:creationId xmlns:p14="http://schemas.microsoft.com/office/powerpoint/2010/main" val="538620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Rot="1" noChangeAspect="1" noChangeArrowheads="1"/>
          </p:cNvSpPr>
          <p:nvPr>
            <p:ph type="sldImg"/>
          </p:nvPr>
        </p:nvSpPr>
        <p:spPr bwMode="auto">
          <a:xfrm>
            <a:off x="1179513" y="696913"/>
            <a:ext cx="4649787" cy="3486150"/>
          </a:xfrm>
          <a:prstGeom prst="rect">
            <a:avLst/>
          </a:prstGeom>
          <a:solidFill>
            <a:srgbClr val="FFFFFF"/>
          </a:solidFill>
          <a:ln>
            <a:solidFill>
              <a:srgbClr val="000000"/>
            </a:solidFill>
            <a:miter lim="800000"/>
            <a:headEnd/>
            <a:tailEnd/>
          </a:ln>
        </p:spPr>
      </p:sp>
      <p:sp>
        <p:nvSpPr>
          <p:cNvPr id="93186" name="Rectangle 2"/>
          <p:cNvSpPr>
            <a:spLocks noGrp="1" noChangeArrowheads="1"/>
          </p:cNvSpPr>
          <p:nvPr>
            <p:ph type="body" idx="1"/>
          </p:nvPr>
        </p:nvSpPr>
        <p:spPr bwMode="auto">
          <a:xfrm>
            <a:off x="701040" y="4415791"/>
            <a:ext cx="5608320" cy="4183380"/>
          </a:xfrm>
          <a:prstGeom prst="rect">
            <a:avLst/>
          </a:prstGeom>
          <a:noFill/>
          <a:ln>
            <a:miter lim="800000"/>
            <a:headEnd/>
            <a:tailEnd/>
          </a:ln>
        </p:spPr>
        <p:txBody>
          <a:bodyPr>
            <a:prstTxWarp prst="textNoShape">
              <a:avLst/>
            </a:prstTxWarp>
          </a:bodyPr>
          <a:lstStyle/>
          <a:p>
            <a:r>
              <a:rPr lang="fr-CA" b="1" dirty="0"/>
              <a:t>Point clé</a:t>
            </a:r>
            <a:endParaRPr lang="fr-CA" dirty="0"/>
          </a:p>
          <a:p>
            <a:pPr marL="178602" indent="-178602">
              <a:buFont typeface="Arial" panose="020B0604020202020204" pitchFamily="34" charset="0"/>
              <a:buChar char="•"/>
            </a:pPr>
            <a:r>
              <a:rPr lang="fr-CA" dirty="0"/>
              <a:t>Le génotype du gène </a:t>
            </a:r>
            <a:r>
              <a:rPr lang="fr-CA" i="1" dirty="0"/>
              <a:t>CFTR</a:t>
            </a:r>
            <a:r>
              <a:rPr lang="fr-CA" dirty="0"/>
              <a:t> porté par chacun des allèles est un déterminant de l’activité globale de la protéine CFTR, et cette variation de l’activité globale de la protéine CFTR (en deçà de l’activité observée chez les porteurs) est un facteur qui contribue à la variation des phénotypes de FK d’un patient à l’autre.</a:t>
            </a:r>
          </a:p>
          <a:p>
            <a:r>
              <a:rPr lang="fr-CA" dirty="0"/>
              <a:t> </a:t>
            </a:r>
          </a:p>
          <a:p>
            <a:r>
              <a:rPr lang="fr-CA" b="1" dirty="0"/>
              <a:t>Autres renseignements</a:t>
            </a:r>
            <a:endParaRPr lang="fr-CA" dirty="0"/>
          </a:p>
          <a:p>
            <a:pPr marL="178602" indent="-178602">
              <a:buFont typeface="Arial" panose="020B0604020202020204" pitchFamily="34" charset="0"/>
              <a:buChar char="•"/>
            </a:pPr>
            <a:r>
              <a:rPr lang="fr-CA" dirty="0"/>
              <a:t>D’ordinaire, la présence de deux mutations liées à une activité restreinte ou nulle de la protéine CFTR est associée à un phénotype plus typique de la FK.</a:t>
            </a:r>
          </a:p>
          <a:p>
            <a:pPr marL="178602" indent="-178602">
              <a:buFont typeface="Arial" panose="020B0604020202020204" pitchFamily="34" charset="0"/>
              <a:buChar char="•"/>
            </a:pPr>
            <a:r>
              <a:rPr lang="fr-CA" dirty="0"/>
              <a:t>Par contre, la présence d’un allèle complexe peut également contribuer à une réduction de l’activité globale de la protéine CFTR.</a:t>
            </a:r>
          </a:p>
          <a:p>
            <a:pPr marL="178602" indent="-178602">
              <a:buFont typeface="Arial" panose="020B0604020202020204" pitchFamily="34" charset="0"/>
              <a:buChar char="•"/>
            </a:pPr>
            <a:r>
              <a:rPr lang="fr-CA" dirty="0"/>
              <a:t>Encore une fois, à l’instar du génotype du gène </a:t>
            </a:r>
            <a:r>
              <a:rPr lang="fr-CA" i="1" dirty="0"/>
              <a:t>CFTR</a:t>
            </a:r>
            <a:r>
              <a:rPr lang="fr-CA" dirty="0"/>
              <a:t>, le phénotype est lui aussi influencé par des gènes modificateurs et des facteurs environnementaux, lesquels auront une incidence sur la fonction pulmonaire et un effet considérable sur l’évolution de la maladie.</a:t>
            </a:r>
          </a:p>
          <a:p>
            <a:pPr marL="178602" indent="-178602">
              <a:buFont typeface="Arial" panose="020B0604020202020204" pitchFamily="34" charset="0"/>
              <a:buChar char="•"/>
            </a:pPr>
            <a:r>
              <a:rPr lang="fr-CA" dirty="0"/>
              <a:t>Pour de plus amples renseignements, consultez le site Web CFTR2. Ce site Web fournit entre autres de l’information sur des combinaisons particulières de mutations et leur éventuelle capacité de causer la FK de même que sur le chlorure dans la sueur, la fonction pulmonaire, l’état pancréatique et l’incidence des infections à </a:t>
            </a:r>
            <a:r>
              <a:rPr lang="fr-CA" i="1" dirty="0"/>
              <a:t>Pseudomonas</a:t>
            </a:r>
            <a:r>
              <a:rPr lang="fr-CA" dirty="0"/>
              <a:t> chez les personnes atteintes de FK.</a:t>
            </a:r>
          </a:p>
          <a:p>
            <a:pPr marL="178602" indent="-178602">
              <a:buFont typeface="Arial" panose="020B0604020202020204" pitchFamily="34" charset="0"/>
              <a:buChar char="•"/>
            </a:pPr>
            <a:endParaRPr lang="fr-CA" dirty="0"/>
          </a:p>
          <a:p>
            <a:r>
              <a:rPr lang="fr-CA" b="1" dirty="0"/>
              <a:t>Références</a:t>
            </a:r>
            <a:endParaRPr lang="fr-CA" dirty="0"/>
          </a:p>
          <a:p>
            <a:pPr marL="171450" indent="-171450">
              <a:buFont typeface="Arial" panose="020B0604020202020204" pitchFamily="34" charset="0"/>
              <a:buChar char="•"/>
            </a:pPr>
            <a:r>
              <a:rPr lang="fr-CA" dirty="0"/>
              <a:t>BOYLE, M. P. et DE BOECK, K. </a:t>
            </a:r>
            <a:r>
              <a:rPr lang="fr-CA" i="1" dirty="0"/>
              <a:t>Lancet Respir Med, </a:t>
            </a:r>
            <a:r>
              <a:rPr lang="fr-CA" dirty="0"/>
              <a:t>2013;1:158-163. </a:t>
            </a:r>
          </a:p>
          <a:p>
            <a:pPr marL="171450" indent="-171450">
              <a:buFont typeface="Arial" panose="020B0604020202020204" pitchFamily="34" charset="0"/>
              <a:buChar char="•"/>
            </a:pPr>
            <a:r>
              <a:rPr lang="fr-CA" dirty="0"/>
              <a:t>GRIESENBACH, U. et coll. </a:t>
            </a:r>
            <a:r>
              <a:rPr lang="fr-CA" i="1" dirty="0"/>
              <a:t>Thorax</a:t>
            </a:r>
            <a:r>
              <a:rPr lang="fr-CA" dirty="0"/>
              <a:t>, 1999;54(suppl. 2):S19-23.</a:t>
            </a:r>
          </a:p>
          <a:p>
            <a:pPr marL="171450" indent="-171450">
              <a:buFont typeface="Arial" panose="020B0604020202020204" pitchFamily="34" charset="0"/>
              <a:buChar char="•"/>
            </a:pPr>
            <a:r>
              <a:rPr lang="fr-CA" dirty="0"/>
              <a:t>ZIELENSKI, J. </a:t>
            </a:r>
            <a:r>
              <a:rPr lang="fr-CA" i="1" dirty="0"/>
              <a:t>Respiration</a:t>
            </a:r>
            <a:r>
              <a:rPr lang="fr-CA" dirty="0"/>
              <a:t>, 2000;67:117-133.</a:t>
            </a:r>
          </a:p>
          <a:p>
            <a:pPr marL="171450" indent="-171450">
              <a:buFont typeface="Arial" panose="020B0604020202020204" pitchFamily="34" charset="0"/>
              <a:buChar char="•"/>
            </a:pPr>
            <a:r>
              <a:rPr lang="fr-CA" dirty="0"/>
              <a:t>CUTTING, G. R. </a:t>
            </a:r>
            <a:r>
              <a:rPr lang="fr-CA" i="1" dirty="0"/>
              <a:t>Annu Rev Genomics Hum Genet, </a:t>
            </a:r>
            <a:r>
              <a:rPr lang="fr-CA" dirty="0"/>
              <a:t>2005;6:237-260.</a:t>
            </a:r>
          </a:p>
          <a:p>
            <a:pPr marL="171450" indent="-171450">
              <a:buFont typeface="Arial" panose="020B0604020202020204" pitchFamily="34" charset="0"/>
              <a:buChar char="•"/>
            </a:pPr>
            <a:r>
              <a:rPr lang="fr-CA" dirty="0"/>
              <a:t>DAVIS, P. B. </a:t>
            </a:r>
            <a:r>
              <a:rPr lang="fr-CA" i="1" dirty="0"/>
              <a:t>Am J Respir Crit Care Med, </a:t>
            </a:r>
            <a:r>
              <a:rPr lang="fr-CA" dirty="0"/>
              <a:t>2006;173:475-482. </a:t>
            </a:r>
          </a:p>
          <a:p>
            <a:pPr marL="171450" indent="-171450">
              <a:buFont typeface="Arial" panose="020B0604020202020204" pitchFamily="34" charset="0"/>
              <a:buChar char="•"/>
            </a:pPr>
            <a:r>
              <a:rPr lang="fr-CA" dirty="0"/>
              <a:t>WILSCHANSKI, M. et P. R. </a:t>
            </a:r>
            <a:r>
              <a:rPr lang="fr-CA" dirty="0" err="1"/>
              <a:t>Durie</a:t>
            </a:r>
            <a:r>
              <a:rPr lang="fr-CA" dirty="0"/>
              <a:t>. </a:t>
            </a:r>
            <a:r>
              <a:rPr lang="fr-CA" i="1" dirty="0"/>
              <a:t>Gut</a:t>
            </a:r>
            <a:r>
              <a:rPr lang="fr-CA" dirty="0"/>
              <a:t>, 2007;56:1153-1163.</a:t>
            </a:r>
          </a:p>
          <a:p>
            <a:pPr marL="171450" indent="-171450">
              <a:buFont typeface="Arial" panose="020B0604020202020204" pitchFamily="34" charset="0"/>
              <a:buChar char="•"/>
            </a:pPr>
            <a:r>
              <a:rPr lang="fr-CA" dirty="0"/>
              <a:t>CASTELLANI, C. et coll. </a:t>
            </a:r>
            <a:r>
              <a:rPr lang="fr-CA" i="1" dirty="0"/>
              <a:t>J Cyst Fibros, </a:t>
            </a:r>
            <a:r>
              <a:rPr lang="fr-CA" dirty="0"/>
              <a:t>2008;7:179-196. </a:t>
            </a:r>
          </a:p>
        </p:txBody>
      </p:sp>
    </p:spTree>
    <p:extLst>
      <p:ext uri="{BB962C8B-B14F-4D97-AF65-F5344CB8AC3E}">
        <p14:creationId xmlns:p14="http://schemas.microsoft.com/office/powerpoint/2010/main" val="1705630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b="1" dirty="0"/>
              <a:t>Références</a:t>
            </a:r>
            <a:endParaRPr lang="fr-CA"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BOYLE, M. P. et  K. De Boeck. </a:t>
            </a:r>
            <a:r>
              <a:rPr lang="fr-CA" sz="1200" i="1" dirty="0"/>
              <a:t>Lancet Respir</a:t>
            </a:r>
            <a:r>
              <a:rPr lang="fr-CA" dirty="0"/>
              <a:t> </a:t>
            </a:r>
            <a:r>
              <a:rPr lang="fr-CA" sz="1200" i="1" dirty="0"/>
              <a:t>Med, </a:t>
            </a:r>
            <a:r>
              <a:rPr lang="fr-CA" sz="1200" dirty="0"/>
              <a:t>2013;1:158-163.</a:t>
            </a:r>
            <a:endParaRPr lang="fr-CA" sz="1200" kern="1200" dirty="0">
              <a:solidFill>
                <a:prstClr val="black"/>
              </a:solidFill>
              <a:latin typeface="+mn-lt"/>
              <a:ea typeface="ＭＳ Ｐゴシック" charset="0"/>
              <a:cs typeface="Aria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GRIESENBACH, U. et coll. </a:t>
            </a:r>
            <a:r>
              <a:rPr lang="fr-CA" sz="1200" i="1" kern="1200" dirty="0">
                <a:solidFill>
                  <a:prstClr val="black"/>
                </a:solidFill>
                <a:latin typeface="+mn-lt"/>
              </a:rPr>
              <a:t>Thorax</a:t>
            </a:r>
            <a:r>
              <a:rPr lang="fr-CA" sz="1200" kern="1200" dirty="0">
                <a:solidFill>
                  <a:prstClr val="black"/>
                </a:solidFill>
                <a:latin typeface="+mn-lt"/>
              </a:rPr>
              <a:t>, 1999;54(suppl. 2):S19-23.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ZIELENSKI, J. </a:t>
            </a:r>
            <a:r>
              <a:rPr lang="fr-CA" sz="1200" i="1" kern="1200" dirty="0">
                <a:solidFill>
                  <a:prstClr val="black"/>
                </a:solidFill>
                <a:latin typeface="+mn-lt"/>
              </a:rPr>
              <a:t>Respiration</a:t>
            </a:r>
            <a:r>
              <a:rPr lang="fr-CA" sz="1200" kern="1200" dirty="0">
                <a:solidFill>
                  <a:prstClr val="black"/>
                </a:solidFill>
                <a:latin typeface="+mn-lt"/>
              </a:rPr>
              <a:t>, 2000;67:117-133.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DAVIS, P. B. </a:t>
            </a:r>
            <a:r>
              <a:rPr lang="fr-CA" sz="1200" i="1" kern="1200" dirty="0">
                <a:solidFill>
                  <a:prstClr val="black"/>
                </a:solidFill>
                <a:latin typeface="+mn-lt"/>
              </a:rPr>
              <a:t>Am J Respir Crit Care Med, </a:t>
            </a:r>
            <a:r>
              <a:rPr lang="fr-CA" dirty="0"/>
              <a:t>2006;173:475-482.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WILSCHANSKI, M. et P. R. Durie. </a:t>
            </a:r>
            <a:r>
              <a:rPr lang="fr-CA" sz="1200" i="1" kern="1200" dirty="0">
                <a:solidFill>
                  <a:prstClr val="black"/>
                </a:solidFill>
                <a:latin typeface="+mn-lt"/>
              </a:rPr>
              <a:t>Gut</a:t>
            </a:r>
            <a:r>
              <a:rPr lang="fr-CA" sz="1200" kern="1200" dirty="0">
                <a:solidFill>
                  <a:prstClr val="black"/>
                </a:solidFill>
                <a:latin typeface="+mn-lt"/>
              </a:rPr>
              <a:t>, 2007;56:1153-1163.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CASTELLANI, C. et coll. </a:t>
            </a:r>
            <a:r>
              <a:rPr lang="fr-CA" sz="1200" i="1" kern="1200" dirty="0">
                <a:solidFill>
                  <a:prstClr val="black"/>
                </a:solidFill>
                <a:latin typeface="+mn-lt"/>
              </a:rPr>
              <a:t>J Cyst Fibros</a:t>
            </a:r>
            <a:r>
              <a:rPr lang="fr-CA" dirty="0"/>
              <a:t>, </a:t>
            </a:r>
            <a:r>
              <a:rPr lang="fr-CA" sz="1200" kern="1200" dirty="0">
                <a:solidFill>
                  <a:prstClr val="black"/>
                </a:solidFill>
                <a:latin typeface="+mn-lt"/>
              </a:rPr>
              <a:t>2008;7:179-196</a:t>
            </a:r>
            <a:r>
              <a:rPr lang="fr-CA" dirty="0"/>
              <a:t>.</a:t>
            </a:r>
          </a:p>
          <a:p>
            <a:pPr marL="171450" indent="-171450">
              <a:buFont typeface="Arial" panose="020B0604020202020204" pitchFamily="34" charset="0"/>
              <a:buChar char="•"/>
            </a:pPr>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27</a:t>
            </a:fld>
            <a:endParaRPr lang="fr-CA" dirty="0">
              <a:solidFill>
                <a:prstClr val="black"/>
              </a:solidFill>
            </a:endParaRPr>
          </a:p>
        </p:txBody>
      </p:sp>
    </p:spTree>
    <p:extLst>
      <p:ext uri="{BB962C8B-B14F-4D97-AF65-F5344CB8AC3E}">
        <p14:creationId xmlns:p14="http://schemas.microsoft.com/office/powerpoint/2010/main" val="1958283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b="1" dirty="0"/>
              <a:t>Références</a:t>
            </a:r>
            <a:endParaRPr lang="fr-CA"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BOYLE, M. P. et K. De Boeck. </a:t>
            </a:r>
            <a:r>
              <a:rPr lang="fr-CA" sz="1200" i="1" dirty="0"/>
              <a:t>Lancet Respir</a:t>
            </a:r>
            <a:r>
              <a:rPr lang="fr-CA" dirty="0"/>
              <a:t> </a:t>
            </a:r>
            <a:r>
              <a:rPr lang="fr-CA" sz="1200" i="1" dirty="0"/>
              <a:t>Med, </a:t>
            </a:r>
            <a:r>
              <a:rPr lang="fr-CA" sz="1200" dirty="0"/>
              <a:t>2013;1:158-163.</a:t>
            </a:r>
            <a:endParaRPr lang="fr-CA" sz="1200" kern="1200" dirty="0">
              <a:solidFill>
                <a:prstClr val="black"/>
              </a:solidFill>
              <a:latin typeface="+mn-lt"/>
              <a:ea typeface="ＭＳ Ｐゴシック" charset="0"/>
              <a:cs typeface="Aria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GRIESENBACH, U. et coll. </a:t>
            </a:r>
            <a:r>
              <a:rPr lang="fr-CA" sz="1200" i="1" kern="1200" dirty="0">
                <a:solidFill>
                  <a:prstClr val="black"/>
                </a:solidFill>
                <a:latin typeface="+mn-lt"/>
              </a:rPr>
              <a:t>Thorax</a:t>
            </a:r>
            <a:r>
              <a:rPr lang="fr-CA" sz="1200" kern="1200" dirty="0">
                <a:solidFill>
                  <a:prstClr val="black"/>
                </a:solidFill>
                <a:latin typeface="+mn-lt"/>
              </a:rPr>
              <a:t>, 1999;54(suppl. 2):S19-23.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WILSCHANSKI, M. et P. R. Durie. </a:t>
            </a:r>
            <a:r>
              <a:rPr lang="fr-CA" sz="1200" i="1" kern="1200" dirty="0">
                <a:solidFill>
                  <a:prstClr val="black"/>
                </a:solidFill>
                <a:latin typeface="+mn-lt"/>
              </a:rPr>
              <a:t>Gut</a:t>
            </a:r>
            <a:r>
              <a:rPr lang="fr-CA" sz="1200" kern="1200" dirty="0">
                <a:solidFill>
                  <a:prstClr val="black"/>
                </a:solidFill>
                <a:latin typeface="+mn-lt"/>
              </a:rPr>
              <a:t>, 2007;56:1153-1163.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CASTELLANI, C. et coll. </a:t>
            </a:r>
            <a:r>
              <a:rPr lang="fr-CA" sz="1200" i="1" kern="1200" dirty="0">
                <a:solidFill>
                  <a:prstClr val="black"/>
                </a:solidFill>
                <a:latin typeface="+mn-lt"/>
              </a:rPr>
              <a:t>J Cyst Fibros</a:t>
            </a:r>
            <a:r>
              <a:rPr lang="fr-CA" dirty="0"/>
              <a:t>, </a:t>
            </a:r>
            <a:r>
              <a:rPr lang="fr-CA" sz="1200" kern="1200" dirty="0">
                <a:solidFill>
                  <a:prstClr val="black"/>
                </a:solidFill>
                <a:latin typeface="+mn-lt"/>
              </a:rPr>
              <a:t>2008;7:179-196</a:t>
            </a:r>
            <a:r>
              <a:rPr lang="fr-CA" dirty="0"/>
              <a:t>.</a:t>
            </a:r>
          </a:p>
          <a:p>
            <a:pPr marL="171450" indent="-171450">
              <a:buFont typeface="Arial" panose="020B0604020202020204" pitchFamily="34" charset="0"/>
              <a:buChar char="•"/>
            </a:pPr>
            <a:endParaRPr lang="fr-CA" dirty="0"/>
          </a:p>
          <a:p>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28</a:t>
            </a:fld>
            <a:endParaRPr lang="fr-CA" dirty="0">
              <a:solidFill>
                <a:prstClr val="black"/>
              </a:solidFill>
            </a:endParaRPr>
          </a:p>
        </p:txBody>
      </p:sp>
    </p:spTree>
    <p:extLst>
      <p:ext uri="{BB962C8B-B14F-4D97-AF65-F5344CB8AC3E}">
        <p14:creationId xmlns:p14="http://schemas.microsoft.com/office/powerpoint/2010/main" val="1062527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b="1" dirty="0"/>
              <a:t>Références</a:t>
            </a:r>
            <a:endParaRPr lang="fr-CA"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BOYLE, M. P. et K. </a:t>
            </a:r>
            <a:r>
              <a:rPr lang="fr-CA" sz="1200" dirty="0" err="1"/>
              <a:t>DEe</a:t>
            </a:r>
            <a:r>
              <a:rPr lang="fr-CA" sz="1200" dirty="0"/>
              <a:t> Boeck. </a:t>
            </a:r>
            <a:r>
              <a:rPr lang="fr-CA" sz="1200" i="1" dirty="0"/>
              <a:t>Lancet Respir</a:t>
            </a:r>
            <a:r>
              <a:rPr lang="fr-CA" dirty="0"/>
              <a:t> </a:t>
            </a:r>
            <a:r>
              <a:rPr lang="fr-CA" sz="1200" i="1" dirty="0"/>
              <a:t>Med, </a:t>
            </a:r>
            <a:r>
              <a:rPr lang="fr-CA" sz="1200" dirty="0"/>
              <a:t>2013;1:158-163.</a:t>
            </a:r>
            <a:endParaRPr lang="fr-CA" sz="1200" kern="1200" dirty="0">
              <a:solidFill>
                <a:prstClr val="black"/>
              </a:solidFill>
              <a:latin typeface="+mn-lt"/>
              <a:ea typeface="ＭＳ Ｐゴシック" charset="0"/>
              <a:cs typeface="Aria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GRIESENBACH, U. et coll. </a:t>
            </a:r>
            <a:r>
              <a:rPr lang="fr-CA" sz="1200" i="1" kern="1200" dirty="0">
                <a:solidFill>
                  <a:prstClr val="black"/>
                </a:solidFill>
                <a:latin typeface="+mn-lt"/>
              </a:rPr>
              <a:t>Thorax</a:t>
            </a:r>
            <a:r>
              <a:rPr lang="fr-CA" sz="1200" kern="1200" dirty="0">
                <a:solidFill>
                  <a:prstClr val="black"/>
                </a:solidFill>
                <a:latin typeface="+mn-lt"/>
              </a:rPr>
              <a:t>, 1999;54(suppl. 2):S19-23.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WILSCHANSKI, M. et P. R. Durie. </a:t>
            </a:r>
            <a:r>
              <a:rPr lang="fr-CA" sz="1200" i="1" kern="1200" dirty="0">
                <a:solidFill>
                  <a:prstClr val="black"/>
                </a:solidFill>
                <a:latin typeface="+mn-lt"/>
              </a:rPr>
              <a:t>Gut</a:t>
            </a:r>
            <a:r>
              <a:rPr lang="fr-CA" sz="1200" kern="1200" dirty="0">
                <a:solidFill>
                  <a:prstClr val="black"/>
                </a:solidFill>
                <a:latin typeface="+mn-lt"/>
              </a:rPr>
              <a:t>, 2007;56:1153-1163.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prstClr val="black"/>
                </a:solidFill>
                <a:latin typeface="+mn-lt"/>
              </a:rPr>
              <a:t>CASTELLANI, C. et coll. </a:t>
            </a:r>
            <a:r>
              <a:rPr lang="fr-CA" sz="1200" i="1" kern="1200" dirty="0">
                <a:solidFill>
                  <a:prstClr val="black"/>
                </a:solidFill>
                <a:latin typeface="+mn-lt"/>
              </a:rPr>
              <a:t>J Cyst Fibros</a:t>
            </a:r>
            <a:r>
              <a:rPr lang="fr-CA" dirty="0"/>
              <a:t>, </a:t>
            </a:r>
            <a:r>
              <a:rPr lang="fr-CA" sz="1200" kern="1200" dirty="0">
                <a:solidFill>
                  <a:prstClr val="black"/>
                </a:solidFill>
                <a:latin typeface="+mn-lt"/>
              </a:rPr>
              <a:t>2008;7:179-196</a:t>
            </a:r>
            <a:r>
              <a:rPr lang="fr-CA" dirty="0"/>
              <a:t>.</a:t>
            </a:r>
          </a:p>
          <a:p>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29</a:t>
            </a:fld>
            <a:endParaRPr lang="fr-CA" dirty="0">
              <a:solidFill>
                <a:prstClr val="black"/>
              </a:solidFill>
            </a:endParaRPr>
          </a:p>
        </p:txBody>
      </p:sp>
    </p:spTree>
    <p:extLst>
      <p:ext uri="{BB962C8B-B14F-4D97-AF65-F5344CB8AC3E}">
        <p14:creationId xmlns:p14="http://schemas.microsoft.com/office/powerpoint/2010/main" val="121580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Le gène </a:t>
            </a:r>
            <a:r>
              <a:rPr lang="fr-CA" i="1"/>
              <a:t>CFTR</a:t>
            </a:r>
            <a:r>
              <a:rPr lang="fr-CA"/>
              <a:t> </a:t>
            </a:r>
            <a:r>
              <a:rPr lang="fr-CA" i="0" dirty="0"/>
              <a:t>a été cloné et caractérisé en 1989. Sa découverte a fait la couverture de la revue </a:t>
            </a:r>
            <a:r>
              <a:rPr lang="fr-CA" i="1" baseline="0" dirty="0"/>
              <a:t>Science</a:t>
            </a:r>
            <a:r>
              <a:rPr lang="fr-CA" i="0" baseline="30000" dirty="0"/>
              <a:t>1</a:t>
            </a:r>
            <a:r>
              <a:rPr lang="fr-CA" i="0" baseline="0" dirty="0"/>
              <a:t>. Il s’agit du premier gène</a:t>
            </a:r>
            <a:r>
              <a:rPr lang="fr-CA" sz="1200" b="0" i="0" kern="1200" dirty="0">
                <a:solidFill>
                  <a:schemeClr val="tx1"/>
                </a:solidFill>
                <a:effectLst/>
                <a:latin typeface="+mn-lt"/>
              </a:rPr>
              <a:t> impliqué dans une maladie humaine à avoir été découvert sans l’aide d’une séquence de protéines déjà connue et sans indice sur son emplacement</a:t>
            </a:r>
            <a:r>
              <a:rPr lang="fr-CA" sz="1200" b="0" i="0" kern="1200" baseline="30000" dirty="0">
                <a:solidFill>
                  <a:schemeClr val="tx1"/>
                </a:solidFill>
                <a:effectLst/>
                <a:latin typeface="+mn-lt"/>
              </a:rPr>
              <a:t>2</a:t>
            </a:r>
            <a:r>
              <a:rPr lang="fr-CA"/>
              <a:t>.</a:t>
            </a:r>
            <a:r>
              <a:rPr lang="fr-CA" sz="1200" b="0" i="0" kern="1200" baseline="30000" dirty="0">
                <a:solidFill>
                  <a:schemeClr val="tx1"/>
                </a:solidFill>
                <a:effectLst/>
                <a:latin typeface="+mn-lt"/>
              </a:rPr>
              <a:t> </a:t>
            </a:r>
            <a:r>
              <a:rPr lang="fr-CA" sz="1200" b="0" i="0" kern="1200" dirty="0">
                <a:solidFill>
                  <a:schemeClr val="tx1"/>
                </a:solidFill>
                <a:effectLst/>
                <a:latin typeface="+mn-lt"/>
              </a:rPr>
              <a:t>Au cours des deux années qui ont suivi la découverte de ce gène, la protéine produite par celui-ci a été reconnue comme étant un canal chlorure à activation ATP-dépendante régulé par phosphorylation</a:t>
            </a:r>
            <a:r>
              <a:rPr lang="fr-CA" sz="1200" b="0" i="0" kern="1200" baseline="30000" dirty="0">
                <a:solidFill>
                  <a:schemeClr val="tx1"/>
                </a:solidFill>
                <a:effectLst/>
                <a:latin typeface="+mn-lt"/>
              </a:rPr>
              <a:t>3-4</a:t>
            </a:r>
            <a:r>
              <a:rPr lang="fr-CA"/>
              <a:t>.</a:t>
            </a:r>
          </a:p>
          <a:p>
            <a:endParaRPr lang="fr-CA" sz="1200" b="0" i="0" kern="1200" baseline="30000" dirty="0">
              <a:solidFill>
                <a:schemeClr val="tx1"/>
              </a:solidFill>
              <a:effectLst/>
              <a:latin typeface="+mn-lt"/>
              <a:ea typeface="+mn-ea"/>
              <a:cs typeface="+mn-cs"/>
            </a:endParaRPr>
          </a:p>
          <a:p>
            <a:r>
              <a:rPr lang="fr-CA" sz="1200" b="1" i="0" kern="1200" baseline="0" dirty="0">
                <a:solidFill>
                  <a:schemeClr val="tx1"/>
                </a:solidFill>
                <a:effectLst/>
                <a:latin typeface="+mn-lt"/>
              </a:rPr>
              <a:t>Remarque : </a:t>
            </a:r>
            <a:r>
              <a:rPr lang="fr-CA" sz="1200" b="0" i="0" kern="1200" baseline="0" dirty="0">
                <a:solidFill>
                  <a:schemeClr val="tx1"/>
                </a:solidFill>
                <a:effectLst/>
                <a:latin typeface="+mn-lt"/>
              </a:rPr>
              <a:t>L’homme sur la photo (Danny Bessette) est le garçon qui a fait la couverture de la revue </a:t>
            </a:r>
            <a:r>
              <a:rPr lang="fr-CA" sz="1200" b="0" i="1" kern="1200" baseline="0" dirty="0">
                <a:solidFill>
                  <a:schemeClr val="tx1"/>
                </a:solidFill>
                <a:effectLst/>
                <a:latin typeface="+mn-lt"/>
              </a:rPr>
              <a:t>Science </a:t>
            </a:r>
            <a:r>
              <a:rPr lang="fr-CA" sz="1200" b="0" i="0" kern="1200" baseline="0" dirty="0">
                <a:solidFill>
                  <a:schemeClr val="tx1"/>
                </a:solidFill>
                <a:effectLst/>
                <a:latin typeface="+mn-lt"/>
              </a:rPr>
              <a:t>il y a 20 ans</a:t>
            </a:r>
            <a:r>
              <a:rPr lang="fr-CA" sz="1200" b="0" i="0" kern="1200" baseline="30000" dirty="0">
                <a:solidFill>
                  <a:schemeClr val="tx1"/>
                </a:solidFill>
                <a:effectLst/>
                <a:latin typeface="+mn-lt"/>
              </a:rPr>
              <a:t>2</a:t>
            </a:r>
            <a:r>
              <a:rPr lang="fr-CA"/>
              <a:t>.</a:t>
            </a:r>
            <a:endParaRPr lang="fr-CA" sz="1200" b="1" i="0" kern="1200" baseline="0" dirty="0">
              <a:solidFill>
                <a:schemeClr val="tx1"/>
              </a:solidFill>
              <a:effectLst/>
              <a:latin typeface="+mn-lt"/>
              <a:ea typeface="+mn-ea"/>
              <a:cs typeface="+mn-cs"/>
            </a:endParaRPr>
          </a:p>
          <a:p>
            <a:endParaRPr lang="fr-CA" sz="1200" b="0" i="0" kern="1200" baseline="30000" dirty="0">
              <a:solidFill>
                <a:schemeClr val="tx1"/>
              </a:solidFill>
              <a:effectLst/>
              <a:latin typeface="+mn-lt"/>
              <a:ea typeface="+mn-ea"/>
              <a:cs typeface="+mn-cs"/>
            </a:endParaRPr>
          </a:p>
          <a:p>
            <a:pPr marL="228600" indent="-228600">
              <a:buAutoNum type="arabicPeriod"/>
            </a:pPr>
            <a:r>
              <a:rPr lang="fr-CA" sz="1200" dirty="0">
                <a:latin typeface="Calibri" panose="020F0502020204030204" pitchFamily="34" charset="0"/>
              </a:rPr>
              <a:t>RIORDAN, J. R. et coll. </a:t>
            </a:r>
            <a:r>
              <a:rPr lang="fr-CA" sz="1200" i="1" dirty="0">
                <a:latin typeface="Calibri" panose="020F0502020204030204" pitchFamily="34" charset="0"/>
              </a:rPr>
              <a:t>Science, </a:t>
            </a:r>
            <a:r>
              <a:rPr lang="fr-CA" sz="1200" dirty="0">
                <a:latin typeface="Calibri" panose="020F0502020204030204" pitchFamily="34" charset="0"/>
              </a:rPr>
              <a:t>1989;245(4922):1066-1073.</a:t>
            </a:r>
          </a:p>
          <a:p>
            <a:pPr marL="228600" indent="-228600">
              <a:buAutoNum type="arabicPeriod"/>
            </a:pPr>
            <a:r>
              <a:rPr lang="fr-CA" sz="1200" b="0" i="0" kern="1200" dirty="0">
                <a:solidFill>
                  <a:schemeClr val="tx1"/>
                </a:solidFill>
                <a:effectLst/>
                <a:latin typeface="+mn-lt"/>
              </a:rPr>
              <a:t>PEARSON, Helen. </a:t>
            </a:r>
            <a:r>
              <a:rPr lang="fr-CA" sz="1200" b="0" i="1" kern="1200" dirty="0">
                <a:solidFill>
                  <a:schemeClr val="tx1"/>
                </a:solidFill>
                <a:effectLst/>
                <a:latin typeface="+mn-lt"/>
              </a:rPr>
              <a:t>Nature</a:t>
            </a:r>
            <a:r>
              <a:rPr lang="fr-CA" sz="1200" b="0" i="0" kern="1200" dirty="0">
                <a:solidFill>
                  <a:schemeClr val="tx1"/>
                </a:solidFill>
                <a:effectLst/>
                <a:latin typeface="+mn-lt"/>
              </a:rPr>
              <a:t>, 2009; 460:164-169</a:t>
            </a:r>
            <a:r>
              <a:rPr lang="fr-CA"/>
              <a:t>.</a:t>
            </a:r>
          </a:p>
          <a:p>
            <a:pPr marL="228600" indent="-228600">
              <a:buAutoNum type="arabicPeriod"/>
            </a:pPr>
            <a:r>
              <a:rPr lang="fr-CA" sz="1200" b="0" i="0" kern="1200" dirty="0">
                <a:solidFill>
                  <a:schemeClr val="tx1"/>
                </a:solidFill>
                <a:effectLst/>
                <a:latin typeface="+mn-lt"/>
              </a:rPr>
              <a:t>TABCHARANI, J. A. et coll. </a:t>
            </a:r>
            <a:r>
              <a:rPr lang="fr-CA" sz="1200" b="0" i="1" kern="1200" dirty="0">
                <a:solidFill>
                  <a:schemeClr val="tx1"/>
                </a:solidFill>
                <a:effectLst/>
                <a:latin typeface="+mn-lt"/>
              </a:rPr>
              <a:t>Nature</a:t>
            </a:r>
            <a:r>
              <a:rPr lang="fr-CA" sz="1200" b="0" i="0" kern="1200" baseline="0" dirty="0">
                <a:solidFill>
                  <a:schemeClr val="tx1"/>
                </a:solidFill>
                <a:effectLst/>
                <a:latin typeface="+mn-lt"/>
              </a:rPr>
              <a:t>, 1991; 352:628-631</a:t>
            </a:r>
            <a:r>
              <a:rPr lang="fr-CA"/>
              <a:t>.</a:t>
            </a:r>
          </a:p>
          <a:p>
            <a:pPr marL="228600" indent="-228600">
              <a:buAutoNum type="arabicPeriod"/>
            </a:pPr>
            <a:r>
              <a:rPr lang="fr-CA" sz="1200" b="0" i="0" kern="1200" baseline="0" dirty="0">
                <a:solidFill>
                  <a:schemeClr val="tx1"/>
                </a:solidFill>
                <a:effectLst/>
                <a:latin typeface="+mn-lt"/>
              </a:rPr>
              <a:t>ANDERSON, M. P. et coll. </a:t>
            </a:r>
            <a:r>
              <a:rPr lang="fr-CA" sz="1200" b="0" i="1" kern="1200" baseline="0" dirty="0">
                <a:solidFill>
                  <a:schemeClr val="tx1"/>
                </a:solidFill>
                <a:effectLst/>
                <a:latin typeface="+mn-lt"/>
              </a:rPr>
              <a:t>Cell</a:t>
            </a:r>
            <a:r>
              <a:rPr lang="fr-CA" sz="1200" b="0" i="0" kern="1200" baseline="0" dirty="0">
                <a:solidFill>
                  <a:schemeClr val="tx1"/>
                </a:solidFill>
                <a:effectLst/>
                <a:latin typeface="+mn-lt"/>
              </a:rPr>
              <a:t>, 1991; 67:775-784</a:t>
            </a:r>
            <a:r>
              <a:rPr lang="fr-CA"/>
              <a:t>.</a:t>
            </a:r>
            <a:endParaRPr lang="fr-CA" dirty="0"/>
          </a:p>
        </p:txBody>
      </p:sp>
      <p:sp>
        <p:nvSpPr>
          <p:cNvPr id="4" name="Slide Number Placeholder 3"/>
          <p:cNvSpPr>
            <a:spLocks noGrp="1"/>
          </p:cNvSpPr>
          <p:nvPr>
            <p:ph type="sldNum" sz="quarter" idx="10"/>
          </p:nvPr>
        </p:nvSpPr>
        <p:spPr/>
        <p:txBody>
          <a:bodyPr/>
          <a:lstStyle/>
          <a:p>
            <a:fld id="{8AFFE56D-CAAA-4593-B364-F2066F0132D3}" type="slidenum">
              <a:rPr lang="en-US" smtClean="0"/>
              <a:t>3</a:t>
            </a:fld>
            <a:endParaRPr lang="fr-CA"/>
          </a:p>
        </p:txBody>
      </p:sp>
    </p:spTree>
    <p:extLst>
      <p:ext uri="{BB962C8B-B14F-4D97-AF65-F5344CB8AC3E}">
        <p14:creationId xmlns:p14="http://schemas.microsoft.com/office/powerpoint/2010/main" val="308342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 clé</a:t>
            </a:r>
            <a:endParaRPr lang="fr-CA" dirty="0"/>
          </a:p>
          <a:p>
            <a:pPr marL="178602" indent="-178602">
              <a:buFont typeface="Arial" panose="020B0604020202020204" pitchFamily="34" charset="0"/>
              <a:buChar char="•"/>
            </a:pPr>
            <a:r>
              <a:rPr lang="fr-CA" dirty="0"/>
              <a:t>Un éventail de phénotypes est associé à chaque mutation du gène </a:t>
            </a:r>
            <a:r>
              <a:rPr lang="fr-CA" i="1" dirty="0"/>
              <a:t>CFTR</a:t>
            </a:r>
            <a:r>
              <a:rPr lang="fr-CA" dirty="0"/>
              <a:t>, mais bien que des corrélations puissent être établies, il est très difficile de prédire comment la maladie de chaque personne atteinte de FK évoluera en se fondant uniquement sur le génotype.</a:t>
            </a:r>
          </a:p>
          <a:p>
            <a:r>
              <a:rPr lang="fr-CA" dirty="0"/>
              <a:t> </a:t>
            </a:r>
          </a:p>
          <a:p>
            <a:r>
              <a:rPr lang="fr-CA" b="1" dirty="0"/>
              <a:t>Autres renseignements</a:t>
            </a:r>
            <a:endParaRPr lang="fr-CA" dirty="0"/>
          </a:p>
          <a:p>
            <a:pPr marL="178602" indent="-178602">
              <a:buFont typeface="Arial" panose="020B0604020202020204" pitchFamily="34" charset="0"/>
              <a:buChar char="•"/>
            </a:pPr>
            <a:r>
              <a:rPr lang="fr-CA" dirty="0"/>
              <a:t>Chez les personnes qui présentent deux mutations du gène </a:t>
            </a:r>
            <a:r>
              <a:rPr lang="fr-CA" i="1" dirty="0"/>
              <a:t>CFTR</a:t>
            </a:r>
            <a:r>
              <a:rPr lang="fr-CA" dirty="0"/>
              <a:t> qui limitent grandement la capacité de transport des ions CI- (activité restreinte ou nulle), la maladie est souvent plus grave et s’accompagne souvent d’une </a:t>
            </a:r>
            <a:r>
              <a:rPr lang="fr-CA" i="1" dirty="0"/>
              <a:t>insuffisance pancréatique.</a:t>
            </a:r>
            <a:endParaRPr lang="fr-CA" dirty="0"/>
          </a:p>
          <a:p>
            <a:pPr marL="654873" lvl="1" indent="-178602">
              <a:buFont typeface="Arial" panose="020B0604020202020204" pitchFamily="34" charset="0"/>
              <a:buChar char="•"/>
            </a:pPr>
            <a:r>
              <a:rPr lang="fr-CA" dirty="0"/>
              <a:t>Quantité restreinte ou nulle de protéines CFTR à la surface de la cellule (quantité extrêmement limitée) et(ou)</a:t>
            </a:r>
          </a:p>
          <a:p>
            <a:pPr marL="654873" lvl="1" indent="-178602">
              <a:buFont typeface="Arial" panose="020B0604020202020204" pitchFamily="34" charset="0"/>
              <a:buChar char="•"/>
            </a:pPr>
            <a:r>
              <a:rPr lang="fr-CA" dirty="0"/>
              <a:t>Anomalie de l’activation (fonctionnement extrêmement limité)</a:t>
            </a:r>
          </a:p>
          <a:p>
            <a:pPr marL="178602" indent="-178602">
              <a:buFont typeface="Arial" panose="020B0604020202020204" pitchFamily="34" charset="0"/>
              <a:buChar char="•"/>
            </a:pPr>
            <a:r>
              <a:rPr lang="fr-CA" dirty="0"/>
              <a:t>Chez les personnes qui présentent au moins une mutation du gène </a:t>
            </a:r>
            <a:r>
              <a:rPr lang="fr-CA" i="1" dirty="0"/>
              <a:t>CFTR</a:t>
            </a:r>
            <a:r>
              <a:rPr lang="fr-CA" dirty="0"/>
              <a:t> qui donne lieu à une capacité modérée du transport des ions CI- (quantité résiduelle), la maladie est généralement moins grave et le </a:t>
            </a:r>
            <a:r>
              <a:rPr lang="fr-CA" i="1" dirty="0"/>
              <a:t>fonctionnement du pancréas peut être adéquat.</a:t>
            </a:r>
            <a:endParaRPr lang="fr-CA" dirty="0"/>
          </a:p>
          <a:p>
            <a:pPr marL="654873" lvl="1" indent="-178602">
              <a:buFont typeface="Arial" panose="020B0604020202020204" pitchFamily="34" charset="0"/>
              <a:buChar char="•"/>
            </a:pPr>
            <a:r>
              <a:rPr lang="fr-CA" dirty="0"/>
              <a:t>Présence d’une quantité modérée (quantité modérément restreinte) de protéines CFTR à la surface de la cellule (phénomène également appelé « anomalie de l’épissage », ou « mutation de classe 5 »).</a:t>
            </a:r>
          </a:p>
          <a:p>
            <a:pPr marL="654873" lvl="1" indent="-178602">
              <a:buFont typeface="Arial" panose="020B0604020202020204" pitchFamily="34" charset="0"/>
              <a:buChar char="•"/>
            </a:pPr>
            <a:r>
              <a:rPr lang="fr-CA" dirty="0"/>
              <a:t>Anomalie de conduction (fonctionnement modérément réduit).</a:t>
            </a:r>
          </a:p>
          <a:p>
            <a:pPr marL="178602" indent="-178602">
              <a:buFont typeface="Arial" panose="020B0604020202020204" pitchFamily="34" charset="0"/>
              <a:buChar char="•"/>
            </a:pPr>
            <a:endParaRPr lang="fr-CA" dirty="0"/>
          </a:p>
          <a:p>
            <a:r>
              <a:rPr lang="fr-CA" b="1" dirty="0"/>
              <a:t>Références</a:t>
            </a:r>
            <a:endParaRPr lang="fr-CA" dirty="0"/>
          </a:p>
          <a:p>
            <a:pPr marL="171450" indent="-171450">
              <a:buFont typeface="Arial" panose="020B0604020202020204" pitchFamily="34" charset="0"/>
              <a:buChar char="•"/>
            </a:pPr>
            <a:r>
              <a:rPr lang="fr-CA" dirty="0"/>
              <a:t>ZIELENSKI, J. </a:t>
            </a:r>
            <a:r>
              <a:rPr lang="fr-CA" i="1" dirty="0"/>
              <a:t>Respiration</a:t>
            </a:r>
            <a:r>
              <a:rPr lang="fr-CA" dirty="0"/>
              <a:t>, 2000;67:117-133.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solidFill>
                  <a:prstClr val="black"/>
                </a:solidFill>
              </a:rPr>
              <a:t>COLLACO, J. M. et coll. </a:t>
            </a:r>
            <a:r>
              <a:rPr lang="fr-CA" sz="1200" i="1" dirty="0">
                <a:solidFill>
                  <a:prstClr val="black"/>
                </a:solidFill>
              </a:rPr>
              <a:t>Curr Opin Pulm Med</a:t>
            </a:r>
            <a:r>
              <a:rPr lang="fr-CA" dirty="0"/>
              <a:t>, 2008;14:559-566.</a:t>
            </a:r>
          </a:p>
          <a:p>
            <a:pPr marL="171450" indent="-171450">
              <a:buFont typeface="Arial" panose="020B0604020202020204" pitchFamily="34" charset="0"/>
              <a:buChar char="•"/>
            </a:pPr>
            <a:r>
              <a:rPr lang="fr-CA" dirty="0"/>
              <a:t>CASTELLANI, C. et coll. </a:t>
            </a:r>
            <a:r>
              <a:rPr lang="fr-CA" i="1" dirty="0"/>
              <a:t>J Cyst Fibros</a:t>
            </a:r>
            <a:r>
              <a:rPr lang="fr-CA" dirty="0"/>
              <a:t>, 2008;7:179-196.</a:t>
            </a:r>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30</a:t>
            </a:fld>
            <a:endParaRPr lang="fr-CA" dirty="0">
              <a:solidFill>
                <a:prstClr val="black"/>
              </a:solidFill>
            </a:endParaRPr>
          </a:p>
        </p:txBody>
      </p:sp>
    </p:spTree>
    <p:extLst>
      <p:ext uri="{BB962C8B-B14F-4D97-AF65-F5344CB8AC3E}">
        <p14:creationId xmlns:p14="http://schemas.microsoft.com/office/powerpoint/2010/main" val="2513700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 clé</a:t>
            </a:r>
            <a:endParaRPr lang="fr-CA" dirty="0"/>
          </a:p>
          <a:p>
            <a:pPr marL="178602" indent="-178602">
              <a:buFont typeface="Arial" panose="020B0604020202020204" pitchFamily="34" charset="0"/>
              <a:buChar char="•"/>
            </a:pPr>
            <a:r>
              <a:rPr lang="fr-CA"/>
              <a:t>Chez chaque patient, l’activité globale de la protéine CFTR (déterminée par le génotype du gène </a:t>
            </a:r>
            <a:r>
              <a:rPr lang="fr-CA" i="1"/>
              <a:t>CFTR</a:t>
            </a:r>
            <a:r>
              <a:rPr lang="fr-CA"/>
              <a:t> et dépendante de la variation des deux allèles), les gènes modificateurs et des facteurs environnementaux non génétiques ont une incidence sur l’expression du phénotype clinique de la FK.</a:t>
            </a:r>
            <a:endParaRPr lang="fr-CA" dirty="0"/>
          </a:p>
          <a:p>
            <a:r>
              <a:rPr lang="fr-CA"/>
              <a:t> </a:t>
            </a:r>
            <a:endParaRPr lang="fr-CA" dirty="0"/>
          </a:p>
          <a:p>
            <a:r>
              <a:rPr lang="fr-CA" b="1" dirty="0"/>
              <a:t>Autres renseignements</a:t>
            </a:r>
            <a:endParaRPr lang="fr-CA" dirty="0"/>
          </a:p>
          <a:p>
            <a:pPr marL="178602" indent="-178602">
              <a:buFont typeface="Arial" panose="020B0604020202020204" pitchFamily="34" charset="0"/>
              <a:buChar char="•"/>
            </a:pPr>
            <a:r>
              <a:rPr lang="fr-CA"/>
              <a:t>Des gènes autres que le gène </a:t>
            </a:r>
            <a:r>
              <a:rPr lang="fr-CA" i="1"/>
              <a:t>CFTR</a:t>
            </a:r>
            <a:r>
              <a:rPr lang="fr-CA"/>
              <a:t> agissent eux aussi sur l’évolution de la maladie et la fonction pulmonaire. Ces gènes sont des gènes modificateurs.</a:t>
            </a:r>
            <a:endParaRPr lang="fr-CA" dirty="0"/>
          </a:p>
          <a:p>
            <a:pPr marL="654873" lvl="1" indent="-178602">
              <a:buFont typeface="Arial" panose="020B0604020202020204" pitchFamily="34" charset="0"/>
              <a:buChar char="•"/>
            </a:pPr>
            <a:r>
              <a:rPr lang="fr-CA"/>
              <a:t>Par exemple, les génotypes qui sont associés à une quantité insuffisante de MBL2 et de TGFβ1 ont une incidence sur la fonction pulmonaire et l’évolution de la maladie.</a:t>
            </a:r>
            <a:endParaRPr lang="fr-CA" dirty="0"/>
          </a:p>
          <a:p>
            <a:pPr marL="654873" lvl="1" indent="-178602">
              <a:buFont typeface="Arial" panose="020B0604020202020204" pitchFamily="34" charset="0"/>
              <a:buChar char="•"/>
            </a:pPr>
            <a:r>
              <a:rPr lang="fr-CA"/>
              <a:t>La majorité des études publiées ont porté sur les associations entre les gènes modificateurs candidats et certains aspects du phénotype de la FK. Aucun gène modificateur absolu de la FK n’a encore été identifié.</a:t>
            </a:r>
            <a:endParaRPr lang="fr-CA" dirty="0"/>
          </a:p>
          <a:p>
            <a:pPr marL="178602" indent="-178602">
              <a:buFont typeface="Arial" panose="020B0604020202020204" pitchFamily="34" charset="0"/>
              <a:buChar char="•"/>
            </a:pPr>
            <a:r>
              <a:rPr lang="fr-CA"/>
              <a:t>Les facteurs non génétiques, dont le niveau de soins, les facteurs environnementaux (p. ex. le tabagisme passif et la pollution sont associés à la fonction pulmonaire) et l’âge lors de la déclaration de l’infection pulmonaire jouent eux aussi un rôle considérable dans les résultats cliniques.</a:t>
            </a:r>
            <a:endParaRPr lang="fr-CA" dirty="0"/>
          </a:p>
          <a:p>
            <a:pPr marL="178602" indent="-178602">
              <a:buFont typeface="Arial" panose="020B0604020202020204" pitchFamily="34" charset="0"/>
              <a:buChar char="•"/>
            </a:pPr>
            <a:endParaRPr lang="fr-CA" dirty="0"/>
          </a:p>
          <a:p>
            <a:r>
              <a:rPr lang="fr-CA" b="1" dirty="0"/>
              <a:t>Références</a:t>
            </a:r>
            <a:endParaRPr lang="fr-CA" dirty="0"/>
          </a:p>
          <a:p>
            <a:pPr marL="171450" indent="-171450">
              <a:buFont typeface="Arial" panose="020B0604020202020204" pitchFamily="34" charset="0"/>
              <a:buChar char="•"/>
            </a:pPr>
            <a:r>
              <a:rPr lang="fr-CA"/>
              <a:t>CASTELLANI, C. et coll. </a:t>
            </a:r>
            <a:r>
              <a:rPr lang="fr-CA" i="1" dirty="0"/>
              <a:t>J Cyst Fibros</a:t>
            </a:r>
            <a:r>
              <a:rPr lang="fr-CA"/>
              <a:t>, 2008;7:179-196.</a:t>
            </a:r>
          </a:p>
          <a:p>
            <a:pPr marL="171450" indent="-171450">
              <a:buFont typeface="Arial" panose="020B0604020202020204" pitchFamily="34" charset="0"/>
              <a:buChar char="•"/>
            </a:pPr>
            <a:r>
              <a:rPr lang="fr-CA"/>
              <a:t>CUTTING, G. R. </a:t>
            </a:r>
            <a:r>
              <a:rPr lang="fr-CA" i="1" dirty="0"/>
              <a:t>Annu Rev Genomics Hum Genet, </a:t>
            </a:r>
            <a:r>
              <a:rPr lang="fr-CA"/>
              <a:t>2005;6:237-260. </a:t>
            </a:r>
            <a:endParaRPr lang="fr-CA" dirty="0"/>
          </a:p>
          <a:p>
            <a:pPr marL="171450" indent="-171450">
              <a:buFont typeface="Arial" panose="020B0604020202020204" pitchFamily="34" charset="0"/>
              <a:buChar char="•"/>
            </a:pPr>
            <a:r>
              <a:rPr lang="fr-CA"/>
              <a:t>WILSCHANSKI, M. et P. R. Durie. </a:t>
            </a:r>
            <a:r>
              <a:rPr lang="fr-CA" i="1" dirty="0"/>
              <a:t>Gut</a:t>
            </a:r>
            <a:r>
              <a:rPr lang="fr-CA"/>
              <a:t>, 2007;56:1153-1163.</a:t>
            </a:r>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31</a:t>
            </a:fld>
            <a:endParaRPr lang="fr-CA" dirty="0">
              <a:solidFill>
                <a:prstClr val="black"/>
              </a:solidFill>
            </a:endParaRPr>
          </a:p>
        </p:txBody>
      </p:sp>
    </p:spTree>
    <p:extLst>
      <p:ext uri="{BB962C8B-B14F-4D97-AF65-F5344CB8AC3E}">
        <p14:creationId xmlns:p14="http://schemas.microsoft.com/office/powerpoint/2010/main" val="634840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Rot="1" noChangeAspect="1" noChangeArrowheads="1"/>
          </p:cNvSpPr>
          <p:nvPr>
            <p:ph type="sldImg"/>
          </p:nvPr>
        </p:nvSpPr>
        <p:spPr bwMode="auto">
          <a:xfrm>
            <a:off x="1179513" y="696913"/>
            <a:ext cx="4649787" cy="3486150"/>
          </a:xfrm>
          <a:prstGeom prst="rect">
            <a:avLst/>
          </a:prstGeom>
          <a:solidFill>
            <a:srgbClr val="FFFFFF"/>
          </a:solidFill>
          <a:ln>
            <a:solidFill>
              <a:srgbClr val="000000"/>
            </a:solidFill>
            <a:miter lim="800000"/>
            <a:headEnd/>
            <a:tailEnd/>
          </a:ln>
        </p:spPr>
      </p:sp>
      <p:sp>
        <p:nvSpPr>
          <p:cNvPr id="97282" name="Rectangle 2"/>
          <p:cNvSpPr>
            <a:spLocks noGrp="1" noChangeArrowheads="1"/>
          </p:cNvSpPr>
          <p:nvPr>
            <p:ph type="body" idx="1"/>
          </p:nvPr>
        </p:nvSpPr>
        <p:spPr bwMode="auto">
          <a:xfrm>
            <a:off x="701040" y="4415791"/>
            <a:ext cx="5608320" cy="4183380"/>
          </a:xfrm>
          <a:prstGeom prst="rect">
            <a:avLst/>
          </a:prstGeom>
          <a:noFill/>
          <a:ln>
            <a:miter lim="800000"/>
            <a:headEnd/>
            <a:tailEnd/>
          </a:ln>
        </p:spPr>
        <p:txBody>
          <a:bodyPr>
            <a:prstTxWarp prst="textNoShape">
              <a:avLst/>
            </a:prstTxWarp>
          </a:bodyPr>
          <a:lstStyle/>
          <a:p>
            <a:r>
              <a:rPr lang="fr-CA" b="1" dirty="0"/>
              <a:t>Points clés</a:t>
            </a:r>
            <a:endParaRPr lang="fr-CA" dirty="0"/>
          </a:p>
          <a:p>
            <a:pPr marL="178602" indent="-178602">
              <a:buFont typeface="Arial" panose="020B0604020202020204" pitchFamily="34" charset="0"/>
              <a:buChar char="•"/>
            </a:pPr>
            <a:r>
              <a:rPr lang="fr-CA" dirty="0"/>
              <a:t>L’activité globale de la protéine CFTR, qui est déterminée par le génotype de chaque personne, contribue à l’expression du phénotype clinique. </a:t>
            </a:r>
          </a:p>
          <a:p>
            <a:pPr marL="178602" indent="-178602">
              <a:buFont typeface="Arial" panose="020B0604020202020204" pitchFamily="34" charset="0"/>
              <a:buChar char="•"/>
            </a:pPr>
            <a:r>
              <a:rPr lang="fr-CA" dirty="0"/>
              <a:t>Les personnes en bonne santé et les simples porteurs de mutations du gène </a:t>
            </a:r>
            <a:r>
              <a:rPr lang="fr-CA" i="1" dirty="0"/>
              <a:t>CFTR</a:t>
            </a:r>
            <a:r>
              <a:rPr lang="fr-CA" dirty="0"/>
              <a:t> n’ont pas la FK (activité correspondant à un taux de 50 à 90 % du taux normal).</a:t>
            </a:r>
          </a:p>
          <a:p>
            <a:pPr marL="178602" indent="-178602">
              <a:buFont typeface="Arial" panose="020B0604020202020204" pitchFamily="34" charset="0"/>
              <a:buChar char="•"/>
            </a:pPr>
            <a:r>
              <a:rPr lang="fr-CA" dirty="0"/>
              <a:t>Les personnes chez qui le fonctionnement de la protéine CFTR est altéré présentent un taux intermédiaire d’activité globale de la protéine CFTR (activité correspondant à un taux de 10 à 60 % du taux normal).</a:t>
            </a:r>
          </a:p>
          <a:p>
            <a:pPr marL="178602" indent="-178602">
              <a:buFont typeface="Arial" panose="020B0604020202020204" pitchFamily="34" charset="0"/>
              <a:buChar char="•"/>
            </a:pPr>
            <a:r>
              <a:rPr lang="fr-CA" dirty="0"/>
              <a:t>Les personnes qui sont atteintes de FK présentent le taux le plus faible d’activité globale de la protéine CFTR, c’est-à-dire généralement inférieur à 10 % du taux normal.</a:t>
            </a:r>
          </a:p>
          <a:p>
            <a:r>
              <a:rPr lang="fr-CA" dirty="0"/>
              <a:t> </a:t>
            </a:r>
          </a:p>
          <a:p>
            <a:r>
              <a:rPr lang="fr-CA" b="1" dirty="0"/>
              <a:t>Autres renseignements</a:t>
            </a:r>
            <a:endParaRPr lang="fr-CA" dirty="0"/>
          </a:p>
          <a:p>
            <a:pPr marL="178602" indent="-178602">
              <a:buFont typeface="Arial" panose="020B0604020202020204" pitchFamily="34" charset="0"/>
              <a:buChar char="•"/>
            </a:pPr>
            <a:r>
              <a:rPr lang="fr-CA" dirty="0"/>
              <a:t>Chez les porteurs de mutations du gène </a:t>
            </a:r>
            <a:r>
              <a:rPr lang="fr-CA" i="1" dirty="0"/>
              <a:t>CFTR</a:t>
            </a:r>
            <a:r>
              <a:rPr lang="fr-CA" dirty="0"/>
              <a:t>, l’activité globale de la protéine CFTR correspond à un taux de 50 à 90 % du taux normal et le phénotype est « non-atteint de FK ». </a:t>
            </a:r>
          </a:p>
          <a:p>
            <a:pPr marL="178602" indent="-178602">
              <a:buFont typeface="Arial" panose="020B0604020202020204" pitchFamily="34" charset="0"/>
              <a:buChar char="•"/>
            </a:pPr>
            <a:r>
              <a:rPr lang="fr-CA" dirty="0"/>
              <a:t>Le phénotype clinique des personnes ayant un dysfonctionnement de la protéine CFTR est anormal, mais il ne répond pas aux critères diagnostiques de la FK. Cette catégorie comprend les personnes touchées par l’absence congénitale bilatérale du canal déférent, la pancréatite récurrente aiguë ou chronique et la bronchectasie disséminée. Chez ces personnes, l’activité globale de la protéine CFTR correspond généralement à 10 à 60 % du taux normal.</a:t>
            </a:r>
          </a:p>
          <a:p>
            <a:pPr marL="178602" indent="-178602">
              <a:buFont typeface="Arial" panose="020B0604020202020204" pitchFamily="34" charset="0"/>
              <a:buChar char="•"/>
            </a:pPr>
            <a:r>
              <a:rPr lang="fr-CA" dirty="0"/>
              <a:t>Chez les personnes qui sont atteintes de la forme typique de FK, le phénotype clinique est caractérisé par l’atteinte </a:t>
            </a:r>
            <a:r>
              <a:rPr lang="fr-CA" dirty="0" err="1"/>
              <a:t>sinopulmonaire</a:t>
            </a:r>
            <a:r>
              <a:rPr lang="fr-CA" dirty="0"/>
              <a:t>, un taux de chlorure dans la sueur &gt; 60 </a:t>
            </a:r>
            <a:r>
              <a:rPr lang="fr-CA" dirty="0" err="1"/>
              <a:t>mmol</a:t>
            </a:r>
            <a:r>
              <a:rPr lang="fr-CA" dirty="0"/>
              <a:t>/L et une insuffisance pancréatique se manifestant tôt au cours de la vie. Chez certaines personnes, l’évolution de la maladie est retardée ou les caractéristiques de la maladie ne sont pas toutes présentes.</a:t>
            </a:r>
          </a:p>
          <a:p>
            <a:pPr marL="178602" indent="-178602">
              <a:buFont typeface="Arial" panose="020B0604020202020204" pitchFamily="34" charset="0"/>
              <a:buChar char="•"/>
            </a:pPr>
            <a:endParaRPr lang="fr-CA" dirty="0"/>
          </a:p>
          <a:p>
            <a:r>
              <a:rPr lang="fr-CA" b="1" dirty="0"/>
              <a:t>Références</a:t>
            </a:r>
            <a:endParaRPr lang="fr-CA" dirty="0"/>
          </a:p>
          <a:p>
            <a:pPr marL="171450" indent="-171450">
              <a:buFont typeface="Arial" panose="020B0604020202020204" pitchFamily="34" charset="0"/>
              <a:buChar char="•"/>
            </a:pPr>
            <a:r>
              <a:rPr lang="fr-CA" dirty="0"/>
              <a:t>GRIESENBACH, U. et coll. </a:t>
            </a:r>
            <a:r>
              <a:rPr lang="fr-CA" i="1" dirty="0"/>
              <a:t>Thorax</a:t>
            </a:r>
            <a:r>
              <a:rPr lang="fr-CA" dirty="0"/>
              <a:t>, 1999;54(suppl. 2):S19-23.</a:t>
            </a:r>
          </a:p>
          <a:p>
            <a:pPr marL="171450" indent="-171450">
              <a:buFont typeface="Arial" panose="020B0604020202020204" pitchFamily="34" charset="0"/>
              <a:buChar char="•"/>
            </a:pPr>
            <a:r>
              <a:rPr lang="fr-CA" dirty="0"/>
              <a:t>ROWE, S. M. et coll. </a:t>
            </a:r>
            <a:r>
              <a:rPr lang="fr-CA" i="1" dirty="0"/>
              <a:t>Proc Am Thorac Soc, </a:t>
            </a:r>
            <a:r>
              <a:rPr lang="fr-CA" dirty="0"/>
              <a:t>2007;4:387-398. </a:t>
            </a:r>
          </a:p>
          <a:p>
            <a:pPr marL="171450" indent="-171450">
              <a:buFont typeface="Arial" panose="020B0604020202020204" pitchFamily="34" charset="0"/>
              <a:buChar char="•"/>
            </a:pPr>
            <a:r>
              <a:rPr lang="fr-CA" dirty="0"/>
              <a:t>BOMBIERI, C. et coll. </a:t>
            </a:r>
            <a:r>
              <a:rPr lang="fr-CA" i="1" dirty="0"/>
              <a:t>J Cys Fibros, </a:t>
            </a:r>
            <a:r>
              <a:rPr lang="fr-CA" dirty="0"/>
              <a:t>2011;10:S86-102. </a:t>
            </a:r>
          </a:p>
          <a:p>
            <a:pPr marL="171450" indent="-171450">
              <a:buFont typeface="Arial" panose="020B0604020202020204" pitchFamily="34" charset="0"/>
              <a:buChar char="•"/>
            </a:pPr>
            <a:r>
              <a:rPr lang="fr-CA" dirty="0"/>
              <a:t>MOSKOWITZ, S. M. </a:t>
            </a:r>
            <a:r>
              <a:rPr lang="fr-CA" i="1" dirty="0"/>
              <a:t>GeneReviews, </a:t>
            </a:r>
            <a:r>
              <a:rPr lang="fr-CA" dirty="0"/>
              <a:t>[Internet], 2001.</a:t>
            </a:r>
          </a:p>
          <a:p>
            <a:pPr marL="171450" indent="-171450">
              <a:buFont typeface="Arial" panose="020B0604020202020204" pitchFamily="34" charset="0"/>
              <a:buChar char="•"/>
            </a:pPr>
            <a:r>
              <a:rPr lang="fr-CA" dirty="0"/>
              <a:t>DAVIS, P. B. et coll. </a:t>
            </a:r>
            <a:r>
              <a:rPr lang="fr-CA" i="1" dirty="0"/>
              <a:t>J Respir Crit Care Med</a:t>
            </a:r>
            <a:r>
              <a:rPr lang="fr-CA" dirty="0"/>
              <a:t>, 1996;154:1229-1256. </a:t>
            </a:r>
          </a:p>
          <a:p>
            <a:pPr marL="171450" indent="-171450">
              <a:buFont typeface="Arial" panose="020B0604020202020204" pitchFamily="34" charset="0"/>
              <a:buChar char="•"/>
            </a:pPr>
            <a:r>
              <a:rPr lang="fr-CA" dirty="0"/>
              <a:t>DAVIS, P. B. </a:t>
            </a:r>
            <a:r>
              <a:rPr lang="fr-CA" i="1" dirty="0"/>
              <a:t>Am J Respir Crit Care Med, </a:t>
            </a:r>
            <a:r>
              <a:rPr lang="fr-CA" dirty="0"/>
              <a:t>2006;173:475-482.</a:t>
            </a:r>
            <a:endParaRPr lang="fr-CA" dirty="0">
              <a:ea typeface="Verdana"/>
              <a:cs typeface="Verdana"/>
              <a:sym typeface="Arial" pitchFamily="-110" charset="0"/>
            </a:endParaRPr>
          </a:p>
        </p:txBody>
      </p:sp>
    </p:spTree>
    <p:extLst>
      <p:ext uri="{BB962C8B-B14F-4D97-AF65-F5344CB8AC3E}">
        <p14:creationId xmlns:p14="http://schemas.microsoft.com/office/powerpoint/2010/main" val="3179253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Grp="1" noRot="1" noChangeAspect="1" noChangeArrowheads="1"/>
          </p:cNvSpPr>
          <p:nvPr>
            <p:ph type="sldImg"/>
          </p:nvPr>
        </p:nvSpPr>
        <p:spPr bwMode="auto">
          <a:xfrm>
            <a:off x="1179513" y="696913"/>
            <a:ext cx="4649787" cy="3486150"/>
          </a:xfrm>
          <a:prstGeom prst="rect">
            <a:avLst/>
          </a:prstGeom>
          <a:solidFill>
            <a:srgbClr val="FFFFFF"/>
          </a:solidFill>
          <a:ln>
            <a:solidFill>
              <a:srgbClr val="000000"/>
            </a:solidFill>
            <a:miter lim="800000"/>
            <a:headEnd/>
            <a:tailEnd/>
          </a:ln>
        </p:spPr>
      </p:sp>
      <p:sp>
        <p:nvSpPr>
          <p:cNvPr id="99330" name="Rectangle 2"/>
          <p:cNvSpPr>
            <a:spLocks noGrp="1" noChangeArrowheads="1"/>
          </p:cNvSpPr>
          <p:nvPr>
            <p:ph type="body" idx="1"/>
          </p:nvPr>
        </p:nvSpPr>
        <p:spPr bwMode="auto">
          <a:xfrm>
            <a:off x="701040" y="4415791"/>
            <a:ext cx="5608320" cy="4183380"/>
          </a:xfrm>
          <a:prstGeom prst="rect">
            <a:avLst/>
          </a:prstGeom>
          <a:noFill/>
          <a:ln>
            <a:miter lim="800000"/>
            <a:headEnd/>
            <a:tailEnd/>
          </a:ln>
        </p:spPr>
        <p:txBody>
          <a:bodyPr>
            <a:prstTxWarp prst="textNoShape">
              <a:avLst/>
            </a:prstTxWarp>
          </a:bodyPr>
          <a:lstStyle/>
          <a:p>
            <a:r>
              <a:rPr lang="fr-CA" b="1" dirty="0"/>
              <a:t>Point clé</a:t>
            </a:r>
            <a:endParaRPr lang="fr-CA" dirty="0"/>
          </a:p>
          <a:p>
            <a:pPr marL="178602" indent="-178602">
              <a:buFont typeface="Arial" panose="020B0604020202020204" pitchFamily="34" charset="0"/>
              <a:buChar char="•"/>
            </a:pPr>
            <a:r>
              <a:rPr lang="fr-CA" dirty="0"/>
              <a:t>Le génotype du gène </a:t>
            </a:r>
            <a:r>
              <a:rPr lang="fr-CA" i="1" dirty="0"/>
              <a:t>CFTR</a:t>
            </a:r>
            <a:r>
              <a:rPr lang="fr-CA" dirty="0"/>
              <a:t> des </a:t>
            </a:r>
            <a:r>
              <a:rPr lang="fr-CA" b="1" dirty="0"/>
              <a:t>deux</a:t>
            </a:r>
            <a:r>
              <a:rPr lang="fr-CA" dirty="0"/>
              <a:t> allèles détermine l’activité globale de la protéine CFTR. L’activité globale de la protéine CFTR, elle, contribue à l’expression du phénotype clinique.</a:t>
            </a:r>
          </a:p>
          <a:p>
            <a:r>
              <a:rPr lang="fr-CA" dirty="0"/>
              <a:t> </a:t>
            </a:r>
          </a:p>
          <a:p>
            <a:r>
              <a:rPr lang="fr-CA" b="1" dirty="0"/>
              <a:t>Autres renseignements</a:t>
            </a:r>
            <a:endParaRPr lang="fr-CA" dirty="0"/>
          </a:p>
          <a:p>
            <a:pPr marL="178602" indent="-178602">
              <a:buFont typeface="Arial" panose="020B0604020202020204" pitchFamily="34" charset="0"/>
              <a:buChar char="•"/>
            </a:pPr>
            <a:r>
              <a:rPr lang="fr-CA" dirty="0"/>
              <a:t>Les deux allèles du gène </a:t>
            </a:r>
            <a:r>
              <a:rPr lang="fr-CA" i="1" dirty="0"/>
              <a:t>CFTR</a:t>
            </a:r>
            <a:r>
              <a:rPr lang="fr-CA" dirty="0"/>
              <a:t> contribuent à l’expression de la protéine CFTR dans les cellules épithéliales. Certaines mutations du gène </a:t>
            </a:r>
            <a:r>
              <a:rPr lang="fr-CA" i="1" dirty="0"/>
              <a:t>CFTR</a:t>
            </a:r>
            <a:r>
              <a:rPr lang="fr-CA" dirty="0"/>
              <a:t> entraînent une activité restreinte ou nulle, alors que d’autres mutations permettent encore une activité résiduelle.</a:t>
            </a:r>
          </a:p>
          <a:p>
            <a:pPr marL="178602" indent="-178602">
              <a:buFont typeface="Arial" panose="020B0604020202020204" pitchFamily="34" charset="0"/>
              <a:buChar char="•"/>
            </a:pPr>
            <a:r>
              <a:rPr lang="fr-CA" dirty="0"/>
              <a:t>Les mutations particulières sur les deux allèles du gène </a:t>
            </a:r>
            <a:r>
              <a:rPr lang="fr-CA" i="1" dirty="0"/>
              <a:t>CFTR</a:t>
            </a:r>
            <a:r>
              <a:rPr lang="fr-CA" dirty="0"/>
              <a:t> et les taux respectifs d’activité globale de la protéine CFTR qui sont associés à chaque mutation sont les deux déterminants de l’activité globale de la protéine CFTR chez une personne.</a:t>
            </a:r>
          </a:p>
          <a:p>
            <a:pPr marL="178602" indent="-178602">
              <a:buFont typeface="Arial" panose="020B0604020202020204" pitchFamily="34" charset="0"/>
              <a:buChar char="•"/>
            </a:pPr>
            <a:r>
              <a:rPr lang="fr-CA" dirty="0"/>
              <a:t>L’activité globale de la protéine CFTR, elle, influe sur l’expression du phénotype clinique.</a:t>
            </a:r>
          </a:p>
          <a:p>
            <a:r>
              <a:rPr lang="fr-CA" b="1" dirty="0"/>
              <a:t> </a:t>
            </a:r>
            <a:endParaRPr lang="fr-CA" dirty="0"/>
          </a:p>
          <a:p>
            <a:r>
              <a:rPr lang="fr-CA" b="1" dirty="0"/>
              <a:t>Référence</a:t>
            </a:r>
            <a:endParaRPr lang="fr-CA" dirty="0"/>
          </a:p>
          <a:p>
            <a:pPr marL="171450" indent="-171450">
              <a:buFont typeface="Arial" panose="020B0604020202020204" pitchFamily="34" charset="0"/>
              <a:buChar char="•"/>
            </a:pPr>
            <a:r>
              <a:rPr lang="fr-CA" dirty="0"/>
              <a:t>ZIELENSKI, J. </a:t>
            </a:r>
            <a:r>
              <a:rPr lang="fr-CA" i="1" dirty="0"/>
              <a:t>Respiration</a:t>
            </a:r>
            <a:r>
              <a:rPr lang="fr-CA" dirty="0"/>
              <a:t>, 2000;67:117-133.</a:t>
            </a:r>
          </a:p>
        </p:txBody>
      </p:sp>
    </p:spTree>
    <p:extLst>
      <p:ext uri="{BB962C8B-B14F-4D97-AF65-F5344CB8AC3E}">
        <p14:creationId xmlns:p14="http://schemas.microsoft.com/office/powerpoint/2010/main" val="2271186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Rot="1" noChangeAspect="1" noChangeArrowheads="1"/>
          </p:cNvSpPr>
          <p:nvPr>
            <p:ph type="sldImg"/>
          </p:nvPr>
        </p:nvSpPr>
        <p:spPr bwMode="auto">
          <a:xfrm>
            <a:off x="1179513" y="696913"/>
            <a:ext cx="4649787" cy="3486150"/>
          </a:xfrm>
          <a:prstGeom prst="rect">
            <a:avLst/>
          </a:prstGeom>
          <a:solidFill>
            <a:srgbClr val="FFFFFF"/>
          </a:solidFill>
          <a:ln>
            <a:solidFill>
              <a:srgbClr val="000000"/>
            </a:solidFill>
            <a:miter lim="800000"/>
            <a:headEnd/>
            <a:tailEnd/>
          </a:ln>
        </p:spPr>
      </p:sp>
      <p:sp>
        <p:nvSpPr>
          <p:cNvPr id="4" name="Notes Placeholder 2"/>
          <p:cNvSpPr txBox="1">
            <a:spLocks/>
          </p:cNvSpPr>
          <p:nvPr/>
        </p:nvSpPr>
        <p:spPr bwMode="auto">
          <a:xfrm>
            <a:off x="685801" y="4400551"/>
            <a:ext cx="5486400" cy="3903477"/>
          </a:xfrm>
          <a:prstGeom prst="rect">
            <a:avLst/>
          </a:prstGeom>
          <a:noFill/>
        </p:spPr>
        <p:txBody>
          <a:bodyPr vert="horz" wrap="square" lIns="95254" tIns="47627" rIns="95254" bIns="47627"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CA" sz="1100" b="1" dirty="0"/>
              <a:t>Point clé</a:t>
            </a:r>
          </a:p>
          <a:p>
            <a:pPr marL="178602" indent="-178602">
              <a:buFont typeface="Arial" panose="020B0604020202020204" pitchFamily="34" charset="0"/>
              <a:buChar char="•"/>
            </a:pPr>
            <a:r>
              <a:rPr lang="fr-CA" sz="1100" dirty="0"/>
              <a:t>Les organes ne sont pas tous aussi sensibles les uns que les autres aux réductions de l’activité de la protéine CFTR, d’où la variation de la gravité de l’atteinte de chacun d’entre eux.</a:t>
            </a:r>
          </a:p>
          <a:p>
            <a:endParaRPr lang="fr-CA" sz="1100" dirty="0"/>
          </a:p>
          <a:p>
            <a:r>
              <a:rPr lang="fr-CA" sz="1100" b="1" dirty="0"/>
              <a:t>Autres renseignements</a:t>
            </a:r>
          </a:p>
          <a:p>
            <a:pPr marL="178602" indent="-178602">
              <a:buFont typeface="Arial" panose="020B0604020202020204" pitchFamily="34" charset="0"/>
              <a:buChar char="•"/>
            </a:pPr>
            <a:r>
              <a:rPr lang="fr-CA" sz="1100" dirty="0"/>
              <a:t>Le trappage et l’épaississement de la paroi des voies respiratoires sont des changements pathologiques précoces qui sont suivis de bronchectasies, d’augmentations de la fréquence des obstructions par le mucus et d’un épaississement péribronchique. La colonisation bactérienne chronique est le résultat de l’incapacité de l’organisme à éliminer le mucus épais et collant, qui emprisonne les microbes inhalés dans les voies respiratoires. D’autres manifestations sinopulmonaires de la FK comprennent l’atélectasie, les kystes bronchiques, le pneumothorax et l’opacification des sinus.</a:t>
            </a:r>
          </a:p>
          <a:p>
            <a:pPr marL="178602" indent="-178602">
              <a:buFont typeface="Arial" panose="020B0604020202020204" pitchFamily="34" charset="0"/>
              <a:buChar char="•"/>
            </a:pPr>
            <a:r>
              <a:rPr lang="fr-CA" sz="1100" dirty="0"/>
              <a:t>Plus de 85 % des personnes qui sont atteintes de FK sont nées avec une insuffisance pancréatique. Le fonctionnement inadéquat ou l’absence de la protéine CFTR et l’interruption conséquente de l’acheminement des ions chlorure à travers les lumières entraînent la réduction des volumes de sécrétions pancréatiques plus acides, ce qui cause l’obstruction et la destruction du parenchyme. La pancréatite idiopathique chronique peut également être liée à la protéine CFTR.</a:t>
            </a:r>
          </a:p>
          <a:p>
            <a:pPr marL="178602" indent="-178602">
              <a:buFont typeface="Arial" panose="020B0604020202020204" pitchFamily="34" charset="0"/>
              <a:buChar char="•"/>
            </a:pPr>
            <a:r>
              <a:rPr lang="fr-CA" sz="1100" dirty="0"/>
              <a:t>Les manifestations hépatiques de la FK, dont la cirrhose, l’hypertension portale, la cholélithiase et la stéatose, sont moins fréquentes que les manifestations pulmonaires et pancréatiques. Jusqu’à 30 % des personnes qui sont atteintes de FK ont une maladie du foie attribuable à l’anomalie sous-jacente de la protéine CFTR. De nos jours, les troubles du foie liés à la FK attirent plus d’attention en raison de la diminution de la mortalité chez les personnes atteintes de cette maladie. À l’instar des atteintes pulmonaires et pancréatiques, les atteintes hépatiques associées à la FK sont liées à la protéine CFTR.</a:t>
            </a:r>
          </a:p>
          <a:p>
            <a:pPr marL="178602" indent="-178602">
              <a:buFont typeface="Arial" panose="020B0604020202020204" pitchFamily="34" charset="0"/>
              <a:buChar char="•"/>
            </a:pPr>
            <a:r>
              <a:rPr lang="fr-CA" sz="1100" dirty="0"/>
              <a:t>Le fonctionnement anormal de la protéine CFTR dans le tractus gastro-intestinal peut entraîner une obstruction intestinale, phénomène connu sous le nom « iléus méconial » chez les nouveau-nés et « syndrome d’obstruction intestinale distale » chez les personnes plus âgées.</a:t>
            </a:r>
          </a:p>
          <a:p>
            <a:pPr marL="178602" indent="-178602">
              <a:buFont typeface="Arial" panose="020B0604020202020204" pitchFamily="34" charset="0"/>
              <a:buChar char="•"/>
            </a:pPr>
            <a:r>
              <a:rPr lang="fr-CA" sz="1100" dirty="0"/>
              <a:t>Les troubles de la reproduction qui sont liés à la protéine CFTR comprennent l’absence congénitale bilatérale du canal déférent et la réduction de la fertilité.</a:t>
            </a:r>
          </a:p>
          <a:p>
            <a:pPr marL="178602" indent="-178602">
              <a:buFont typeface="Arial" panose="020B0604020202020204" pitchFamily="34" charset="0"/>
              <a:buChar char="•"/>
            </a:pPr>
            <a:endParaRPr lang="fr-CA" sz="1100" dirty="0"/>
          </a:p>
          <a:p>
            <a:r>
              <a:rPr lang="fr-CA" sz="1100" b="1" dirty="0"/>
              <a:t>Références</a:t>
            </a:r>
          </a:p>
          <a:p>
            <a:pPr marL="178602" indent="-178602">
              <a:buFont typeface="Arial" panose="020B0604020202020204" pitchFamily="34" charset="0"/>
              <a:buChar char="•"/>
            </a:pPr>
            <a:r>
              <a:rPr lang="fr-CA" sz="1100" dirty="0"/>
              <a:t>DAVIS, P. B. </a:t>
            </a:r>
            <a:r>
              <a:rPr lang="fr-CA" sz="1100" i="1" dirty="0"/>
              <a:t>Am J Respir Crit Care Med, </a:t>
            </a:r>
            <a:r>
              <a:rPr lang="fr-CA"/>
              <a:t>2006;173:475-482.</a:t>
            </a:r>
            <a:r>
              <a:rPr lang="fr-CA" sz="1100" dirty="0"/>
              <a:t> </a:t>
            </a:r>
          </a:p>
          <a:p>
            <a:pPr marL="178602" indent="-178602">
              <a:buFont typeface="Arial" panose="020B0604020202020204" pitchFamily="34" charset="0"/>
              <a:buChar char="•"/>
            </a:pPr>
            <a:r>
              <a:rPr lang="fr-CA" sz="1100" dirty="0"/>
              <a:t>RAMSEY, B. W. </a:t>
            </a:r>
            <a:r>
              <a:rPr lang="fr-CA" sz="1100" i="1" dirty="0"/>
              <a:t>Proc Am Thorac Soc, </a:t>
            </a:r>
            <a:r>
              <a:rPr lang="fr-CA"/>
              <a:t>2007;4:359-363.</a:t>
            </a:r>
            <a:r>
              <a:rPr lang="fr-CA" sz="1100" dirty="0"/>
              <a:t> </a:t>
            </a:r>
          </a:p>
          <a:p>
            <a:pPr marL="178602" indent="-178602">
              <a:buFont typeface="Arial" panose="020B0604020202020204" pitchFamily="34" charset="0"/>
              <a:buChar char="•"/>
            </a:pPr>
            <a:r>
              <a:rPr lang="fr-CA" sz="1100" dirty="0"/>
              <a:t>TIDDENS, H. A. et P. A. de Jong. </a:t>
            </a:r>
            <a:r>
              <a:rPr lang="fr-CA" sz="1100" i="1" dirty="0"/>
              <a:t>Proc Am Thorac Soc, </a:t>
            </a:r>
            <a:r>
              <a:rPr lang="fr-CA"/>
              <a:t>2007;4:343-346.</a:t>
            </a:r>
          </a:p>
          <a:p>
            <a:pPr marL="178602" indent="-178602">
              <a:buFont typeface="Arial" panose="020B0604020202020204" pitchFamily="34" charset="0"/>
              <a:buChar char="•"/>
            </a:pPr>
            <a:r>
              <a:rPr lang="fr-CA" sz="1100" dirty="0"/>
              <a:t>WALKOWIAK, J. et coll. </a:t>
            </a:r>
            <a:r>
              <a:rPr lang="fr-CA" sz="1100" i="1" dirty="0"/>
              <a:t>Eur J Gastroenterol Hepatol</a:t>
            </a:r>
            <a:r>
              <a:rPr lang="fr-CA"/>
              <a:t>, 2008;20:157-160.</a:t>
            </a:r>
          </a:p>
          <a:p>
            <a:pPr marL="178602" indent="-178602">
              <a:buFont typeface="Arial" panose="020B0604020202020204" pitchFamily="34" charset="0"/>
              <a:buChar char="•"/>
            </a:pPr>
            <a:r>
              <a:rPr lang="fr-CA" sz="1100" dirty="0"/>
              <a:t>COLOMBO, C. et coll. </a:t>
            </a:r>
            <a:r>
              <a:rPr lang="fr-CA" sz="1100" i="1" dirty="0"/>
              <a:t>Pediatr Gastroenterol Nutr</a:t>
            </a:r>
            <a:r>
              <a:rPr lang="fr-CA"/>
              <a:t>, 2006;43(Suppl. 1):S49-55.</a:t>
            </a:r>
          </a:p>
        </p:txBody>
      </p:sp>
    </p:spTree>
    <p:extLst>
      <p:ext uri="{BB962C8B-B14F-4D97-AF65-F5344CB8AC3E}">
        <p14:creationId xmlns:p14="http://schemas.microsoft.com/office/powerpoint/2010/main" val="2384560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marL="178602" indent="-178602">
              <a:buFont typeface="Arial" panose="020B0604020202020204" pitchFamily="34" charset="0"/>
              <a:buChar char="•"/>
            </a:pPr>
            <a:r>
              <a:rPr lang="fr-CA" dirty="0"/>
              <a:t>La variabilité de l’expression phénotypique (même parmi les personnes qui présentent les mêmes mutations) suggère que d’autres facteurs entrent en ligne de compte.</a:t>
            </a:r>
          </a:p>
          <a:p>
            <a:pPr marL="178602" indent="-178602">
              <a:buFont typeface="Arial" panose="020B0604020202020204" pitchFamily="34" charset="0"/>
              <a:buChar char="•"/>
            </a:pPr>
            <a:r>
              <a:rPr lang="fr-CA" dirty="0"/>
              <a:t>La variation des gènes non-</a:t>
            </a:r>
            <a:r>
              <a:rPr lang="fr-CA" i="1" dirty="0"/>
              <a:t>CFTR</a:t>
            </a:r>
            <a:r>
              <a:rPr lang="fr-CA" dirty="0"/>
              <a:t>, ou gènes modificateurs, peut influer sur la gravité de l’expression de la maladie.</a:t>
            </a:r>
          </a:p>
          <a:p>
            <a:pPr marL="178602" indent="-178602">
              <a:buFont typeface="Arial" panose="020B0604020202020204" pitchFamily="34" charset="0"/>
              <a:buChar char="•"/>
            </a:pPr>
            <a:r>
              <a:rPr lang="fr-CA" dirty="0"/>
              <a:t>Les gènes modificateurs contribuent, preuves à l’appui, à la variabilité clinique.</a:t>
            </a:r>
          </a:p>
          <a:p>
            <a:pPr marL="654873" lvl="1" indent="-178602">
              <a:buFont typeface="Arial" panose="020B0604020202020204" pitchFamily="34" charset="0"/>
              <a:buChar char="•"/>
            </a:pPr>
            <a:r>
              <a:rPr lang="fr-CA" dirty="0"/>
              <a:t>Parmi les pires cas d’atteinte de la fonction pulmonaire, certains ont été associés à des génotypes liés à une quantité insuffisante de MBL2. En revanche, des cas d’amélioration de la fonction pulmonaire ont été associés à certains polymorphismes du </a:t>
            </a:r>
            <a:r>
              <a:rPr lang="fr-CA" i="1" dirty="0"/>
              <a:t>TGFβ1.</a:t>
            </a:r>
            <a:endParaRPr lang="fr-CA" dirty="0"/>
          </a:p>
          <a:p>
            <a:pPr marL="178602" indent="-178602">
              <a:buFont typeface="Arial" panose="020B0604020202020204" pitchFamily="34" charset="0"/>
              <a:buChar char="•"/>
            </a:pPr>
            <a:r>
              <a:rPr lang="fr-CA" dirty="0"/>
              <a:t>La majorité des études publiées ont porté sur les associations entre les gènes modificateurs candidats et certains aspects du phénotype de la FK. Aucun gène modificateur absolu de la FK n’a encore été identifié.</a:t>
            </a:r>
          </a:p>
          <a:p>
            <a:pPr marL="178602" indent="-178602">
              <a:buFont typeface="Arial" panose="020B0604020202020204" pitchFamily="34" charset="0"/>
              <a:buChar char="•"/>
            </a:pPr>
            <a:r>
              <a:rPr lang="fr-CA" dirty="0"/>
              <a:t>Des recherches sont en cours pour comprendre les liens qui pourraient exister entre des polymorphismes nucléotidiques simples de certains gènes et les manifestations cliniques de la FK.</a:t>
            </a:r>
          </a:p>
          <a:p>
            <a:pPr marL="178602" indent="-178602">
              <a:buFont typeface="Arial" panose="020B0604020202020204" pitchFamily="34" charset="0"/>
              <a:buChar char="•"/>
            </a:pPr>
            <a:endParaRPr lang="fr-CA" dirty="0"/>
          </a:p>
          <a:p>
            <a:r>
              <a:rPr lang="fr-CA" b="1" dirty="0"/>
              <a:t>Références</a:t>
            </a:r>
            <a:endParaRPr lang="fr-CA" dirty="0"/>
          </a:p>
          <a:p>
            <a:pPr marL="172800" indent="-172800">
              <a:buFont typeface="Arial" panose="020B0604020202020204" pitchFamily="34" charset="0"/>
              <a:buChar char="•"/>
            </a:pPr>
            <a:r>
              <a:rPr lang="fr-CA" dirty="0"/>
              <a:t>CUTTING, G. R. </a:t>
            </a:r>
            <a:r>
              <a:rPr lang="fr-CA" i="1" dirty="0"/>
              <a:t>Ann N Y Acad Sci</a:t>
            </a:r>
            <a:r>
              <a:rPr lang="fr-CA" dirty="0"/>
              <a:t>, 2010;1214:57-69.</a:t>
            </a:r>
          </a:p>
          <a:p>
            <a:pPr marL="172800" indent="-172800">
              <a:buFont typeface="Arial" panose="020B0604020202020204" pitchFamily="34" charset="0"/>
              <a:buChar char="•"/>
            </a:pPr>
            <a:r>
              <a:rPr lang="fr-CA" dirty="0"/>
              <a:t>DRUMM, M. L. et coll. </a:t>
            </a:r>
            <a:r>
              <a:rPr lang="fr-CA" i="1" dirty="0"/>
              <a:t>Annu Rev Pathol</a:t>
            </a:r>
            <a:r>
              <a:rPr lang="fr-CA" dirty="0"/>
              <a:t>, 2012;7:267-282.</a:t>
            </a:r>
          </a:p>
          <a:p>
            <a:pPr marL="172800" indent="-172800">
              <a:buFont typeface="Arial" panose="020B0604020202020204" pitchFamily="34" charset="0"/>
              <a:buChar char="•"/>
            </a:pPr>
            <a:r>
              <a:rPr lang="fr-CA" dirty="0"/>
              <a:t>BARTLETT, J. R. </a:t>
            </a:r>
            <a:r>
              <a:rPr lang="fr-CA" i="1" dirty="0"/>
              <a:t>JAMA</a:t>
            </a:r>
            <a:r>
              <a:rPr lang="fr-CA" dirty="0"/>
              <a:t>, 2009;302:1076-1083.</a:t>
            </a:r>
          </a:p>
          <a:p>
            <a:pPr marL="172800" indent="-172800">
              <a:buFont typeface="Arial" panose="020B0604020202020204" pitchFamily="34" charset="0"/>
              <a:buChar char="•"/>
            </a:pPr>
            <a:r>
              <a:rPr lang="fr-CA" dirty="0"/>
              <a:t>COLLACO, J. M. et coll. </a:t>
            </a:r>
            <a:r>
              <a:rPr lang="fr-CA" i="1" dirty="0"/>
              <a:t>Curr Opin Pulm Med</a:t>
            </a:r>
            <a:r>
              <a:rPr lang="fr-CA" dirty="0"/>
              <a:t>, 2008;14:559-566.</a:t>
            </a:r>
          </a:p>
          <a:p>
            <a:pPr marL="172800" indent="-172800">
              <a:buFont typeface="Arial" panose="020B0604020202020204" pitchFamily="34" charset="0"/>
              <a:buChar char="•"/>
            </a:pPr>
            <a:r>
              <a:rPr lang="fr-CA" dirty="0"/>
              <a:t>DRUMM, M. L. et coll. </a:t>
            </a:r>
            <a:r>
              <a:rPr lang="fr-CA" i="1" dirty="0"/>
              <a:t>N Engl J Med</a:t>
            </a:r>
            <a:r>
              <a:rPr lang="fr-CA" dirty="0"/>
              <a:t>, 2005;353:1443-1453.</a:t>
            </a:r>
          </a:p>
          <a:p>
            <a:pPr marL="172800" indent="-172800">
              <a:buFont typeface="Arial" panose="020B0604020202020204" pitchFamily="34" charset="0"/>
              <a:buChar char="•"/>
            </a:pPr>
            <a:r>
              <a:rPr lang="fr-CA" dirty="0"/>
              <a:t>BADANO, J. L. et N. </a:t>
            </a:r>
            <a:r>
              <a:rPr lang="fr-CA" dirty="0" err="1"/>
              <a:t>Katsanis</a:t>
            </a:r>
            <a:r>
              <a:rPr lang="fr-CA" dirty="0"/>
              <a:t>. </a:t>
            </a:r>
            <a:r>
              <a:rPr lang="fr-CA" i="1" dirty="0"/>
              <a:t>Nat Rev Genet</a:t>
            </a:r>
            <a:r>
              <a:rPr lang="fr-CA" dirty="0"/>
              <a:t>, 2002;3:779-789.</a:t>
            </a:r>
            <a:endParaRPr lang="fr-CA" dirty="0">
              <a:latin typeface="Arial" pitchFamily="34" charset="0"/>
              <a:ea typeface="ＭＳ Ｐゴシック"/>
              <a:cs typeface="Arial" pitchFamily="34" charset="0"/>
            </a:endParaRPr>
          </a:p>
        </p:txBody>
      </p:sp>
      <p:sp>
        <p:nvSpPr>
          <p:cNvPr id="93188" name="Slide Number Placeholder 3"/>
          <p:cNvSpPr>
            <a:spLocks noGrp="1"/>
          </p:cNvSpPr>
          <p:nvPr>
            <p:ph type="sldNum" sz="quarter" idx="5"/>
          </p:nvPr>
        </p:nvSpPr>
        <p:spPr bwMode="auto">
          <a:noFill/>
          <a:ln>
            <a:miter lim="800000"/>
            <a:headEnd/>
            <a:tailEnd/>
          </a:ln>
        </p:spPr>
        <p:txBody>
          <a:bodyPr/>
          <a:lstStyle/>
          <a:p>
            <a:fld id="{9D94BCBA-1820-4592-8EF3-0B27BE7F691C}" type="slidenum">
              <a:rPr lang="en-US" smtClean="0">
                <a:solidFill>
                  <a:prstClr val="black"/>
                </a:solidFill>
              </a:rPr>
              <a:pPr/>
              <a:t>35</a:t>
            </a:fld>
            <a:endParaRPr lang="fr-CA" dirty="0">
              <a:solidFill>
                <a:prstClr val="black"/>
              </a:solidFill>
            </a:endParaRPr>
          </a:p>
        </p:txBody>
      </p:sp>
    </p:spTree>
    <p:extLst>
      <p:ext uri="{BB962C8B-B14F-4D97-AF65-F5344CB8AC3E}">
        <p14:creationId xmlns:p14="http://schemas.microsoft.com/office/powerpoint/2010/main" val="2828325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marL="178602" indent="-178602">
              <a:buFont typeface="Arial" panose="020B0604020202020204" pitchFamily="34" charset="0"/>
              <a:buChar char="•"/>
            </a:pPr>
            <a:r>
              <a:rPr lang="fr-CA"/>
              <a:t>Les facteurs environnementaux, qui contribuent eux aussi à la variabilité des manifestations de la FK, ont des interactions complexes avec les déterminants génétiques du phénotype.</a:t>
            </a:r>
            <a:endParaRPr lang="fr-CA" dirty="0"/>
          </a:p>
          <a:p>
            <a:pPr marL="178602" indent="-178602">
              <a:buFont typeface="Arial" panose="020B0604020202020204" pitchFamily="34" charset="0"/>
              <a:buChar char="•"/>
            </a:pPr>
            <a:r>
              <a:rPr lang="fr-CA"/>
              <a:t>Les données dont on dispose sont limitées :</a:t>
            </a:r>
            <a:endParaRPr lang="fr-CA" dirty="0"/>
          </a:p>
          <a:p>
            <a:pPr marL="654873" lvl="1" indent="-178602">
              <a:buFont typeface="Arial" panose="020B0604020202020204" pitchFamily="34" charset="0"/>
              <a:buChar char="•"/>
            </a:pPr>
            <a:r>
              <a:rPr lang="fr-CA"/>
              <a:t>L’exposition passive à la fumée du tabac est liée à un état clinique plus sombre chez les personnes atteintes de FK.</a:t>
            </a:r>
            <a:endParaRPr lang="fr-CA" dirty="0"/>
          </a:p>
          <a:p>
            <a:pPr marL="654873" lvl="1" indent="-178602">
              <a:buFont typeface="Arial" panose="020B0604020202020204" pitchFamily="34" charset="0"/>
              <a:buChar char="•"/>
            </a:pPr>
            <a:r>
              <a:rPr lang="fr-CA"/>
              <a:t>L’acquisition de certaines bactéries dans les voies respiratoires des personnes atteintes de FK est associée à l’accélération du déclin de la fonction pulmonaire.</a:t>
            </a:r>
            <a:endParaRPr lang="fr-CA" dirty="0"/>
          </a:p>
          <a:p>
            <a:pPr marL="654873" lvl="1" indent="-178602">
              <a:buFont typeface="Arial" panose="020B0604020202020204" pitchFamily="34" charset="0"/>
              <a:buChar char="•"/>
            </a:pPr>
            <a:r>
              <a:rPr lang="fr-CA"/>
              <a:t>Moment du diagnostic</a:t>
            </a:r>
            <a:endParaRPr lang="fr-CA" dirty="0"/>
          </a:p>
          <a:p>
            <a:pPr marL="654873" lvl="1" indent="-178602">
              <a:buFont typeface="Arial" panose="020B0604020202020204" pitchFamily="34" charset="0"/>
              <a:buChar char="•"/>
            </a:pPr>
            <a:r>
              <a:rPr lang="fr-CA"/>
              <a:t>Observance thérapeutique </a:t>
            </a:r>
            <a:endParaRPr lang="fr-CA" dirty="0"/>
          </a:p>
          <a:p>
            <a:r>
              <a:rPr lang="fr-CA" b="1" dirty="0"/>
              <a:t> </a:t>
            </a:r>
            <a:endParaRPr lang="fr-CA" dirty="0"/>
          </a:p>
          <a:p>
            <a:r>
              <a:rPr lang="fr-CA" b="1" dirty="0"/>
              <a:t>Référence</a:t>
            </a:r>
            <a:endParaRPr lang="fr-CA" dirty="0"/>
          </a:p>
          <a:p>
            <a:pPr marL="172800" indent="-172800">
              <a:buFont typeface="Arial" panose="020B0604020202020204" pitchFamily="34" charset="0"/>
              <a:buChar char="•"/>
            </a:pPr>
            <a:r>
              <a:rPr lang="fr-CA"/>
              <a:t>WOLFENDEN, L. L. et M. S. Schechter. </a:t>
            </a:r>
            <a:r>
              <a:rPr lang="fr-CA" i="1" dirty="0"/>
              <a:t>Ped Resp Rev</a:t>
            </a:r>
            <a:r>
              <a:rPr lang="fr-CA"/>
              <a:t>, 2009;10:32-36.</a:t>
            </a:r>
            <a:endParaRPr lang="fr-CA" dirty="0"/>
          </a:p>
        </p:txBody>
      </p:sp>
      <p:sp>
        <p:nvSpPr>
          <p:cNvPr id="94212" name="Slide Number Placeholder 3"/>
          <p:cNvSpPr>
            <a:spLocks noGrp="1"/>
          </p:cNvSpPr>
          <p:nvPr>
            <p:ph type="sldNum" sz="quarter" idx="5"/>
          </p:nvPr>
        </p:nvSpPr>
        <p:spPr bwMode="auto">
          <a:noFill/>
          <a:ln>
            <a:miter lim="800000"/>
            <a:headEnd/>
            <a:tailEnd/>
          </a:ln>
        </p:spPr>
        <p:txBody>
          <a:bodyPr/>
          <a:lstStyle/>
          <a:p>
            <a:fld id="{DE6ACF09-C7AC-4599-A568-497643B19A2E}" type="slidenum">
              <a:rPr lang="en-US" smtClean="0">
                <a:solidFill>
                  <a:prstClr val="black"/>
                </a:solidFill>
              </a:rPr>
              <a:pPr/>
              <a:t>36</a:t>
            </a:fld>
            <a:endParaRPr lang="fr-CA" dirty="0">
              <a:solidFill>
                <a:prstClr val="black"/>
              </a:solidFill>
            </a:endParaRPr>
          </a:p>
        </p:txBody>
      </p:sp>
    </p:spTree>
    <p:extLst>
      <p:ext uri="{BB962C8B-B14F-4D97-AF65-F5344CB8AC3E}">
        <p14:creationId xmlns:p14="http://schemas.microsoft.com/office/powerpoint/2010/main" val="2469522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Rot="1" noChangeAspect="1" noChangeArrowheads="1"/>
          </p:cNvSpPr>
          <p:nvPr>
            <p:ph type="sldImg"/>
          </p:nvPr>
        </p:nvSpPr>
        <p:spPr bwMode="auto">
          <a:xfrm>
            <a:off x="1179513" y="696913"/>
            <a:ext cx="4649787" cy="3486150"/>
          </a:xfrm>
          <a:prstGeom prst="rect">
            <a:avLst/>
          </a:prstGeom>
          <a:solidFill>
            <a:srgbClr val="FFFFFF"/>
          </a:solidFill>
          <a:ln>
            <a:solidFill>
              <a:srgbClr val="000000"/>
            </a:solidFill>
            <a:miter lim="800000"/>
            <a:headEnd/>
            <a:tailEnd/>
          </a:ln>
        </p:spPr>
      </p:sp>
      <p:sp>
        <p:nvSpPr>
          <p:cNvPr id="103426" name="Rectangle 2"/>
          <p:cNvSpPr>
            <a:spLocks noGrp="1" noChangeArrowheads="1"/>
          </p:cNvSpPr>
          <p:nvPr>
            <p:ph type="body" idx="1"/>
          </p:nvPr>
        </p:nvSpPr>
        <p:spPr bwMode="auto">
          <a:xfrm>
            <a:off x="701040" y="4415791"/>
            <a:ext cx="5608320" cy="4183380"/>
          </a:xfrm>
          <a:prstGeom prst="rect">
            <a:avLst/>
          </a:prstGeom>
          <a:noFill/>
          <a:ln>
            <a:miter lim="800000"/>
            <a:headEnd/>
            <a:tailEnd/>
          </a:ln>
        </p:spPr>
        <p:txBody>
          <a:bodyPr>
            <a:prstTxWarp prst="textNoShape">
              <a:avLst/>
            </a:prstTxWarp>
          </a:bodyPr>
          <a:lstStyle/>
          <a:p>
            <a:r>
              <a:rPr lang="fr-CA" b="1" dirty="0"/>
              <a:t>Point clé</a:t>
            </a:r>
            <a:endParaRPr lang="fr-CA" dirty="0"/>
          </a:p>
          <a:p>
            <a:pPr marL="178602" indent="-178602">
              <a:buFont typeface="Arial" panose="020B0604020202020204" pitchFamily="34" charset="0"/>
              <a:buChar char="•"/>
            </a:pPr>
            <a:r>
              <a:rPr lang="fr-CA"/>
              <a:t>La gravité de l’atteinte des divers organes, systèmes ou appareils qui est associée au phénotype de la FK est liée à un certain nombre de facteurs, dont le génotype du gène </a:t>
            </a:r>
            <a:r>
              <a:rPr lang="fr-CA" i="1"/>
              <a:t>CFTR</a:t>
            </a:r>
            <a:r>
              <a:rPr lang="fr-CA"/>
              <a:t>, les gènes modificateurs et des facteurs environnementaux.</a:t>
            </a:r>
            <a:endParaRPr lang="fr-CA" dirty="0"/>
          </a:p>
          <a:p>
            <a:r>
              <a:rPr lang="fr-CA"/>
              <a:t> </a:t>
            </a:r>
            <a:endParaRPr lang="fr-CA" dirty="0"/>
          </a:p>
          <a:p>
            <a:r>
              <a:rPr lang="fr-CA" b="1" dirty="0"/>
              <a:t>Autres renseignements</a:t>
            </a:r>
            <a:endParaRPr lang="fr-CA" dirty="0"/>
          </a:p>
          <a:p>
            <a:pPr marL="178602" indent="-178602">
              <a:buFont typeface="Arial" panose="020B0604020202020204" pitchFamily="34" charset="0"/>
              <a:buChar char="•"/>
            </a:pPr>
            <a:r>
              <a:rPr lang="fr-CA"/>
              <a:t>La contribution relative du génotype du gène </a:t>
            </a:r>
            <a:r>
              <a:rPr lang="fr-CA" i="1"/>
              <a:t>CFTR</a:t>
            </a:r>
            <a:r>
              <a:rPr lang="fr-CA"/>
              <a:t>, des gènes modificateurs et des facteurs environnementaux à la gravité de la maladie associée au phénotype de la FK varie en fonction de l’organe, du système ou de l’appareil touché :</a:t>
            </a:r>
            <a:endParaRPr lang="fr-CA" dirty="0"/>
          </a:p>
          <a:p>
            <a:pPr marL="654873" lvl="1" indent="-178602">
              <a:buFont typeface="Arial" panose="020B0604020202020204" pitchFamily="34" charset="0"/>
              <a:buChar char="•"/>
            </a:pPr>
            <a:r>
              <a:rPr lang="fr-CA"/>
              <a:t>Le génotype du gène </a:t>
            </a:r>
            <a:r>
              <a:rPr lang="fr-CA" i="1"/>
              <a:t>CFTR</a:t>
            </a:r>
            <a:r>
              <a:rPr lang="fr-CA"/>
              <a:t> est fortement lié aux manifestations de la FK qui touchent le pancréas exocrine. </a:t>
            </a:r>
            <a:endParaRPr lang="fr-CA" dirty="0"/>
          </a:p>
          <a:p>
            <a:pPr marL="654873" lvl="1" indent="-178602">
              <a:buFont typeface="Arial" panose="020B0604020202020204" pitchFamily="34" charset="0"/>
              <a:buChar char="•"/>
            </a:pPr>
            <a:r>
              <a:rPr lang="fr-CA"/>
              <a:t>En revanche, même si le génotype du gène </a:t>
            </a:r>
            <a:r>
              <a:rPr lang="fr-CA" i="1"/>
              <a:t>CFTR</a:t>
            </a:r>
            <a:r>
              <a:rPr lang="fr-CA"/>
              <a:t> est un facteur qui joue un rôle important dans la gravité de l’atteinte des voies respiratoires, son influence sur cet appareil est davantage atténuée par des gènes modificateurs et des facteurs environnementaux que son influence sur le pancréas et d’autres organes.</a:t>
            </a:r>
            <a:endParaRPr lang="fr-CA" dirty="0"/>
          </a:p>
          <a:p>
            <a:pPr marL="654873" lvl="1" indent="-178602">
              <a:buFont typeface="Arial" panose="020B0604020202020204" pitchFamily="34" charset="0"/>
              <a:buChar char="•"/>
            </a:pPr>
            <a:r>
              <a:rPr lang="fr-CA"/>
              <a:t>Dans le même ordre d’idées, le phénotype clinique de l’atteinte de l’intestin grêle et du foie est le résultat d’une coordination des deux allèles et des gènes modificateurs et(ou) de facteurs environnementaux.</a:t>
            </a:r>
            <a:endParaRPr lang="fr-CA" dirty="0"/>
          </a:p>
          <a:p>
            <a:pPr marL="178602" indent="-178602">
              <a:buFont typeface="Arial" panose="020B0604020202020204" pitchFamily="34" charset="0"/>
              <a:buChar char="•"/>
            </a:pPr>
            <a:endParaRPr lang="fr-CA" dirty="0"/>
          </a:p>
          <a:p>
            <a:r>
              <a:rPr lang="fr-CA" b="1" dirty="0"/>
              <a:t>Référence</a:t>
            </a:r>
            <a:endParaRPr lang="fr-CA" dirty="0"/>
          </a:p>
          <a:p>
            <a:pPr marL="172800" indent="-172800">
              <a:buFont typeface="Arial" panose="020B0604020202020204" pitchFamily="34" charset="0"/>
              <a:buChar char="•"/>
            </a:pPr>
            <a:r>
              <a:rPr lang="fr-CA"/>
              <a:t>BOROWITZ, D. et coll. </a:t>
            </a:r>
            <a:r>
              <a:rPr lang="fr-CA" i="1" dirty="0"/>
              <a:t>J Pediatr Gastroenterol Nutr</a:t>
            </a:r>
            <a:r>
              <a:rPr lang="fr-CA"/>
              <a:t>, 2005;41:273-285.</a:t>
            </a:r>
            <a:endParaRPr lang="fr-CA" dirty="0">
              <a:ea typeface="Verdana"/>
              <a:cs typeface="Verdana"/>
              <a:sym typeface="Arial" pitchFamily="-110" charset="0"/>
            </a:endParaRPr>
          </a:p>
        </p:txBody>
      </p:sp>
    </p:spTree>
    <p:extLst>
      <p:ext uri="{BB962C8B-B14F-4D97-AF65-F5344CB8AC3E}">
        <p14:creationId xmlns:p14="http://schemas.microsoft.com/office/powerpoint/2010/main" val="4235782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602" indent="-178602">
              <a:buFont typeface="Arial" panose="020B0604020202020204" pitchFamily="34" charset="0"/>
              <a:buChar char="•"/>
            </a:pPr>
            <a:r>
              <a:rPr lang="fr-CA" dirty="0"/>
              <a:t>Les mutations du gène </a:t>
            </a:r>
            <a:r>
              <a:rPr lang="fr-CA" i="1" dirty="0"/>
              <a:t>CFTR</a:t>
            </a:r>
            <a:r>
              <a:rPr lang="fr-CA" dirty="0"/>
              <a:t> qui entraînent l’altération du transport des ions CL- et d’autres ions à travers les canaux CFTR sont les anomalies sous-jacentes de la FK.</a:t>
            </a:r>
          </a:p>
          <a:p>
            <a:pPr marL="178602" indent="-178602">
              <a:buFont typeface="Arial" panose="020B0604020202020204" pitchFamily="34" charset="0"/>
              <a:buChar char="•"/>
            </a:pPr>
            <a:r>
              <a:rPr lang="fr-CA" dirty="0"/>
              <a:t>Les mutations du gène </a:t>
            </a:r>
            <a:r>
              <a:rPr lang="fr-CA" i="1" dirty="0"/>
              <a:t>CFTR</a:t>
            </a:r>
            <a:r>
              <a:rPr lang="fr-CA" dirty="0"/>
              <a:t> agissent sur l’activité globale des canaux CFTR à la surface de la cellule apicale en influant sur la quantité de canaux CFTR à la surface de la cellule et(ou) sur le fonctionnement de la protéine CFTR à titre de canal de transport des ions.</a:t>
            </a:r>
          </a:p>
          <a:p>
            <a:pPr marL="178602" indent="-178602">
              <a:buFont typeface="Arial" panose="020B0604020202020204" pitchFamily="34" charset="0"/>
              <a:buChar char="•"/>
            </a:pPr>
            <a:r>
              <a:rPr lang="fr-CA" dirty="0"/>
              <a:t>La réduction de l’activité globale de la protéine CFTR entraîne des changements physiopathologiques dans les cellules épithéliales qui ont une incidence sur les voies respiratoires, le pancréas, le tractus gastro-intestinal et les glandes sudoripares, entre autres organes, systèmes et appareils.</a:t>
            </a:r>
            <a:br>
              <a:rPr dirty="0"/>
            </a:br>
            <a:endParaRPr lang="fr-CA" dirty="0"/>
          </a:p>
          <a:p>
            <a:r>
              <a:rPr lang="fr-CA" b="1" dirty="0"/>
              <a:t>Références</a:t>
            </a:r>
            <a:endParaRPr lang="fr-CA" dirty="0"/>
          </a:p>
          <a:p>
            <a:pPr marL="171450" indent="-171450">
              <a:buFont typeface="Arial" panose="020B0604020202020204" pitchFamily="34" charset="0"/>
              <a:buChar char="•"/>
            </a:pPr>
            <a:r>
              <a:rPr lang="fr-CA" dirty="0"/>
              <a:t>MACDONALD, K. D. et coll. </a:t>
            </a:r>
            <a:r>
              <a:rPr lang="fr-CA" i="1" dirty="0"/>
              <a:t>Paediatr Drugs</a:t>
            </a:r>
            <a:r>
              <a:rPr lang="fr-CA" dirty="0"/>
              <a:t>, 2007;9:1-10.</a:t>
            </a:r>
          </a:p>
          <a:p>
            <a:pPr marL="171450" indent="-171450">
              <a:buFont typeface="Arial" panose="020B0604020202020204" pitchFamily="34" charset="0"/>
              <a:buChar char="•"/>
            </a:pPr>
            <a:r>
              <a:rPr lang="fr-CA" dirty="0"/>
              <a:t>ROWE, S. M. et coll. </a:t>
            </a:r>
            <a:r>
              <a:rPr lang="fr-CA" i="1" dirty="0"/>
              <a:t>N Engl J Med</a:t>
            </a:r>
            <a:r>
              <a:rPr lang="fr-CA" dirty="0"/>
              <a:t>, 2005;352:1992-2001.</a:t>
            </a:r>
          </a:p>
          <a:p>
            <a:pPr marL="171450" indent="-171450">
              <a:buFont typeface="Arial" panose="020B0604020202020204" pitchFamily="34" charset="0"/>
              <a:buChar char="•"/>
            </a:pPr>
            <a:r>
              <a:rPr lang="fr-CA" dirty="0"/>
              <a:t>LOMMATZSCH, S. T. et R. Aris. </a:t>
            </a:r>
            <a:r>
              <a:rPr lang="fr-CA" i="1" dirty="0"/>
              <a:t>Semin Respir Crit Care Med, </a:t>
            </a:r>
            <a:r>
              <a:rPr lang="fr-CA" dirty="0"/>
              <a:t>2009;30:531-538.</a:t>
            </a:r>
          </a:p>
          <a:p>
            <a:pPr marL="171450" indent="-171450">
              <a:buFont typeface="Arial" panose="020B0604020202020204" pitchFamily="34" charset="0"/>
              <a:buChar char="•"/>
            </a:pPr>
            <a:r>
              <a:rPr lang="fr-CA" dirty="0"/>
              <a:t>DAVIS, P. B. </a:t>
            </a:r>
            <a:r>
              <a:rPr lang="fr-CA" i="1" dirty="0"/>
              <a:t>Am J Respir Crit Care Med, </a:t>
            </a:r>
            <a:r>
              <a:rPr lang="fr-CA" dirty="0"/>
              <a:t>2006;173:475-482.</a:t>
            </a:r>
          </a:p>
        </p:txBody>
      </p:sp>
      <p:sp>
        <p:nvSpPr>
          <p:cNvPr id="4" name="Slide Number Placeholder 3"/>
          <p:cNvSpPr>
            <a:spLocks noGrp="1"/>
          </p:cNvSpPr>
          <p:nvPr>
            <p:ph type="sldNum" sz="quarter" idx="10"/>
          </p:nvPr>
        </p:nvSpPr>
        <p:spPr/>
        <p:txBody>
          <a:bodyPr/>
          <a:lstStyle/>
          <a:p>
            <a:fld id="{F0F85B18-0DF3-4423-B67D-279232448D80}" type="slidenum">
              <a:rPr lang="en-US" smtClean="0"/>
              <a:pPr/>
              <a:t>38</a:t>
            </a:fld>
            <a:endParaRPr lang="fr-CA" dirty="0"/>
          </a:p>
        </p:txBody>
      </p:sp>
    </p:spTree>
    <p:extLst>
      <p:ext uri="{BB962C8B-B14F-4D97-AF65-F5344CB8AC3E}">
        <p14:creationId xmlns:p14="http://schemas.microsoft.com/office/powerpoint/2010/main" val="1179629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AFFE56D-CAAA-4593-B364-F2066F0132D3}" type="slidenum">
              <a:rPr lang="en-US" smtClean="0"/>
              <a:t>39</a:t>
            </a:fld>
            <a:endParaRPr lang="fr-CA"/>
          </a:p>
        </p:txBody>
      </p:sp>
    </p:spTree>
    <p:extLst>
      <p:ext uri="{BB962C8B-B14F-4D97-AF65-F5344CB8AC3E}">
        <p14:creationId xmlns:p14="http://schemas.microsoft.com/office/powerpoint/2010/main" val="319277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a:ln/>
        </p:spPr>
      </p:sp>
      <p:sp>
        <p:nvSpPr>
          <p:cNvPr id="31747" name="Rectangle 3"/>
          <p:cNvSpPr>
            <a:spLocks noGrp="1"/>
          </p:cNvSpPr>
          <p:nvPr>
            <p:ph type="body" idx="1"/>
          </p:nvPr>
        </p:nvSpPr>
        <p:spPr>
          <a:xfrm>
            <a:off x="926492" y="4365989"/>
            <a:ext cx="5005018" cy="45423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4" tIns="45873" rIns="91744" bIns="45873"/>
          <a:lstStyle/>
          <a:p>
            <a:pPr marL="175632" indent="-175632">
              <a:spcBef>
                <a:spcPct val="0"/>
              </a:spcBef>
            </a:pPr>
            <a:r>
              <a:rPr lang="fr-CA" sz="1100" b="1" dirty="0">
                <a:latin typeface="Arial" panose="020B0604020202020204" pitchFamily="34" charset="0"/>
              </a:rPr>
              <a:t>Points clés</a:t>
            </a:r>
          </a:p>
          <a:p>
            <a:pPr marL="175632" indent="-175632">
              <a:spcBef>
                <a:spcPct val="0"/>
              </a:spcBef>
              <a:buFontTx/>
              <a:buChar char="•"/>
            </a:pPr>
            <a:r>
              <a:rPr lang="fr-CA" sz="1100" dirty="0">
                <a:latin typeface="Arial" panose="020B0604020202020204" pitchFamily="34" charset="0"/>
              </a:rPr>
              <a:t>La FK est une maladie à transmission récessive autosomique. Autrement dit, pour être atteint de cette maladie, il faut avoir hérité d’une copie (allèle) défectueuse du gène </a:t>
            </a:r>
            <a:r>
              <a:rPr lang="fr-CA" sz="1100" i="1" dirty="0">
                <a:latin typeface="Arial" panose="020B0604020202020204" pitchFamily="34" charset="0"/>
              </a:rPr>
              <a:t>CFTR</a:t>
            </a:r>
            <a:r>
              <a:rPr lang="fr-CA" sz="1100" dirty="0">
                <a:latin typeface="Arial" panose="020B0604020202020204" pitchFamily="34" charset="0"/>
              </a:rPr>
              <a:t> de chacun de ses parents</a:t>
            </a:r>
            <a:r>
              <a:rPr lang="fr-CA" sz="1100" baseline="30000" dirty="0">
                <a:latin typeface="Arial" panose="020B0604020202020204" pitchFamily="34" charset="0"/>
              </a:rPr>
              <a:t>1, 2</a:t>
            </a:r>
            <a:r>
              <a:rPr lang="fr-CA" sz="1100" dirty="0">
                <a:latin typeface="Arial" panose="020B0604020202020204" pitchFamily="34" charset="0"/>
              </a:rPr>
              <a:t>.</a:t>
            </a:r>
            <a:r>
              <a:rPr lang="fr-CA" sz="1100" baseline="30000" dirty="0">
                <a:latin typeface="Arial" panose="020B0604020202020204" pitchFamily="34" charset="0"/>
              </a:rPr>
              <a:t> </a:t>
            </a:r>
          </a:p>
          <a:p>
            <a:pPr marL="175632" indent="-175632">
              <a:spcBef>
                <a:spcPct val="0"/>
              </a:spcBef>
              <a:buFontTx/>
              <a:buChar char="•"/>
            </a:pPr>
            <a:r>
              <a:rPr lang="fr-CA" altLang="ja-JP" sz="1100" dirty="0">
                <a:latin typeface="Arial" panose="020B0604020202020204" pitchFamily="34" charset="0"/>
              </a:rPr>
              <a:t>Si ces allèles sont identiques, le patient est dit « homozygote »; s’ils sont différents, le patient est « hétérozygote ». Dans un cas comme dans l’autre, l’enfant est atteint de FK.</a:t>
            </a:r>
          </a:p>
          <a:p>
            <a:pPr marL="175632" indent="-175632">
              <a:spcBef>
                <a:spcPct val="0"/>
              </a:spcBef>
              <a:buFontTx/>
              <a:buChar char="•"/>
            </a:pPr>
            <a:r>
              <a:rPr lang="fr-CA" altLang="ja-JP" sz="1100" dirty="0">
                <a:latin typeface="Arial" panose="020B0604020202020204" pitchFamily="34" charset="0"/>
              </a:rPr>
              <a:t>Les personnes qui sont porteuses d’une copie (allèle) du gène défectueux sont porteuses de la mutation, mais elles ne sont pas atteintes de la maladie</a:t>
            </a:r>
            <a:r>
              <a:rPr lang="fr-CA" altLang="ja-JP" sz="1100" baseline="30000" dirty="0">
                <a:latin typeface="Arial" panose="020B0604020202020204" pitchFamily="34" charset="0"/>
              </a:rPr>
              <a:t>1</a:t>
            </a:r>
            <a:r>
              <a:rPr lang="fr-CA" altLang="ja-JP" sz="1100" dirty="0">
                <a:latin typeface="Arial" panose="020B0604020202020204" pitchFamily="34" charset="0"/>
              </a:rPr>
              <a:t>.</a:t>
            </a:r>
            <a:endParaRPr lang="fr-CA" sz="1100" b="1" dirty="0">
              <a:latin typeface="Arial" panose="020B0604020202020204" pitchFamily="34" charset="0"/>
              <a:ea typeface="ＭＳ Ｐゴシック" pitchFamily="34" charset="-128"/>
              <a:cs typeface="Arial" panose="020B0604020202020204" pitchFamily="34" charset="0"/>
            </a:endParaRPr>
          </a:p>
          <a:p>
            <a:pPr marL="175632" indent="-175632">
              <a:spcBef>
                <a:spcPct val="0"/>
              </a:spcBef>
            </a:pPr>
            <a:r>
              <a:rPr lang="fr-CA" sz="1100" b="1" dirty="0">
                <a:latin typeface="Arial" panose="020B0604020202020204" pitchFamily="34" charset="0"/>
              </a:rPr>
              <a:t>Notes</a:t>
            </a:r>
          </a:p>
          <a:p>
            <a:pPr marL="175632" indent="-175632">
              <a:spcBef>
                <a:spcPct val="0"/>
              </a:spcBef>
              <a:buFontTx/>
              <a:buChar char="•"/>
            </a:pPr>
            <a:r>
              <a:rPr lang="fr-CA" sz="1100" dirty="0">
                <a:latin typeface="Arial" panose="020B0604020202020204" pitchFamily="34" charset="0"/>
              </a:rPr>
              <a:t>Aujourd’hui, des tests génétiques permettent de déceler la plupart des mutations à l’origine de la FK</a:t>
            </a:r>
            <a:r>
              <a:rPr lang="fr-CA" sz="1100" baseline="30000" dirty="0">
                <a:latin typeface="Arial" panose="020B0604020202020204" pitchFamily="34" charset="0"/>
              </a:rPr>
              <a:t>3</a:t>
            </a:r>
            <a:r>
              <a:rPr lang="fr-CA" sz="1100" dirty="0">
                <a:latin typeface="Arial" panose="020B0604020202020204" pitchFamily="34" charset="0"/>
              </a:rPr>
              <a:t>.</a:t>
            </a:r>
            <a:r>
              <a:rPr lang="fr-CA" sz="1100" baseline="30000" dirty="0">
                <a:latin typeface="Arial" panose="020B0604020202020204" pitchFamily="34" charset="0"/>
              </a:rPr>
              <a:t> </a:t>
            </a:r>
          </a:p>
          <a:p>
            <a:pPr marL="175632" indent="-175632">
              <a:spcBef>
                <a:spcPct val="0"/>
              </a:spcBef>
              <a:buFontTx/>
              <a:buChar char="•"/>
            </a:pPr>
            <a:r>
              <a:rPr lang="fr-CA" sz="1100" dirty="0">
                <a:latin typeface="Arial" panose="020B0604020202020204" pitchFamily="34" charset="0"/>
              </a:rPr>
              <a:t>L’American College of Medical Genetics recommande l’utilisation de trousses permettant la détection de 23 mutations pour déceler les mutations à l’origine de la FK qui sont les plus courantes</a:t>
            </a:r>
            <a:r>
              <a:rPr lang="fr-CA" sz="1100" baseline="30000" dirty="0">
                <a:latin typeface="Arial" panose="020B0604020202020204" pitchFamily="34" charset="0"/>
              </a:rPr>
              <a:t>4</a:t>
            </a:r>
            <a:r>
              <a:rPr lang="fr-CA" sz="1100" dirty="0">
                <a:latin typeface="Arial" panose="020B0604020202020204" pitchFamily="34" charset="0"/>
              </a:rPr>
              <a:t>.</a:t>
            </a:r>
            <a:endParaRPr lang="fr-CA" sz="1100" b="1" dirty="0">
              <a:latin typeface="Arial" panose="020B0604020202020204" pitchFamily="34" charset="0"/>
              <a:ea typeface="ＭＳ Ｐゴシック" pitchFamily="34" charset="-128"/>
              <a:cs typeface="Arial" panose="020B0604020202020204" pitchFamily="34" charset="0"/>
            </a:endParaRPr>
          </a:p>
          <a:p>
            <a:pPr>
              <a:spcBef>
                <a:spcPct val="0"/>
              </a:spcBef>
            </a:pPr>
            <a:r>
              <a:rPr lang="fr-CA" sz="1100" b="1" dirty="0">
                <a:latin typeface="Arial" panose="020B0604020202020204" pitchFamily="34" charset="0"/>
              </a:rPr>
              <a:t>Références</a:t>
            </a:r>
          </a:p>
          <a:p>
            <a:pPr marL="228537" indent="-228537">
              <a:spcBef>
                <a:spcPct val="0"/>
              </a:spcBef>
              <a:buFont typeface="+mj-lt"/>
              <a:buAutoNum type="arabicPeriod"/>
            </a:pPr>
            <a:r>
              <a:rPr lang="fr-CA" sz="1100" dirty="0">
                <a:latin typeface="Arial" panose="020B0604020202020204" pitchFamily="34" charset="0"/>
              </a:rPr>
              <a:t>NATIONAL INSTITUTES OF HEALTH. « Genetics Home Reference Handbook », </a:t>
            </a:r>
            <a:r>
              <a:rPr lang="fr-CA" sz="1100" i="1" dirty="0">
                <a:latin typeface="Arial" panose="020B0604020202020204" pitchFamily="34" charset="0"/>
              </a:rPr>
              <a:t>Help Me Understand Genetics:</a:t>
            </a:r>
            <a:r>
              <a:rPr lang="fr-CA" sz="1100" dirty="0">
                <a:latin typeface="Arial" panose="020B0604020202020204" pitchFamily="34" charset="0"/>
              </a:rPr>
              <a:t> </a:t>
            </a:r>
            <a:r>
              <a:rPr lang="fr-CA" sz="1100" i="1" dirty="0">
                <a:latin typeface="Arial" panose="020B0604020202020204" pitchFamily="34" charset="0"/>
              </a:rPr>
              <a:t>Inheriting Genetic Conditions</a:t>
            </a:r>
            <a:r>
              <a:rPr lang="fr-CA" sz="1100" dirty="0">
                <a:latin typeface="Arial" panose="020B0604020202020204" pitchFamily="34" charset="0"/>
              </a:rPr>
              <a:t>, 2015. p.14.</a:t>
            </a:r>
            <a:r>
              <a:rPr lang="fr-CA" sz="1100" dirty="0">
                <a:latin typeface="Arial" panose="020B0604020202020204" pitchFamily="34" charset="0"/>
                <a:hlinkClick r:id="rId3"/>
              </a:rPr>
              <a:t>http://ghr.nlm.nih.gov/handbook/inheritance.pdf</a:t>
            </a:r>
            <a:r>
              <a:rPr lang="fr-CA" sz="1100" dirty="0">
                <a:latin typeface="Arial" panose="020B0604020202020204" pitchFamily="34" charset="0"/>
              </a:rPr>
              <a:t>. </a:t>
            </a:r>
            <a:r>
              <a:rPr lang="fr-CA" sz="1100" dirty="0">
                <a:solidFill>
                  <a:schemeClr val="bg1">
                    <a:lumMod val="50000"/>
                  </a:schemeClr>
                </a:solidFill>
                <a:latin typeface="Arial" pitchFamily="-110" charset="0"/>
              </a:rPr>
              <a:t>Consulté en avril 2020</a:t>
            </a:r>
          </a:p>
        </p:txBody>
      </p:sp>
      <p:sp>
        <p:nvSpPr>
          <p:cNvPr id="5" name="Slide Number Placeholder 3"/>
          <p:cNvSpPr>
            <a:spLocks noGrp="1"/>
          </p:cNvSpPr>
          <p:nvPr>
            <p:ph type="sldNum" sz="quarter" idx="5"/>
          </p:nvPr>
        </p:nvSpPr>
        <p:spPr>
          <a:xfrm>
            <a:off x="3884029" y="8684929"/>
            <a:ext cx="2972422" cy="457513"/>
          </a:xfrm>
        </p:spPr>
        <p:txBody>
          <a:bodyPr/>
          <a:lstStyle/>
          <a:p>
            <a:fld id="{DC7500B8-A297-4732-A44E-95EA488101D2}" type="slidenum">
              <a:rPr lang="en-US" smtClean="0">
                <a:solidFill>
                  <a:prstClr val="black"/>
                </a:solidFill>
              </a:rPr>
              <a:pPr/>
              <a:t>4</a:t>
            </a:fld>
            <a:endParaRPr lang="fr-CA" dirty="0">
              <a:solidFill>
                <a:prstClr val="black"/>
              </a:solidFill>
            </a:endParaRPr>
          </a:p>
        </p:txBody>
      </p:sp>
    </p:spTree>
    <p:extLst>
      <p:ext uri="{BB962C8B-B14F-4D97-AF65-F5344CB8AC3E}">
        <p14:creationId xmlns:p14="http://schemas.microsoft.com/office/powerpoint/2010/main" val="3699533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AFFE56D-CAAA-4593-B364-F2066F0132D3}" type="slidenum">
              <a:rPr lang="en-US" smtClean="0"/>
              <a:t>40</a:t>
            </a:fld>
            <a:endParaRPr lang="fr-CA"/>
          </a:p>
        </p:txBody>
      </p:sp>
    </p:spTree>
    <p:extLst>
      <p:ext uri="{BB962C8B-B14F-4D97-AF65-F5344CB8AC3E}">
        <p14:creationId xmlns:p14="http://schemas.microsoft.com/office/powerpoint/2010/main" val="2479134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AFFE56D-CAAA-4593-B364-F2066F0132D3}" type="slidenum">
              <a:rPr lang="en-US" smtClean="0"/>
              <a:t>41</a:t>
            </a:fld>
            <a:endParaRPr lang="fr-CA"/>
          </a:p>
        </p:txBody>
      </p:sp>
    </p:spTree>
    <p:extLst>
      <p:ext uri="{BB962C8B-B14F-4D97-AF65-F5344CB8AC3E}">
        <p14:creationId xmlns:p14="http://schemas.microsoft.com/office/powerpoint/2010/main" val="4194317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AFFE56D-CAAA-4593-B364-F2066F0132D3}" type="slidenum">
              <a:rPr lang="en-US" smtClean="0"/>
              <a:t>42</a:t>
            </a:fld>
            <a:endParaRPr lang="fr-CA"/>
          </a:p>
        </p:txBody>
      </p:sp>
    </p:spTree>
    <p:extLst>
      <p:ext uri="{BB962C8B-B14F-4D97-AF65-F5344CB8AC3E}">
        <p14:creationId xmlns:p14="http://schemas.microsoft.com/office/powerpoint/2010/main" val="4161611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AFFE56D-CAAA-4593-B364-F2066F0132D3}" type="slidenum">
              <a:rPr lang="en-US" smtClean="0"/>
              <a:t>43</a:t>
            </a:fld>
            <a:endParaRPr lang="fr-CA"/>
          </a:p>
        </p:txBody>
      </p:sp>
    </p:spTree>
    <p:extLst>
      <p:ext uri="{BB962C8B-B14F-4D97-AF65-F5344CB8AC3E}">
        <p14:creationId xmlns:p14="http://schemas.microsoft.com/office/powerpoint/2010/main" val="1245199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AFFE56D-CAAA-4593-B364-F2066F0132D3}" type="slidenum">
              <a:rPr lang="en-US" smtClean="0"/>
              <a:t>44</a:t>
            </a:fld>
            <a:endParaRPr lang="fr-CA"/>
          </a:p>
        </p:txBody>
      </p:sp>
    </p:spTree>
    <p:extLst>
      <p:ext uri="{BB962C8B-B14F-4D97-AF65-F5344CB8AC3E}">
        <p14:creationId xmlns:p14="http://schemas.microsoft.com/office/powerpoint/2010/main" val="3838818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AFFE56D-CAAA-4593-B364-F2066F0132D3}" type="slidenum">
              <a:rPr lang="en-US" smtClean="0"/>
              <a:t>45</a:t>
            </a:fld>
            <a:endParaRPr lang="fr-CA"/>
          </a:p>
        </p:txBody>
      </p:sp>
    </p:spTree>
    <p:extLst>
      <p:ext uri="{BB962C8B-B14F-4D97-AF65-F5344CB8AC3E}">
        <p14:creationId xmlns:p14="http://schemas.microsoft.com/office/powerpoint/2010/main" val="15843084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AFFE56D-CAAA-4593-B364-F2066F0132D3}" type="slidenum">
              <a:rPr lang="en-US" smtClean="0"/>
              <a:t>46</a:t>
            </a:fld>
            <a:endParaRPr lang="fr-CA"/>
          </a:p>
        </p:txBody>
      </p:sp>
    </p:spTree>
    <p:extLst>
      <p:ext uri="{BB962C8B-B14F-4D97-AF65-F5344CB8AC3E}">
        <p14:creationId xmlns:p14="http://schemas.microsoft.com/office/powerpoint/2010/main" val="64777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300" b="1" dirty="0"/>
              <a:t>Points clés</a:t>
            </a:r>
            <a:endParaRPr lang="fr-CA" sz="1600" dirty="0"/>
          </a:p>
          <a:p>
            <a:pPr marL="178602" indent="-178602">
              <a:buFont typeface="Arial" panose="020B0604020202020204" pitchFamily="34" charset="0"/>
              <a:buChar char="•"/>
            </a:pPr>
            <a:r>
              <a:rPr lang="fr-CA" dirty="0"/>
              <a:t>Le gène </a:t>
            </a:r>
            <a:r>
              <a:rPr lang="fr-CA" i="1" dirty="0"/>
              <a:t>CFTR</a:t>
            </a:r>
            <a:r>
              <a:rPr lang="fr-CA" dirty="0"/>
              <a:t> </a:t>
            </a:r>
            <a:r>
              <a:rPr lang="fr-CA" sz="1300" dirty="0"/>
              <a:t>se trouve sur le chromosome 7 et est constitué de </a:t>
            </a:r>
            <a:r>
              <a:rPr lang="en-US" sz="1300" dirty="0">
                <a:sym typeface="Symbol"/>
              </a:rPr>
              <a:t></a:t>
            </a:r>
            <a:r>
              <a:rPr lang="fr-CA" sz="1300" dirty="0"/>
              <a:t>180 000 paires de bases</a:t>
            </a:r>
            <a:endParaRPr lang="fr-CA" sz="1600" dirty="0"/>
          </a:p>
          <a:p>
            <a:pPr marL="178602" indent="-178602">
              <a:buFont typeface="Arial" panose="020B0604020202020204" pitchFamily="34" charset="0"/>
              <a:buChar char="•"/>
            </a:pPr>
            <a:r>
              <a:rPr lang="fr-CA" sz="1300" dirty="0"/>
              <a:t>codant pour la protéine CFTR (1 480 acides aminés), celle qui régule le transport des ions chlorure (Cl-) à travers la membrane cellulaire.</a:t>
            </a:r>
            <a:endParaRPr lang="fr-CA" sz="1600" dirty="0"/>
          </a:p>
          <a:p>
            <a:pPr marL="178602" indent="-178602">
              <a:buFont typeface="Arial" panose="020B0604020202020204" pitchFamily="34" charset="0"/>
              <a:buChar char="•"/>
            </a:pPr>
            <a:r>
              <a:rPr lang="fr-CA" sz="1300" dirty="0"/>
              <a:t>La réduction de l’activité de la protéine CFTR est le résultat de mutations du gène </a:t>
            </a:r>
            <a:r>
              <a:rPr lang="fr-CA" sz="1300" i="1" dirty="0"/>
              <a:t>CFTR</a:t>
            </a:r>
            <a:r>
              <a:rPr lang="fr-CA" sz="1300" dirty="0"/>
              <a:t> entraînant une diminution de la quantité et(ou) une altération du fonctionnement de la protéine CFTR à la surface de la cellule épithéliale apicale.</a:t>
            </a:r>
            <a:endParaRPr lang="fr-CA" sz="1600" dirty="0"/>
          </a:p>
          <a:p>
            <a:pPr marL="654873" lvl="1" indent="-178602">
              <a:buFont typeface="Arial" panose="020B0604020202020204" pitchFamily="34" charset="0"/>
              <a:buChar char="•"/>
            </a:pPr>
            <a:r>
              <a:rPr lang="fr-CA" sz="1300" dirty="0"/>
              <a:t>Ce phénomène cause des anomalies du transport du Cl</a:t>
            </a:r>
            <a:r>
              <a:rPr lang="fr-CA" sz="1300" baseline="30000" dirty="0"/>
              <a:t>–</a:t>
            </a:r>
            <a:r>
              <a:rPr lang="fr-CA" sz="1300" dirty="0"/>
              <a:t> à travers le canal qu’est la protéine CFTR et est à l’origine de la FK.</a:t>
            </a:r>
            <a:endParaRPr lang="fr-CA" sz="1600" dirty="0"/>
          </a:p>
          <a:p>
            <a:pPr marL="178602" indent="-178602">
              <a:buFont typeface="Arial" panose="020B0604020202020204" pitchFamily="34" charset="0"/>
              <a:buChar char="•"/>
            </a:pPr>
            <a:endParaRPr lang="fr-CA" sz="1600" dirty="0"/>
          </a:p>
          <a:p>
            <a:r>
              <a:rPr lang="fr-CA" sz="1300" b="1" dirty="0"/>
              <a:t>Information à l’appui</a:t>
            </a:r>
            <a:endParaRPr lang="fr-CA" sz="1600" dirty="0"/>
          </a:p>
          <a:p>
            <a:pPr marL="178602" indent="-178602">
              <a:buFont typeface="Arial" panose="020B0604020202020204" pitchFamily="34" charset="0"/>
              <a:buChar char="•"/>
            </a:pPr>
            <a:r>
              <a:rPr lang="fr-CA" sz="1300" dirty="0"/>
              <a:t>Membre de la famille de gènes transporteurs ABC (de l’anglais adenosine triphosphate-binding cassette, ou ATPase « trafic »), la protéine CFTR est formée de 2 domaines d’hydrolyse de l’ATP et de 12 hélices alpha traversant la membrane (à partir de 2 domaines traversant la membrane). Sa régulation par la protéine kinase A (PKA) est adénosine monophosphate cyclique (AMPc)-dépendante.</a:t>
            </a:r>
            <a:endParaRPr lang="fr-CA" sz="1600" dirty="0"/>
          </a:p>
          <a:p>
            <a:pPr marL="178602" indent="-178602">
              <a:buFont typeface="Arial" panose="020B0604020202020204" pitchFamily="34" charset="0"/>
              <a:buChar char="•"/>
            </a:pPr>
            <a:r>
              <a:rPr lang="fr-CA" sz="1300" dirty="0"/>
              <a:t>Les autres fonctions de la protéine CFTR comprennent la régulation à la baisse du transport transépithélial du sodium, la régulation des canaux chlorures et potassiques activés par le calcium, la régulation des canaux-ATP, la régulation du transport vésiculaire intracellulaire, l’acidification des organelles intracellulaires et des fonctions d’exocytose, la participation à l’échange bicarbonate-chlorure et la formation de complexes moléculaires dans la membrane plasmique.</a:t>
            </a:r>
            <a:endParaRPr lang="fr-CA" sz="1600" dirty="0"/>
          </a:p>
          <a:p>
            <a:pPr marL="178602" indent="-178602">
              <a:buFont typeface="Arial" panose="020B0604020202020204" pitchFamily="34" charset="0"/>
              <a:buChar char="•"/>
            </a:pPr>
            <a:endParaRPr lang="fr-CA" sz="1600" dirty="0"/>
          </a:p>
          <a:p>
            <a:r>
              <a:rPr lang="fr-CA" sz="1300" b="1" dirty="0"/>
              <a:t>Références</a:t>
            </a:r>
            <a:endParaRPr lang="fr-CA" sz="1600" dirty="0"/>
          </a:p>
          <a:p>
            <a:pPr marL="172800" indent="-172800">
              <a:buFont typeface="Arial" panose="020B0604020202020204" pitchFamily="34" charset="0"/>
              <a:buChar char="•"/>
            </a:pPr>
            <a:r>
              <a:rPr lang="fr-CA" sz="1300" dirty="0"/>
              <a:t>ROWE, S. M. et coll. </a:t>
            </a:r>
            <a:r>
              <a:rPr lang="fr-CA" sz="1300" i="1" dirty="0"/>
              <a:t>N Engl J Med</a:t>
            </a:r>
            <a:r>
              <a:rPr lang="fr-CA" sz="1300" dirty="0"/>
              <a:t>, 2005;352:1992-2001.</a:t>
            </a:r>
            <a:endParaRPr lang="fr-CA" sz="1600" dirty="0"/>
          </a:p>
          <a:p>
            <a:pPr marL="172800" indent="-172800">
              <a:buFont typeface="Arial" panose="020B0604020202020204" pitchFamily="34" charset="0"/>
              <a:buChar char="•"/>
            </a:pPr>
            <a:r>
              <a:rPr lang="fr-CA" sz="1300" dirty="0"/>
              <a:t>MACDONALD, K. D. et coll. </a:t>
            </a:r>
            <a:r>
              <a:rPr lang="fr-CA" sz="1300" i="1" dirty="0"/>
              <a:t>Paediatr</a:t>
            </a:r>
            <a:r>
              <a:rPr lang="fr-CA" dirty="0"/>
              <a:t> </a:t>
            </a:r>
            <a:r>
              <a:rPr lang="fr-CA" sz="1300" i="1" dirty="0"/>
              <a:t>Drugs</a:t>
            </a:r>
            <a:r>
              <a:rPr lang="fr-CA" dirty="0"/>
              <a:t>,</a:t>
            </a:r>
            <a:r>
              <a:rPr lang="fr-CA" sz="1300" dirty="0"/>
              <a:t> 2007;9:1-10.</a:t>
            </a:r>
            <a:endParaRPr lang="fr-CA" sz="1600" dirty="0"/>
          </a:p>
          <a:p>
            <a:pPr marL="172800" indent="-172800">
              <a:buFont typeface="Arial" panose="020B0604020202020204" pitchFamily="34" charset="0"/>
              <a:buChar char="•"/>
            </a:pPr>
            <a:r>
              <a:rPr lang="fr-CA" sz="1300" dirty="0"/>
              <a:t>O’SULLIVAN, B. P. et S. D. Freedman. </a:t>
            </a:r>
            <a:r>
              <a:rPr lang="fr-CA" sz="1300" i="1" dirty="0"/>
              <a:t>Lancet, </a:t>
            </a:r>
            <a:r>
              <a:rPr lang="fr-CA" sz="1300" dirty="0"/>
              <a:t>2009;37:1891-1904.</a:t>
            </a:r>
            <a:endParaRPr lang="fr-CA" sz="1600"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5</a:t>
            </a:fld>
            <a:endParaRPr lang="fr-CA" dirty="0"/>
          </a:p>
        </p:txBody>
      </p:sp>
    </p:spTree>
    <p:extLst>
      <p:ext uri="{BB962C8B-B14F-4D97-AF65-F5344CB8AC3E}">
        <p14:creationId xmlns:p14="http://schemas.microsoft.com/office/powerpoint/2010/main" val="2517370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602" indent="-178602">
              <a:buFont typeface="Arial" panose="020B0604020202020204" pitchFamily="34" charset="0"/>
              <a:buChar char="•"/>
            </a:pPr>
            <a:r>
              <a:rPr lang="fr-CA" sz="1300" dirty="0"/>
              <a:t>Structure de la protéine :</a:t>
            </a:r>
            <a:endParaRPr lang="fr-CA" sz="1600" dirty="0"/>
          </a:p>
          <a:p>
            <a:pPr marL="654873" lvl="1" indent="-178602">
              <a:buFont typeface="Arial" panose="020B0604020202020204" pitchFamily="34" charset="0"/>
              <a:buChar char="•"/>
            </a:pPr>
            <a:r>
              <a:rPr lang="fr-CA" sz="1300" dirty="0"/>
              <a:t>Deux domaines de liaison des nucléotides : Ces domaines régulent l’activation du canal. L’activation des ions Cl- est le résultat de l’interaction entre l’ATP et ces domaines.</a:t>
            </a:r>
          </a:p>
          <a:p>
            <a:pPr marL="654873" lvl="1" indent="-178602">
              <a:buFont typeface="Arial" panose="020B0604020202020204" pitchFamily="34" charset="0"/>
              <a:buChar char="•"/>
            </a:pPr>
            <a:r>
              <a:rPr lang="fr-CA" sz="1300" dirty="0"/>
              <a:t>Extrémité carboxylique (domaine de régulation) : Responsable de l’association à diverses protéines qui influent sur la fonction de la protéine CFTR. </a:t>
            </a:r>
            <a:endParaRPr lang="fr-CA" sz="1600" dirty="0"/>
          </a:p>
          <a:p>
            <a:pPr marL="654873" lvl="1" indent="-178602">
              <a:buFont typeface="Arial" panose="020B0604020202020204" pitchFamily="34" charset="0"/>
              <a:buChar char="•"/>
            </a:pPr>
            <a:r>
              <a:rPr lang="fr-CA" sz="1300" dirty="0"/>
              <a:t>Deux domaines traversant la membrane : Des parties de ces domaines forment le pore de conduction des ions chlorure.</a:t>
            </a:r>
            <a:endParaRPr lang="fr-CA" sz="1600" dirty="0"/>
          </a:p>
          <a:p>
            <a:pPr marL="178602" indent="-178602">
              <a:buFont typeface="Arial" panose="020B0604020202020204" pitchFamily="34" charset="0"/>
              <a:buChar char="•"/>
            </a:pPr>
            <a:r>
              <a:rPr lang="fr-CA" sz="1300" dirty="0"/>
              <a:t>Des mutations ont été observées dans toutes les parties de la protéine. Ces mutations peuvent agir sur une ou plusieurs des caractéristiques biosynthétiques (production de la protéine CFTR) ou fonctionnelles</a:t>
            </a:r>
            <a:r>
              <a:rPr lang="fr-CA" sz="1300" baseline="30000" dirty="0"/>
              <a:t>2</a:t>
            </a:r>
            <a:r>
              <a:rPr lang="fr-CA" sz="1300" dirty="0"/>
              <a:t>.</a:t>
            </a:r>
            <a:r>
              <a:rPr lang="fr-CA" sz="1300" baseline="30000" dirty="0"/>
              <a:t> </a:t>
            </a:r>
            <a:r>
              <a:rPr lang="fr-CA" sz="1300" dirty="0"/>
              <a:t>Elles ont toutes un effet sur l’activité globale de la protéine CFTR.</a:t>
            </a:r>
            <a:endParaRPr lang="fr-CA" sz="1600" dirty="0"/>
          </a:p>
          <a:p>
            <a:pPr marL="654873" lvl="1" indent="-178602">
              <a:buFont typeface="Arial" panose="020B0604020202020204" pitchFamily="34" charset="0"/>
              <a:buChar char="•"/>
            </a:pPr>
            <a:r>
              <a:rPr lang="fr-CA" sz="1300" dirty="0"/>
              <a:t>Les mutations du gène </a:t>
            </a:r>
            <a:r>
              <a:rPr lang="fr-CA" sz="1300" i="1" dirty="0"/>
              <a:t>CFTR</a:t>
            </a:r>
            <a:r>
              <a:rPr lang="fr-CA" sz="1300" dirty="0"/>
              <a:t> peuvent se traduire par </a:t>
            </a:r>
            <a:r>
              <a:rPr lang="fr-CA" sz="1300" i="1" u="sng" dirty="0"/>
              <a:t>une quantité restreinte ou nulle</a:t>
            </a:r>
            <a:r>
              <a:rPr lang="fr-CA" sz="1300" dirty="0"/>
              <a:t> de canaux CFTR à la surface de la cellule.</a:t>
            </a:r>
          </a:p>
          <a:p>
            <a:pPr marL="1131145" lvl="2" indent="-178602">
              <a:buFont typeface="Arial" panose="020B0604020202020204" pitchFamily="34" charset="0"/>
              <a:buChar char="•"/>
            </a:pPr>
            <a:r>
              <a:rPr lang="fr-CA" sz="1300" dirty="0"/>
              <a:t>Anomalie de la synthèse des protéines</a:t>
            </a:r>
          </a:p>
          <a:p>
            <a:pPr marL="1131145" lvl="2" indent="-178602">
              <a:buFont typeface="Arial" panose="020B0604020202020204" pitchFamily="34" charset="0"/>
              <a:buChar char="•"/>
            </a:pPr>
            <a:r>
              <a:rPr lang="fr-CA" sz="1300" dirty="0"/>
              <a:t>Anomalie de la maturation des protéines</a:t>
            </a:r>
          </a:p>
          <a:p>
            <a:pPr marL="654873" lvl="1" indent="-178602">
              <a:buFont typeface="Arial" panose="020B0604020202020204" pitchFamily="34" charset="0"/>
              <a:buChar char="•"/>
            </a:pPr>
            <a:r>
              <a:rPr lang="fr-CA" sz="1300" dirty="0"/>
              <a:t>Les mutations du gène </a:t>
            </a:r>
            <a:r>
              <a:rPr lang="fr-CA" sz="1300" i="1" dirty="0"/>
              <a:t>CFTR</a:t>
            </a:r>
            <a:r>
              <a:rPr lang="fr-CA" sz="1300" dirty="0"/>
              <a:t> peuvent se traduire par la présence de </a:t>
            </a:r>
            <a:r>
              <a:rPr lang="fr-CA" sz="1300" i="1" u="sng" dirty="0"/>
              <a:t>quelques</a:t>
            </a:r>
            <a:r>
              <a:rPr lang="fr-CA" sz="1300" dirty="0"/>
              <a:t> canaux CFTR à la surface de la cellule.</a:t>
            </a:r>
          </a:p>
          <a:p>
            <a:pPr marL="1131145" lvl="2" indent="-178602">
              <a:buFont typeface="Arial" panose="020B0604020202020204" pitchFamily="34" charset="0"/>
              <a:buChar char="•"/>
            </a:pPr>
            <a:r>
              <a:rPr lang="fr-CA" sz="1300" dirty="0"/>
              <a:t>Anomalie de l’épissage</a:t>
            </a:r>
          </a:p>
          <a:p>
            <a:pPr marL="654873" lvl="1" indent="-178602">
              <a:buFont typeface="Arial" panose="020B0604020202020204" pitchFamily="34" charset="0"/>
              <a:buChar char="•"/>
            </a:pPr>
            <a:r>
              <a:rPr lang="fr-CA" sz="1300" dirty="0"/>
              <a:t>Les mutations du gène </a:t>
            </a:r>
            <a:r>
              <a:rPr lang="fr-CA" sz="1300" i="1" dirty="0"/>
              <a:t>CFTR</a:t>
            </a:r>
            <a:r>
              <a:rPr lang="fr-CA" sz="1300" dirty="0"/>
              <a:t> peuvent se traduire par une altération du </a:t>
            </a:r>
            <a:r>
              <a:rPr lang="fr-CA" sz="1300" i="1" u="sng" dirty="0"/>
              <a:t>fonctionnement</a:t>
            </a:r>
            <a:r>
              <a:rPr lang="fr-CA" sz="1300" dirty="0"/>
              <a:t> des canaux CFTR à la surface de la cellule.</a:t>
            </a:r>
          </a:p>
          <a:p>
            <a:pPr marL="1131145" lvl="2" indent="-178602">
              <a:buFont typeface="Arial" panose="020B0604020202020204" pitchFamily="34" charset="0"/>
              <a:buChar char="•"/>
            </a:pPr>
            <a:r>
              <a:rPr lang="fr-CA" sz="1300" dirty="0"/>
              <a:t>Anomalie de l’activation</a:t>
            </a:r>
          </a:p>
          <a:p>
            <a:pPr marL="1131145" lvl="2" indent="-178602">
              <a:buFont typeface="Arial" panose="020B0604020202020204" pitchFamily="34" charset="0"/>
              <a:buChar char="•"/>
            </a:pPr>
            <a:r>
              <a:rPr lang="fr-CA" sz="1300" dirty="0"/>
              <a:t>Anomalie de la conduction</a:t>
            </a:r>
          </a:p>
          <a:p>
            <a:pPr marL="1131145" lvl="2" indent="-178602">
              <a:buFont typeface="Arial" panose="020B0604020202020204" pitchFamily="34" charset="0"/>
              <a:buChar char="•"/>
            </a:pPr>
            <a:endParaRPr lang="fr-CA" sz="1300" dirty="0"/>
          </a:p>
          <a:p>
            <a:r>
              <a:rPr lang="fr-CA" sz="1300" b="1" dirty="0"/>
              <a:t>Références</a:t>
            </a:r>
            <a:endParaRPr lang="fr-CA" sz="1600" dirty="0"/>
          </a:p>
          <a:p>
            <a:pPr marL="172800" indent="-172800">
              <a:buFont typeface="Arial" panose="020B0604020202020204" pitchFamily="34" charset="0"/>
              <a:buChar char="•"/>
            </a:pPr>
            <a:r>
              <a:rPr lang="fr-CA" sz="1300" dirty="0"/>
              <a:t>ROWE, S. M. et coll. </a:t>
            </a:r>
            <a:r>
              <a:rPr lang="fr-CA" sz="1300" i="1" dirty="0"/>
              <a:t>N Engl J Med</a:t>
            </a:r>
            <a:r>
              <a:rPr lang="fr-CA" sz="1300" dirty="0"/>
              <a:t>, 2005;352:1992-2001.</a:t>
            </a:r>
            <a:endParaRPr lang="fr-CA" sz="1600" dirty="0"/>
          </a:p>
          <a:p>
            <a:pPr marL="172800" indent="-172800">
              <a:buFont typeface="Arial" panose="020B0604020202020204" pitchFamily="34" charset="0"/>
              <a:buChar char="•"/>
            </a:pPr>
            <a:r>
              <a:rPr lang="fr-CA" sz="1300" dirty="0"/>
              <a:t>MACDONALD, K. D. et coll. </a:t>
            </a:r>
            <a:r>
              <a:rPr lang="fr-CA" sz="1300" i="1" dirty="0"/>
              <a:t>Paediatr Drugs,</a:t>
            </a:r>
            <a:r>
              <a:rPr lang="fr-CA" dirty="0"/>
              <a:t> </a:t>
            </a:r>
            <a:r>
              <a:rPr lang="fr-CA" sz="1300" dirty="0"/>
              <a:t>2007;9:1-10.</a:t>
            </a:r>
          </a:p>
          <a:p>
            <a:pPr marL="172800" indent="-172800">
              <a:buFont typeface="Arial" panose="020B0604020202020204" pitchFamily="34" charset="0"/>
              <a:buChar char="•"/>
            </a:pPr>
            <a:r>
              <a:rPr lang="fr-CA" sz="1400" kern="1200" dirty="0">
                <a:solidFill>
                  <a:schemeClr val="tx1"/>
                </a:solidFill>
                <a:latin typeface="+mn-lt"/>
              </a:rPr>
              <a:t>YU, H. et coll. </a:t>
            </a:r>
            <a:r>
              <a:rPr lang="fr-CA" sz="1400" i="1" kern="1200" dirty="0">
                <a:solidFill>
                  <a:schemeClr val="tx1"/>
                </a:solidFill>
                <a:latin typeface="+mn-lt"/>
              </a:rPr>
              <a:t>J Cyst Fibros, </a:t>
            </a:r>
            <a:r>
              <a:rPr lang="fr-CA" sz="1400" kern="1200" dirty="0">
                <a:solidFill>
                  <a:schemeClr val="tx1"/>
                </a:solidFill>
                <a:latin typeface="+mn-lt"/>
              </a:rPr>
              <a:t>2012;11:237-245.</a:t>
            </a:r>
            <a:endParaRPr lang="fr-CA" sz="1300"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6</a:t>
            </a:fld>
            <a:endParaRPr lang="fr-CA" dirty="0"/>
          </a:p>
        </p:txBody>
      </p:sp>
    </p:spTree>
    <p:extLst>
      <p:ext uri="{BB962C8B-B14F-4D97-AF65-F5344CB8AC3E}">
        <p14:creationId xmlns:p14="http://schemas.microsoft.com/office/powerpoint/2010/main" val="4289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300" b="1" dirty="0"/>
              <a:t>Points clés</a:t>
            </a:r>
            <a:endParaRPr lang="fr-CA" sz="1300" dirty="0"/>
          </a:p>
          <a:p>
            <a:pPr marL="178602" indent="-178602">
              <a:buFont typeface="Arial" panose="020B0604020202020204" pitchFamily="34" charset="0"/>
              <a:buChar char="•"/>
            </a:pPr>
            <a:r>
              <a:rPr lang="fr-CA" sz="1300" dirty="0"/>
              <a:t>Le transport des ions à travers les canaux CFTR régule l’équilibre hydrique et électrolytique dans de nombreux organes, appareils et systèmes, y compris les poumons, le pancréas, le tractus gastro-intestinal, les sinus, le foie, l’appareil reproducteur et les glandes sudoripares. Dans les voies respiratoires saines, comme l’illustre cette animation, la capacité de réguler le volume du liquide de surface des voies respiratoires dépend de la coordination de l’absorption du sodium (Na</a:t>
            </a:r>
            <a:r>
              <a:rPr lang="fr-CA" sz="1300" baseline="30000" dirty="0"/>
              <a:t>+</a:t>
            </a:r>
            <a:r>
              <a:rPr lang="fr-CA" sz="1300" dirty="0"/>
              <a:t>) et de la sécrétion du chlorure (Cl-) par la protéine CFTR.</a:t>
            </a:r>
          </a:p>
          <a:p>
            <a:pPr marL="178602" indent="-178602">
              <a:buFont typeface="Arial" panose="020B0604020202020204" pitchFamily="34" charset="0"/>
              <a:buChar char="•"/>
            </a:pPr>
            <a:r>
              <a:rPr lang="fr-CA" sz="1300" dirty="0"/>
              <a:t>En temps normal, la sortie d’ions Cl- chargés négativement est opposée par la réabsorption du Na</a:t>
            </a:r>
            <a:r>
              <a:rPr lang="fr-CA" sz="1300" baseline="30000" dirty="0"/>
              <a:t>+</a:t>
            </a:r>
            <a:r>
              <a:rPr lang="fr-CA" sz="1300" dirty="0"/>
              <a:t>. L’absorption du Na</a:t>
            </a:r>
            <a:r>
              <a:rPr lang="fr-CA" sz="1300" baseline="30000" dirty="0"/>
              <a:t>+</a:t>
            </a:r>
            <a:r>
              <a:rPr lang="fr-CA" sz="1300" dirty="0"/>
              <a:t> est régulée à la baisse par la protéine CFTR.</a:t>
            </a:r>
          </a:p>
          <a:p>
            <a:pPr marL="178602" indent="-178602">
              <a:buFont typeface="Arial" panose="020B0604020202020204" pitchFamily="34" charset="0"/>
              <a:buChar char="•"/>
            </a:pPr>
            <a:r>
              <a:rPr lang="fr-CA" sz="1300" dirty="0"/>
              <a:t>Dans un épithélium privé de protéine CFTR fonctionnelle, l’échec de la sécrétion du Cl- et de la régulation de l’absorption du Na</a:t>
            </a:r>
            <a:r>
              <a:rPr lang="fr-CA" sz="1300" baseline="30000" dirty="0"/>
              <a:t>+</a:t>
            </a:r>
            <a:r>
              <a:rPr lang="fr-CA" sz="1300" dirty="0"/>
              <a:t> entraîne la déshydratation du liquide de surface des voies respiratoires.</a:t>
            </a:r>
          </a:p>
          <a:p>
            <a:r>
              <a:rPr lang="fr-CA" sz="1300" dirty="0"/>
              <a:t> </a:t>
            </a:r>
          </a:p>
          <a:p>
            <a:r>
              <a:rPr lang="fr-CA" sz="1300" b="1" dirty="0"/>
              <a:t>Information à l’appui</a:t>
            </a:r>
            <a:endParaRPr lang="fr-CA" sz="1300" dirty="0"/>
          </a:p>
          <a:p>
            <a:pPr marL="178602" indent="-178602">
              <a:buFont typeface="Arial" panose="020B0604020202020204" pitchFamily="34" charset="0"/>
              <a:buChar char="•"/>
            </a:pPr>
            <a:r>
              <a:rPr lang="fr-CA" sz="1300" dirty="0"/>
              <a:t>La protéine CFTR est responsable de diriger l’activité d’autres canaux de transport d’ions dans les cellules (p. ex. ceux qui sont responsables de l’absorption du Na</a:t>
            </a:r>
            <a:r>
              <a:rPr lang="fr-CA" sz="1300" baseline="30000" dirty="0"/>
              <a:t>+</a:t>
            </a:r>
            <a:r>
              <a:rPr lang="fr-CA" sz="1300" dirty="0"/>
              <a:t> sur la surface luminale de la membrane), et dans les cellules privées de protéines CFTR fonctionnelles, l’absorption du Na</a:t>
            </a:r>
            <a:r>
              <a:rPr lang="fr-CA" sz="1300" baseline="30000" dirty="0"/>
              <a:t>+</a:t>
            </a:r>
            <a:r>
              <a:rPr lang="fr-CA" sz="1300" dirty="0"/>
              <a:t> est excessive.</a:t>
            </a:r>
          </a:p>
          <a:p>
            <a:pPr marL="178602" indent="-178602">
              <a:buFont typeface="Arial" panose="020B0604020202020204" pitchFamily="34" charset="0"/>
              <a:buChar char="•"/>
            </a:pPr>
            <a:r>
              <a:rPr lang="fr-CA" sz="1300" dirty="0"/>
              <a:t>La déshydratation des voies respiratoires entraîne l’adhésion du mucus, ce qui favorise les infections bactériennes et l’inflammation.</a:t>
            </a:r>
          </a:p>
          <a:p>
            <a:pPr marL="178602" indent="-178602">
              <a:buFont typeface="Arial" panose="020B0604020202020204" pitchFamily="34" charset="0"/>
              <a:buChar char="•"/>
            </a:pPr>
            <a:endParaRPr lang="fr-CA" sz="1300" dirty="0"/>
          </a:p>
          <a:p>
            <a:r>
              <a:rPr lang="fr-CA" sz="1300" b="1" dirty="0"/>
              <a:t>Références</a:t>
            </a:r>
            <a:endParaRPr lang="fr-CA" sz="1300" dirty="0"/>
          </a:p>
          <a:p>
            <a:pPr marL="172800" indent="-172800">
              <a:buFont typeface="Arial" panose="020B0604020202020204" pitchFamily="34" charset="0"/>
              <a:buChar char="•"/>
            </a:pPr>
            <a:r>
              <a:rPr lang="fr-CA" sz="1300" dirty="0"/>
              <a:t>MACDONALD, K. D. et coll. </a:t>
            </a:r>
            <a:r>
              <a:rPr lang="fr-CA" sz="1300" i="1" dirty="0"/>
              <a:t>Paediatr Drugs</a:t>
            </a:r>
            <a:r>
              <a:rPr lang="fr-CA" sz="1300" dirty="0"/>
              <a:t>, 2007;9:1-10.</a:t>
            </a:r>
          </a:p>
          <a:p>
            <a:pPr marL="172800" marR="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300" dirty="0"/>
              <a:t>GORALSK, J. L. et coll. </a:t>
            </a:r>
            <a:r>
              <a:rPr lang="fr-CA" sz="1300" i="1" dirty="0"/>
              <a:t>Curr</a:t>
            </a:r>
            <a:r>
              <a:rPr lang="fr-CA"/>
              <a:t> </a:t>
            </a:r>
            <a:r>
              <a:rPr lang="fr-CA" sz="1300" i="1" dirty="0"/>
              <a:t>Opin</a:t>
            </a:r>
            <a:r>
              <a:rPr lang="fr-CA"/>
              <a:t> </a:t>
            </a:r>
            <a:r>
              <a:rPr lang="fr-CA" sz="1300" i="1" dirty="0"/>
              <a:t>Pharmacol</a:t>
            </a:r>
            <a:r>
              <a:rPr lang="fr-CA" sz="1300" dirty="0"/>
              <a:t>, 2010;10:294-299.</a:t>
            </a:r>
          </a:p>
          <a:p>
            <a:pPr marL="172800" indent="-172800">
              <a:buFont typeface="Arial" panose="020B0604020202020204" pitchFamily="34" charset="0"/>
              <a:buChar char="•"/>
            </a:pPr>
            <a:r>
              <a:rPr lang="fr-CA" sz="1300" dirty="0"/>
              <a:t>ROWE, S. M. et coll. </a:t>
            </a:r>
            <a:r>
              <a:rPr lang="fr-CA" sz="1300" i="1" dirty="0"/>
              <a:t>N Engl J Med</a:t>
            </a:r>
            <a:r>
              <a:rPr lang="fr-CA" sz="1300" dirty="0"/>
              <a:t>, 2005;352:1992-2001. </a:t>
            </a:r>
          </a:p>
          <a:p>
            <a:pPr marL="172800" indent="-172800">
              <a:buFont typeface="Arial" panose="020B0604020202020204" pitchFamily="34" charset="0"/>
              <a:buChar char="•"/>
            </a:pPr>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7</a:t>
            </a:fld>
            <a:endParaRPr lang="fr-CA" dirty="0"/>
          </a:p>
        </p:txBody>
      </p:sp>
    </p:spTree>
    <p:extLst>
      <p:ext uri="{BB962C8B-B14F-4D97-AF65-F5344CB8AC3E}">
        <p14:creationId xmlns:p14="http://schemas.microsoft.com/office/powerpoint/2010/main" val="230463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300" b="1" dirty="0"/>
              <a:t>Points clés</a:t>
            </a:r>
            <a:endParaRPr lang="fr-CA" sz="1600" dirty="0"/>
          </a:p>
          <a:p>
            <a:pPr marL="178602" indent="-178602">
              <a:buFont typeface="Arial" panose="020B0604020202020204" pitchFamily="34" charset="0"/>
              <a:buChar char="•"/>
            </a:pPr>
            <a:r>
              <a:rPr lang="fr-CA" sz="1300" dirty="0"/>
              <a:t>Une fois qu’elle est synthétisée, la protéine CFTR immature est soumise à un processus de maturation.</a:t>
            </a:r>
            <a:endParaRPr lang="fr-CA" sz="1600" dirty="0"/>
          </a:p>
          <a:p>
            <a:pPr marL="178602" indent="-178602">
              <a:buFont typeface="Arial" panose="020B0604020202020204" pitchFamily="34" charset="0"/>
              <a:buChar char="•"/>
            </a:pPr>
            <a:r>
              <a:rPr lang="fr-CA" sz="1300" dirty="0"/>
              <a:t>Pendant ce processus, la protéine est repliée et transportée vers la surface de la cellule.</a:t>
            </a:r>
            <a:endParaRPr lang="fr-CA" sz="1600" dirty="0"/>
          </a:p>
          <a:p>
            <a:pPr marL="178602" indent="-178602">
              <a:buFont typeface="Arial" panose="020B0604020202020204" pitchFamily="34" charset="0"/>
              <a:buChar char="•"/>
            </a:pPr>
            <a:r>
              <a:rPr lang="fr-CA" sz="1300" dirty="0"/>
              <a:t>À la surface de la cellule, la protéine CFTR sert de canal pour le transport des ions Cl- et d’autres ions.</a:t>
            </a:r>
            <a:endParaRPr lang="fr-CA" sz="1600" dirty="0"/>
          </a:p>
          <a:p>
            <a:pPr marL="178602" indent="-178602">
              <a:buFont typeface="Arial" panose="020B0604020202020204" pitchFamily="34" charset="0"/>
              <a:buChar char="•"/>
            </a:pPr>
            <a:r>
              <a:rPr lang="fr-CA" sz="1300" dirty="0"/>
              <a:t>Des mutations du gène </a:t>
            </a:r>
            <a:r>
              <a:rPr lang="fr-CA" sz="1300" i="1" dirty="0"/>
              <a:t>CFTR</a:t>
            </a:r>
            <a:r>
              <a:rPr lang="fr-CA" sz="1300" dirty="0"/>
              <a:t> se manifestent dans toutes les parties de la protéine. Ces mutations peuvent agir sur une ou plusieurs des </a:t>
            </a:r>
            <a:r>
              <a:rPr lang="fr-CA"/>
              <a:t>fonctions</a:t>
            </a:r>
            <a:r>
              <a:rPr lang="fr-CA" sz="1300" dirty="0"/>
              <a:t> biosynthétiques ou fonctions de transport</a:t>
            </a:r>
            <a:r>
              <a:rPr lang="fr-CA" sz="1300" baseline="30000" dirty="0"/>
              <a:t>1</a:t>
            </a:r>
            <a:r>
              <a:rPr lang="fr-CA"/>
              <a:t>.</a:t>
            </a:r>
            <a:endParaRPr lang="fr-CA" sz="1600" dirty="0"/>
          </a:p>
          <a:p>
            <a:pPr marL="178602" indent="-178602">
              <a:buFont typeface="Arial" panose="020B0604020202020204" pitchFamily="34" charset="0"/>
              <a:buChar char="•"/>
            </a:pPr>
            <a:r>
              <a:rPr lang="fr-CA" sz="1300" dirty="0"/>
              <a:t>Ces mutations réduisent le transport des ions Cl- et d’autres ions par les canaux CFTR en agissant sur l’un des éléments suivants :</a:t>
            </a:r>
            <a:endParaRPr lang="fr-CA" sz="1600" dirty="0"/>
          </a:p>
          <a:p>
            <a:pPr marL="654873" lvl="1" indent="-178602">
              <a:buFont typeface="Arial" panose="020B0604020202020204" pitchFamily="34" charset="0"/>
              <a:buChar char="•"/>
            </a:pPr>
            <a:r>
              <a:rPr lang="fr-CA" sz="1300" dirty="0"/>
              <a:t>La quantité de canaux CFTR sur la surface de la cellule</a:t>
            </a:r>
            <a:endParaRPr lang="fr-CA" sz="1600" dirty="0"/>
          </a:p>
          <a:p>
            <a:pPr marL="654873" lvl="1" indent="-178602">
              <a:buFont typeface="Arial" panose="020B0604020202020204" pitchFamily="34" charset="0"/>
              <a:buChar char="•"/>
            </a:pPr>
            <a:r>
              <a:rPr lang="fr-CA" sz="1300" dirty="0"/>
              <a:t>Le fonctionnement de la protéine CFTR à titre de canal de transport des ions</a:t>
            </a:r>
            <a:endParaRPr lang="fr-CA" sz="1600" dirty="0"/>
          </a:p>
          <a:p>
            <a:pPr marL="178602" indent="-178602">
              <a:buFont typeface="Arial" panose="020B0604020202020204" pitchFamily="34" charset="0"/>
              <a:buChar char="•"/>
            </a:pPr>
            <a:endParaRPr lang="fr-CA" sz="1600" dirty="0"/>
          </a:p>
          <a:p>
            <a:r>
              <a:rPr lang="fr-CA" sz="1300" b="1" dirty="0"/>
              <a:t>Autres renseignements</a:t>
            </a:r>
            <a:endParaRPr lang="fr-CA" sz="1600" dirty="0"/>
          </a:p>
          <a:p>
            <a:pPr marL="178602" indent="-178602">
              <a:buFont typeface="Arial" panose="020B0604020202020204" pitchFamily="34" charset="0"/>
              <a:buChar char="•"/>
            </a:pPr>
            <a:r>
              <a:rPr lang="fr-CA" sz="1300" dirty="0"/>
              <a:t>Étapes de la biosynthèse normale de la protéine CFTR :</a:t>
            </a:r>
            <a:endParaRPr lang="fr-CA" sz="1600" dirty="0"/>
          </a:p>
          <a:p>
            <a:pPr marL="654873" lvl="1" indent="-178602">
              <a:buFont typeface="Arial" panose="020B0604020202020204" pitchFamily="34" charset="0"/>
              <a:buChar char="•"/>
            </a:pPr>
            <a:r>
              <a:rPr lang="fr-CA"/>
              <a:t>Le gène </a:t>
            </a:r>
            <a:r>
              <a:rPr lang="fr-CA" sz="1300" i="1" dirty="0"/>
              <a:t>CFTR </a:t>
            </a:r>
            <a:r>
              <a:rPr lang="fr-CA"/>
              <a:t> </a:t>
            </a:r>
            <a:r>
              <a:rPr lang="fr-CA" sz="1300" dirty="0"/>
              <a:t>est transcrit en ARN messager (ARNm). Les introns sont éliminés par un processus appelé « épissage ».</a:t>
            </a:r>
            <a:endParaRPr lang="fr-CA" sz="1600" dirty="0"/>
          </a:p>
          <a:p>
            <a:pPr marL="654873" lvl="1" indent="-178602">
              <a:buFont typeface="Arial" panose="020B0604020202020204" pitchFamily="34" charset="0"/>
              <a:buChar char="•"/>
            </a:pPr>
            <a:r>
              <a:rPr lang="fr-CA" sz="1300" dirty="0"/>
              <a:t>L’ARNm est traduit en une protéine immature à l’aide des ribosomes.</a:t>
            </a:r>
            <a:endParaRPr lang="fr-CA" sz="1600" dirty="0"/>
          </a:p>
          <a:p>
            <a:pPr marL="654873" lvl="1" indent="-178602">
              <a:buFont typeface="Arial" panose="020B0604020202020204" pitchFamily="34" charset="0"/>
              <a:buChar char="•"/>
            </a:pPr>
            <a:r>
              <a:rPr lang="fr-CA" sz="1300" dirty="0"/>
              <a:t>La protéine immature est repliée dans le réticulum endoplasmique avec l’aide de plusieurs protéines chaperonnes (famille des protéines de choc thermique), puis elle est transportée vers l’appareil de Golgi, où elle est glycosylée.</a:t>
            </a:r>
            <a:endParaRPr lang="fr-CA" sz="1600" dirty="0"/>
          </a:p>
          <a:p>
            <a:pPr marL="654873" lvl="1" indent="-178602">
              <a:buFont typeface="Arial" panose="020B0604020202020204" pitchFamily="34" charset="0"/>
              <a:buChar char="•"/>
            </a:pPr>
            <a:r>
              <a:rPr lang="fr-CA" sz="1300" dirty="0"/>
              <a:t>La protéine CFTR mature est transportée vers la membrane cellulaire, où elle agit comme canal de transport des ions Cl- et d’autres ions.</a:t>
            </a:r>
            <a:endParaRPr lang="fr-CA" sz="1600" dirty="0"/>
          </a:p>
          <a:p>
            <a:r>
              <a:rPr lang="fr-CA" sz="1300" b="1" dirty="0"/>
              <a:t> </a:t>
            </a:r>
            <a:endParaRPr lang="fr-CA" sz="1600" dirty="0"/>
          </a:p>
          <a:p>
            <a:r>
              <a:rPr lang="fr-CA" sz="1300" b="1" dirty="0"/>
              <a:t>Références</a:t>
            </a:r>
            <a:endParaRPr lang="fr-CA" sz="1600" dirty="0"/>
          </a:p>
          <a:p>
            <a:pPr marL="172800" marR="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300" dirty="0"/>
              <a:t>ROWE, S. M. et coll. </a:t>
            </a:r>
            <a:r>
              <a:rPr lang="fr-CA" sz="1300" i="1" dirty="0"/>
              <a:t>N Engl J Med</a:t>
            </a:r>
            <a:r>
              <a:rPr lang="fr-CA" sz="1300" dirty="0"/>
              <a:t>, 2005;352:1992-2001.</a:t>
            </a:r>
            <a:endParaRPr lang="fr-CA" sz="1400" dirty="0"/>
          </a:p>
          <a:p>
            <a:pPr marL="172800" indent="-172800">
              <a:buFont typeface="Arial" panose="020B0604020202020204" pitchFamily="34" charset="0"/>
              <a:buChar char="•"/>
            </a:pPr>
            <a:r>
              <a:rPr lang="fr-CA" sz="1300" dirty="0"/>
              <a:t>MACDONALD, K. D. et coll. </a:t>
            </a:r>
            <a:r>
              <a:rPr lang="fr-CA" sz="1300" i="1" dirty="0"/>
              <a:t>Paediatr Drugs</a:t>
            </a:r>
            <a:r>
              <a:rPr lang="fr-CA" sz="1300" dirty="0"/>
              <a:t>, 2007;9:1-10.</a:t>
            </a:r>
            <a:endParaRPr lang="fr-CA" sz="1600" dirty="0"/>
          </a:p>
          <a:p>
            <a:pPr marL="172800" indent="-172800">
              <a:buFont typeface="Arial" panose="020B0604020202020204" pitchFamily="34" charset="0"/>
              <a:buChar char="•"/>
            </a:pPr>
            <a:r>
              <a:rPr lang="fr-CA" sz="1300" dirty="0"/>
              <a:t>LOMMATZSCH, S. T. et R. Aris. </a:t>
            </a:r>
            <a:r>
              <a:rPr lang="fr-CA" sz="1300" i="1" dirty="0"/>
              <a:t>Semin</a:t>
            </a:r>
            <a:r>
              <a:rPr lang="fr-CA"/>
              <a:t> </a:t>
            </a:r>
            <a:r>
              <a:rPr lang="fr-CA" sz="1300" i="1" dirty="0"/>
              <a:t>Respir</a:t>
            </a:r>
            <a:r>
              <a:rPr lang="fr-CA"/>
              <a:t> </a:t>
            </a:r>
            <a:r>
              <a:rPr lang="fr-CA" sz="1300" i="1" dirty="0"/>
              <a:t>Crit Care Med</a:t>
            </a:r>
            <a:r>
              <a:rPr lang="fr-CA"/>
              <a:t>, </a:t>
            </a:r>
            <a:r>
              <a:rPr lang="fr-CA" sz="1300" dirty="0"/>
              <a:t>2009;30:531-538.</a:t>
            </a:r>
            <a:endParaRPr lang="fr-CA" sz="1600"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8</a:t>
            </a:fld>
            <a:endParaRPr lang="fr-CA" dirty="0"/>
          </a:p>
        </p:txBody>
      </p:sp>
    </p:spTree>
    <p:extLst>
      <p:ext uri="{BB962C8B-B14F-4D97-AF65-F5344CB8AC3E}">
        <p14:creationId xmlns:p14="http://schemas.microsoft.com/office/powerpoint/2010/main" val="327921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 clé</a:t>
            </a:r>
            <a:endParaRPr lang="fr-CA" dirty="0"/>
          </a:p>
          <a:p>
            <a:pPr marL="178602" indent="-178602">
              <a:buFont typeface="Arial" panose="020B0604020202020204" pitchFamily="34" charset="0"/>
              <a:buChar char="•"/>
            </a:pPr>
            <a:r>
              <a:rPr lang="fr-CA" dirty="0"/>
              <a:t>La protéine CFTR est transportée vers la membrane de la cellule épithéliale apicale par un processus à plusieurs étapes, dont la synthèse de la protéine CFTR, le pliage et la maturation de la protéine CFTR, le transport de la protéine CFTR, le renouvellement de la protéine CFTR et le fonctionnement de la protéine CFTR à la surface de la cellule.</a:t>
            </a:r>
          </a:p>
          <a:p>
            <a:pPr marL="178602" indent="-178602">
              <a:buFont typeface="Arial" panose="020B0604020202020204" pitchFamily="34" charset="0"/>
              <a:buChar char="•"/>
            </a:pPr>
            <a:endParaRPr lang="fr-CA" dirty="0"/>
          </a:p>
          <a:p>
            <a:r>
              <a:rPr lang="fr-CA" b="1" dirty="0"/>
              <a:t>Autres renseignements</a:t>
            </a:r>
            <a:endParaRPr lang="fr-CA" dirty="0"/>
          </a:p>
          <a:p>
            <a:pPr marL="178602" indent="-178602">
              <a:buFont typeface="Arial" panose="020B0604020202020204" pitchFamily="34" charset="0"/>
              <a:buChar char="•"/>
            </a:pPr>
            <a:r>
              <a:rPr lang="fr-CA" i="1" dirty="0"/>
              <a:t>Synthèse de la protéine CFTR</a:t>
            </a:r>
            <a:r>
              <a:rPr lang="fr-CA" dirty="0"/>
              <a:t> : le gène CFTR est transcrit en ARNm dans le noyau. Les introns sont éliminés de l’ARNm grâce au processus de l’épissage. L’ARNm est traduit en une protéine CFTR immature dans le réticulum endoplasmique avec l’aide des ribosomes.</a:t>
            </a:r>
          </a:p>
          <a:p>
            <a:pPr marL="178602" indent="-178602">
              <a:buFont typeface="Arial" panose="020B0604020202020204" pitchFamily="34" charset="0"/>
              <a:buChar char="•"/>
            </a:pPr>
            <a:r>
              <a:rPr lang="fr-CA" i="1" dirty="0"/>
              <a:t>Pliage et maturation de la protéine CFTR : </a:t>
            </a:r>
            <a:r>
              <a:rPr lang="fr-CA" dirty="0"/>
              <a:t>La protéine CFTR immature est repliée dans le réticulum endoplasmique pour devenir une protéine CFTR mature. Toute protéine mal repliée est dégradée (processus de maturation) par le système de contrôle de la qualité intracellulaire.</a:t>
            </a:r>
          </a:p>
          <a:p>
            <a:pPr marL="178602" indent="-178602">
              <a:buFont typeface="Arial" panose="020B0604020202020204" pitchFamily="34" charset="0"/>
              <a:buChar char="•"/>
            </a:pPr>
            <a:r>
              <a:rPr lang="fr-CA" i="1" dirty="0"/>
              <a:t>Transport de la protéine CFTR : </a:t>
            </a:r>
            <a:r>
              <a:rPr lang="fr-CA" dirty="0"/>
              <a:t>La protéine CFTR mature est transportée vers l’appareil de Golgi, puis vers la surface de la cellule.</a:t>
            </a:r>
          </a:p>
          <a:p>
            <a:pPr marL="178602" indent="-178602">
              <a:buFont typeface="Arial" panose="020B0604020202020204" pitchFamily="34" charset="0"/>
              <a:buChar char="•"/>
            </a:pPr>
            <a:r>
              <a:rPr lang="fr-CA" i="1" dirty="0"/>
              <a:t>Renouvellement de la protéine CFTR : </a:t>
            </a:r>
            <a:r>
              <a:rPr lang="fr-CA" dirty="0"/>
              <a:t>Les canaux CFTR sur la surface de la cellule finissent par être éliminés grâce au processus de renouvellement.</a:t>
            </a:r>
          </a:p>
          <a:p>
            <a:pPr marL="178602" indent="-178602">
              <a:buFont typeface="Arial" panose="020B0604020202020204" pitchFamily="34" charset="0"/>
              <a:buChar char="•"/>
            </a:pPr>
            <a:r>
              <a:rPr lang="fr-CA" i="1" dirty="0"/>
              <a:t>Fonctionnement de la protéine CFTR : </a:t>
            </a:r>
            <a:r>
              <a:rPr lang="fr-CA" dirty="0"/>
              <a:t>La protéine CFTR sur la surface de la cellule agit comme un transporteur des ions chlorure et d’autres ions.</a:t>
            </a:r>
          </a:p>
          <a:p>
            <a:pPr marL="178602" indent="-178602">
              <a:buFont typeface="Arial" panose="020B0604020202020204" pitchFamily="34" charset="0"/>
              <a:buChar char="•"/>
            </a:pPr>
            <a:endParaRPr lang="fr-CA" dirty="0"/>
          </a:p>
          <a:p>
            <a:r>
              <a:rPr lang="fr-CA" b="1" dirty="0"/>
              <a:t>Références</a:t>
            </a:r>
            <a:endParaRPr lang="fr-CA" dirty="0"/>
          </a:p>
          <a:p>
            <a:pPr marL="172800" indent="-172800">
              <a:buFont typeface="Arial" panose="020B0604020202020204" pitchFamily="34" charset="0"/>
              <a:buChar char="•"/>
            </a:pPr>
            <a:r>
              <a:rPr lang="fr-CA" dirty="0"/>
              <a:t>DERICHS, N. </a:t>
            </a:r>
            <a:r>
              <a:rPr lang="fr-CA" i="1" dirty="0"/>
              <a:t>Eur Respir</a:t>
            </a:r>
            <a:r>
              <a:rPr lang="fr-CA" dirty="0"/>
              <a:t> </a:t>
            </a:r>
            <a:r>
              <a:rPr lang="fr-CA" i="1" dirty="0"/>
              <a:t>Rev</a:t>
            </a:r>
            <a:r>
              <a:rPr lang="fr-CA" dirty="0"/>
              <a:t>, 2013;22:58-65.</a:t>
            </a:r>
          </a:p>
          <a:p>
            <a:pPr marL="172800" indent="-172800">
              <a:buFont typeface="Arial" panose="020B0604020202020204" pitchFamily="34" charset="0"/>
              <a:buChar char="•"/>
            </a:pPr>
            <a:r>
              <a:rPr lang="fr-CA" dirty="0"/>
              <a:t>LOMMATZSCH, S. T. et R. Aris. </a:t>
            </a:r>
            <a:r>
              <a:rPr lang="fr-CA" i="1" dirty="0"/>
              <a:t>Semin Respir Crit Care Med</a:t>
            </a:r>
            <a:r>
              <a:rPr lang="fr-CA" dirty="0"/>
              <a:t>, 2009;30:531-538. </a:t>
            </a:r>
          </a:p>
          <a:p>
            <a:pPr marL="172800" indent="-172800">
              <a:buFont typeface="Arial" panose="020B0604020202020204" pitchFamily="34" charset="0"/>
              <a:buChar char="•"/>
            </a:pPr>
            <a:r>
              <a:rPr lang="fr-CA" dirty="0"/>
              <a:t>LUKACS, G. L. et P. R. </a:t>
            </a:r>
            <a:r>
              <a:rPr lang="fr-CA" dirty="0" err="1"/>
              <a:t>Durie</a:t>
            </a:r>
            <a:r>
              <a:rPr lang="fr-CA" dirty="0"/>
              <a:t>. </a:t>
            </a:r>
            <a:r>
              <a:rPr lang="fr-CA" i="1" dirty="0"/>
              <a:t>N Eng J Med, </a:t>
            </a:r>
            <a:r>
              <a:rPr lang="fr-CA" dirty="0"/>
              <a:t>2003;349:1401-1404. </a:t>
            </a:r>
          </a:p>
        </p:txBody>
      </p:sp>
      <p:sp>
        <p:nvSpPr>
          <p:cNvPr id="4" name="Slide Number Placeholder 3"/>
          <p:cNvSpPr>
            <a:spLocks noGrp="1"/>
          </p:cNvSpPr>
          <p:nvPr>
            <p:ph type="sldNum" sz="quarter" idx="10"/>
          </p:nvPr>
        </p:nvSpPr>
        <p:spPr/>
        <p:txBody>
          <a:bodyPr/>
          <a:lstStyle/>
          <a:p>
            <a:fld id="{F0F85B18-0DF3-4423-B67D-279232448D80}" type="slidenum">
              <a:rPr lang="en-US" smtClean="0"/>
              <a:pPr/>
              <a:t>9</a:t>
            </a:fld>
            <a:endParaRPr lang="fr-CA" dirty="0"/>
          </a:p>
        </p:txBody>
      </p:sp>
    </p:spTree>
    <p:extLst>
      <p:ext uri="{BB962C8B-B14F-4D97-AF65-F5344CB8AC3E}">
        <p14:creationId xmlns:p14="http://schemas.microsoft.com/office/powerpoint/2010/main" val="3873139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2"/>
          <p:cNvGrpSpPr>
            <a:grpSpLocks/>
          </p:cNvGrpSpPr>
          <p:nvPr/>
        </p:nvGrpSpPr>
        <p:grpSpPr bwMode="auto">
          <a:xfrm>
            <a:off x="0" y="6632575"/>
            <a:ext cx="9144000" cy="225425"/>
            <a:chOff x="36" y="4118"/>
            <a:chExt cx="5760" cy="142"/>
          </a:xfrm>
        </p:grpSpPr>
        <p:sp>
          <p:nvSpPr>
            <p:cNvPr id="3" name="Rectangle 5"/>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endParaRPr lang="en-US">
                <a:solidFill>
                  <a:srgbClr val="666666"/>
                </a:solidFill>
              </a:endParaRPr>
            </a:p>
          </p:txBody>
        </p:sp>
        <p:sp>
          <p:nvSpPr>
            <p:cNvPr id="4" name="Rectangle 6"/>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endParaRPr lang="en-US">
                <a:solidFill>
                  <a:srgbClr val="666666"/>
                </a:solidFill>
              </a:endParaRPr>
            </a:p>
          </p:txBody>
        </p:sp>
      </p:grpSp>
      <p:pic>
        <p:nvPicPr>
          <p:cNvPr id="5" name="Picture 22" descr="Prunerlowres"/>
          <p:cNvPicPr>
            <a:picLocks noChangeAspect="1" noChangeArrowheads="1"/>
          </p:cNvPicPr>
          <p:nvPr/>
        </p:nvPicPr>
        <p:blipFill>
          <a:blip r:embed="rId2" cstate="print">
            <a:extLst>
              <a:ext uri="{28A0092B-C50C-407E-A947-70E740481C1C}">
                <a14:useLocalDpi xmlns:a14="http://schemas.microsoft.com/office/drawing/2010/main" val="0"/>
              </a:ext>
            </a:extLst>
          </a:blip>
          <a:srcRect t="8749" b="2605"/>
          <a:stretch>
            <a:fillRect/>
          </a:stretch>
        </p:blipFill>
        <p:spPr bwMode="auto">
          <a:xfrm>
            <a:off x="0" y="922338"/>
            <a:ext cx="91440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Vertex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063" y="250825"/>
            <a:ext cx="8937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OP"/>
          <p:cNvPicPr>
            <a:picLocks noChangeAspect="1" noChangeArrowheads="1"/>
          </p:cNvPicPr>
          <p:nvPr/>
        </p:nvPicPr>
        <p:blipFill>
          <a:blip r:embed="rId4" cstate="print">
            <a:extLst>
              <a:ext uri="{28A0092B-C50C-407E-A947-70E740481C1C}">
                <a14:useLocalDpi xmlns:a14="http://schemas.microsoft.com/office/drawing/2010/main" val="0"/>
              </a:ext>
            </a:extLst>
          </a:blip>
          <a:srcRect r="1096"/>
          <a:stretch>
            <a:fillRect/>
          </a:stretch>
        </p:blipFill>
        <p:spPr bwMode="auto">
          <a:xfrm>
            <a:off x="3016250" y="441325"/>
            <a:ext cx="47132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6"/>
          <p:cNvSpPr>
            <a:spLocks noGrp="1" noChangeArrowheads="1"/>
          </p:cNvSpPr>
          <p:nvPr>
            <p:ph type="sldNum" sz="quarter" idx="10"/>
          </p:nvPr>
        </p:nvSpPr>
        <p:spPr>
          <a:xfrm>
            <a:off x="88900" y="6670675"/>
            <a:ext cx="327025" cy="168275"/>
          </a:xfrm>
          <a:prstGeom prst="rect">
            <a:avLst/>
          </a:prstGeom>
        </p:spPr>
        <p:txBody>
          <a:bodyPr/>
          <a:lstStyle>
            <a:lvl1pPr>
              <a:defRPr/>
            </a:lvl1pPr>
          </a:lstStyle>
          <a:p>
            <a:fld id="{CAFB84C8-8A8D-4A6F-B9DD-EF9AAFCE30BB}" type="slidenum">
              <a:rPr lang="en-US" smtClean="0"/>
              <a:pPr/>
              <a:t>‹#›</a:t>
            </a:fld>
            <a:endParaRPr lang="en-US"/>
          </a:p>
        </p:txBody>
      </p:sp>
      <p:sp>
        <p:nvSpPr>
          <p:cNvPr id="9" name="Rectangle 17"/>
          <p:cNvSpPr>
            <a:spLocks noGrp="1" noChangeArrowheads="1"/>
          </p:cNvSpPr>
          <p:nvPr>
            <p:ph type="ftr" sz="quarter" idx="11"/>
          </p:nvPr>
        </p:nvSpPr>
        <p:spPr>
          <a:xfrm>
            <a:off x="457200" y="6672263"/>
            <a:ext cx="4048125" cy="169862"/>
          </a:xfrm>
          <a:prstGeom prst="rect">
            <a:avLst/>
          </a:prstGeom>
        </p:spPr>
        <p:txBody>
          <a:bodyPr/>
          <a:lstStyle>
            <a:lvl1pPr>
              <a:defRPr/>
            </a:lvl1pPr>
          </a:lstStyle>
          <a:p>
            <a:r>
              <a:rPr lang="en-US">
                <a:solidFill>
                  <a:srgbClr val="FFFFFF"/>
                </a:solidFill>
              </a:rPr>
              <a:t>© Vertex Pharmaceuticals Incorporated | VXMA-HQ-92-00004 | 03/2016                                                    FOR EDUCATIONAL PURPOSES ONLY                                                                 </a:t>
            </a:r>
          </a:p>
        </p:txBody>
      </p:sp>
      <p:pic>
        <p:nvPicPr>
          <p:cNvPr id="10" name="Picture 6" descr="Vertex Logo PP">
            <a:extLst>
              <a:ext uri="{FF2B5EF4-FFF2-40B4-BE49-F238E27FC236}">
                <a16:creationId xmlns:a16="http://schemas.microsoft.com/office/drawing/2014/main" id="{A56632BE-B30B-4F88-9284-D0CCF607C7F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8382" y="6164344"/>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156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9"/>
          <p:cNvSpPr>
            <a:spLocks noGrp="1" noChangeArrowheads="1"/>
          </p:cNvSpPr>
          <p:nvPr>
            <p:ph type="ftr" sz="quarter" idx="10"/>
          </p:nvPr>
        </p:nvSpPr>
        <p:spPr>
          <a:xfrm>
            <a:off x="457200" y="6672263"/>
            <a:ext cx="4048125" cy="169862"/>
          </a:xfrm>
          <a:prstGeom prst="rect">
            <a:avLst/>
          </a:prstGeom>
          <a:ln/>
        </p:spPr>
        <p:txBody>
          <a:bodyPr/>
          <a:lstStyle>
            <a:lvl1pPr>
              <a:defRPr/>
            </a:lvl1pPr>
          </a:lstStyle>
          <a:p>
            <a:r>
              <a:rPr lang="en-US">
                <a:solidFill>
                  <a:srgbClr val="FFFFFF"/>
                </a:solidFill>
              </a:rPr>
              <a:t>© Vertex Pharmaceuticals Incorporated | VXMA-HQ-92-00004 | 03/2016                                                    FOR EDUCATIONAL PURPOSES ONLY                                                                 </a:t>
            </a:r>
            <a:endParaRPr lang="en-US" dirty="0">
              <a:solidFill>
                <a:srgbClr val="FFFFFF"/>
              </a:solidFill>
            </a:endParaRPr>
          </a:p>
        </p:txBody>
      </p:sp>
      <p:sp>
        <p:nvSpPr>
          <p:cNvPr id="5" name="Rectangle 30"/>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6" name="Footer Placeholder 5"/>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sp>
        <p:nvSpPr>
          <p:cNvPr id="7" name="Rectangle 29">
            <a:extLst>
              <a:ext uri="{FF2B5EF4-FFF2-40B4-BE49-F238E27FC236}">
                <a16:creationId xmlns:a16="http://schemas.microsoft.com/office/drawing/2014/main" id="{E1ED95F6-57FA-3646-8513-1E0867574CB5}"/>
              </a:ext>
            </a:extLst>
          </p:cNvPr>
          <p:cNvSpPr txBox="1">
            <a:spLocks noChangeArrowheads="1"/>
          </p:cNvSpPr>
          <p:nvPr userDrawn="1"/>
        </p:nvSpPr>
        <p:spPr>
          <a:xfrm>
            <a:off x="457200" y="6672263"/>
            <a:ext cx="4048125" cy="169862"/>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endParaRPr lang="en-US" dirty="0">
              <a:solidFill>
                <a:srgbClr val="FFFFFF"/>
              </a:solidFill>
            </a:endParaRPr>
          </a:p>
        </p:txBody>
      </p:sp>
      <p:sp>
        <p:nvSpPr>
          <p:cNvPr id="8" name="Rectangle 30">
            <a:extLst>
              <a:ext uri="{FF2B5EF4-FFF2-40B4-BE49-F238E27FC236}">
                <a16:creationId xmlns:a16="http://schemas.microsoft.com/office/drawing/2014/main" id="{8E1E1C55-60DA-D844-90E3-55CCEBF04870}"/>
              </a:ext>
            </a:extLst>
          </p:cNvPr>
          <p:cNvSpPr txBox="1">
            <a:spLocks noChangeArrowheads="1"/>
          </p:cNvSpPr>
          <p:nvPr userDrawn="1"/>
        </p:nvSpPr>
        <p:spPr>
          <a:xfrm>
            <a:off x="88900" y="6670675"/>
            <a:ext cx="327025" cy="168275"/>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sp>
        <p:nvSpPr>
          <p:cNvPr id="9" name="Footer Placeholder 5">
            <a:extLst>
              <a:ext uri="{FF2B5EF4-FFF2-40B4-BE49-F238E27FC236}">
                <a16:creationId xmlns:a16="http://schemas.microsoft.com/office/drawing/2014/main" id="{1A6DEE62-DFB5-6A4B-A58F-64BD923D52FC}"/>
              </a:ext>
            </a:extLst>
          </p:cNvPr>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grpSp>
        <p:nvGrpSpPr>
          <p:cNvPr id="10" name="Group 21">
            <a:extLst>
              <a:ext uri="{FF2B5EF4-FFF2-40B4-BE49-F238E27FC236}">
                <a16:creationId xmlns:a16="http://schemas.microsoft.com/office/drawing/2014/main" id="{A193EBAF-9B7F-C24A-A3E4-63E4A75B09AB}"/>
              </a:ext>
            </a:extLst>
          </p:cNvPr>
          <p:cNvGrpSpPr>
            <a:grpSpLocks/>
          </p:cNvGrpSpPr>
          <p:nvPr userDrawn="1"/>
        </p:nvGrpSpPr>
        <p:grpSpPr bwMode="auto">
          <a:xfrm>
            <a:off x="0" y="6708775"/>
            <a:ext cx="9144000" cy="225425"/>
            <a:chOff x="36" y="4118"/>
            <a:chExt cx="5760" cy="142"/>
          </a:xfrm>
        </p:grpSpPr>
        <p:sp>
          <p:nvSpPr>
            <p:cNvPr id="11" name="Rectangle 5">
              <a:extLst>
                <a:ext uri="{FF2B5EF4-FFF2-40B4-BE49-F238E27FC236}">
                  <a16:creationId xmlns:a16="http://schemas.microsoft.com/office/drawing/2014/main" id="{76F6EF43-23B8-D64C-BAC5-13C613B2A186}"/>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endParaRPr lang="en-US">
                <a:solidFill>
                  <a:srgbClr val="666666"/>
                </a:solidFill>
              </a:endParaRPr>
            </a:p>
          </p:txBody>
        </p:sp>
        <p:sp>
          <p:nvSpPr>
            <p:cNvPr id="12" name="Rectangle 6">
              <a:extLst>
                <a:ext uri="{FF2B5EF4-FFF2-40B4-BE49-F238E27FC236}">
                  <a16:creationId xmlns:a16="http://schemas.microsoft.com/office/drawing/2014/main" id="{92586F3E-1C0C-7945-A807-57F7482987EC}"/>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endParaRPr lang="en-US">
                <a:solidFill>
                  <a:srgbClr val="666666"/>
                </a:solidFill>
              </a:endParaRPr>
            </a:p>
          </p:txBody>
        </p:sp>
      </p:grpSp>
      <p:sp>
        <p:nvSpPr>
          <p:cNvPr id="13" name="Rectangle 29">
            <a:extLst>
              <a:ext uri="{FF2B5EF4-FFF2-40B4-BE49-F238E27FC236}">
                <a16:creationId xmlns:a16="http://schemas.microsoft.com/office/drawing/2014/main" id="{19D321EE-370A-9E4B-903E-EA76410B7144}"/>
              </a:ext>
            </a:extLst>
          </p:cNvPr>
          <p:cNvSpPr txBox="1">
            <a:spLocks noChangeArrowheads="1"/>
          </p:cNvSpPr>
          <p:nvPr userDrawn="1"/>
        </p:nvSpPr>
        <p:spPr bwMode="auto">
          <a:xfrm>
            <a:off x="457200" y="6745288"/>
            <a:ext cx="4048125" cy="169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p>
        </p:txBody>
      </p:sp>
      <p:sp>
        <p:nvSpPr>
          <p:cNvPr id="14" name="Rectangle 30">
            <a:extLst>
              <a:ext uri="{FF2B5EF4-FFF2-40B4-BE49-F238E27FC236}">
                <a16:creationId xmlns:a16="http://schemas.microsoft.com/office/drawing/2014/main" id="{DA86177D-6EF5-3C4C-A556-9ABDE6F0EB0C}"/>
              </a:ext>
            </a:extLst>
          </p:cNvPr>
          <p:cNvSpPr txBox="1">
            <a:spLocks noChangeArrowheads="1"/>
          </p:cNvSpPr>
          <p:nvPr userDrawn="1"/>
        </p:nvSpPr>
        <p:spPr bwMode="auto">
          <a:xfrm>
            <a:off x="88900" y="6743700"/>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pic>
        <p:nvPicPr>
          <p:cNvPr id="15" name="Picture 6" descr="Vertex Logo PP">
            <a:extLst>
              <a:ext uri="{FF2B5EF4-FFF2-40B4-BE49-F238E27FC236}">
                <a16:creationId xmlns:a16="http://schemas.microsoft.com/office/drawing/2014/main" id="{C86A5F42-4627-104C-A8A0-2B2AA5FA39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8382" y="6237369"/>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608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2263" y="304800"/>
            <a:ext cx="2122487" cy="5440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04800"/>
            <a:ext cx="6215063"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9"/>
          <p:cNvSpPr>
            <a:spLocks noGrp="1" noChangeArrowheads="1"/>
          </p:cNvSpPr>
          <p:nvPr>
            <p:ph type="ftr" sz="quarter" idx="10"/>
          </p:nvPr>
        </p:nvSpPr>
        <p:spPr>
          <a:xfrm>
            <a:off x="457200" y="6672263"/>
            <a:ext cx="4048125" cy="169862"/>
          </a:xfrm>
          <a:prstGeom prst="rect">
            <a:avLst/>
          </a:prstGeom>
          <a:ln/>
        </p:spPr>
        <p:txBody>
          <a:bodyPr/>
          <a:lstStyle>
            <a:lvl1pPr>
              <a:defRPr/>
            </a:lvl1pPr>
          </a:lstStyle>
          <a:p>
            <a:r>
              <a:rPr lang="en-US">
                <a:solidFill>
                  <a:srgbClr val="FFFFFF"/>
                </a:solidFill>
              </a:rPr>
              <a:t>© Vertex Pharmaceuticals Incorporated | VXMA-HQ-92-00004 | 03/2016                                                    FOR EDUCATIONAL PURPOSES ONLY                                                                 </a:t>
            </a:r>
          </a:p>
        </p:txBody>
      </p:sp>
      <p:sp>
        <p:nvSpPr>
          <p:cNvPr id="5" name="Rectangle 30"/>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6" name="Footer Placeholder 5"/>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spTree>
    <p:extLst>
      <p:ext uri="{BB962C8B-B14F-4D97-AF65-F5344CB8AC3E}">
        <p14:creationId xmlns:p14="http://schemas.microsoft.com/office/powerpoint/2010/main" val="3993977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srgbClr val="666666"/>
              </a:solidFill>
            </a:endParaRPr>
          </a:p>
        </p:txBody>
      </p:sp>
      <p:sp>
        <p:nvSpPr>
          <p:cNvPr id="5" name="Footer Placeholder 4"/>
          <p:cNvSpPr>
            <a:spLocks noGrp="1"/>
          </p:cNvSpPr>
          <p:nvPr>
            <p:ph type="ftr" sz="quarter" idx="11"/>
          </p:nvPr>
        </p:nvSpPr>
        <p:spPr>
          <a:xfrm>
            <a:off x="457200" y="6672263"/>
            <a:ext cx="4048125" cy="169862"/>
          </a:xfrm>
          <a:prstGeom prst="rect">
            <a:avLst/>
          </a:prstGeom>
        </p:spPr>
        <p:txBody>
          <a:bodyPr/>
          <a:lstStyle/>
          <a:p>
            <a:r>
              <a:rPr lang="en-US">
                <a:solidFill>
                  <a:srgbClr val="FFFFFF"/>
                </a:solidFill>
              </a:rPr>
              <a:t>© Vertex Pharmaceuticals Incorporated | VXMA-HQ-92-00004 | 03/2016                                                    FOR EDUCATIONAL PURPOSES ONLY                                                                 </a:t>
            </a:r>
          </a:p>
        </p:txBody>
      </p:sp>
      <p:sp>
        <p:nvSpPr>
          <p:cNvPr id="6" name="Slide Number Placeholder 5"/>
          <p:cNvSpPr>
            <a:spLocks noGrp="1"/>
          </p:cNvSpPr>
          <p:nvPr>
            <p:ph type="sldNum" sz="quarter" idx="12"/>
          </p:nvPr>
        </p:nvSpPr>
        <p:spPr>
          <a:xfrm>
            <a:off x="88900" y="6670675"/>
            <a:ext cx="327025" cy="168275"/>
          </a:xfrm>
          <a:prstGeom prst="rect">
            <a:avLst/>
          </a:prstGeom>
        </p:spPr>
        <p:txBody>
          <a:bodyPr/>
          <a:lstStyle/>
          <a:p>
            <a:fld id="{CAFB84C8-8A8D-4A6F-B9DD-EF9AAFCE30BB}" type="slidenum">
              <a:rPr lang="en-US" smtClean="0"/>
              <a:pPr/>
              <a:t>‹#›</a:t>
            </a:fld>
            <a:endParaRPr lang="en-US"/>
          </a:p>
        </p:txBody>
      </p:sp>
      <p:sp>
        <p:nvSpPr>
          <p:cNvPr id="7" name="Footer Placeholder 5"/>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spTree>
    <p:extLst>
      <p:ext uri="{BB962C8B-B14F-4D97-AF65-F5344CB8AC3E}">
        <p14:creationId xmlns:p14="http://schemas.microsoft.com/office/powerpoint/2010/main" val="1620988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40763" cy="796925"/>
          </a:xfrm>
        </p:spPr>
        <p:txBody>
          <a:bodyPr/>
          <a:lstStyle/>
          <a:p>
            <a:r>
              <a:rPr lang="en-US"/>
              <a:t>Click to edit Master title style</a:t>
            </a:r>
          </a:p>
        </p:txBody>
      </p:sp>
      <p:sp>
        <p:nvSpPr>
          <p:cNvPr id="3" name="Text Placeholder 2"/>
          <p:cNvSpPr>
            <a:spLocks noGrp="1"/>
          </p:cNvSpPr>
          <p:nvPr>
            <p:ph type="body" sz="half" idx="1"/>
          </p:nvPr>
        </p:nvSpPr>
        <p:spPr>
          <a:xfrm>
            <a:off x="304800" y="1219200"/>
            <a:ext cx="4165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2800" y="1219200"/>
            <a:ext cx="4165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sldNum" sz="quarter" idx="10"/>
          </p:nvPr>
        </p:nvSpPr>
        <p:spPr>
          <a:xfrm>
            <a:off x="88900" y="6670675"/>
            <a:ext cx="327025" cy="168275"/>
          </a:xfrm>
          <a:prstGeom prst="rect">
            <a:avLst/>
          </a:prstGeom>
          <a:ln/>
        </p:spPr>
        <p:txBody>
          <a:bodyPr/>
          <a:lstStyle>
            <a:lvl1pPr>
              <a:defRPr/>
            </a:lvl1pPr>
          </a:lstStyle>
          <a:p>
            <a:pPr>
              <a:defRPr/>
            </a:pPr>
            <a:fld id="{60D2007B-826A-4AE2-AA34-4E11662ABDB9}" type="slidenum">
              <a:rPr lang="en-US"/>
              <a:pPr>
                <a:defRPr/>
              </a:pPr>
              <a:t>‹#›</a:t>
            </a:fld>
            <a:endParaRPr lang="en-US"/>
          </a:p>
        </p:txBody>
      </p:sp>
    </p:spTree>
    <p:extLst>
      <p:ext uri="{BB962C8B-B14F-4D97-AF65-F5344CB8AC3E}">
        <p14:creationId xmlns:p14="http://schemas.microsoft.com/office/powerpoint/2010/main" val="362769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29">
            <a:extLst>
              <a:ext uri="{FF2B5EF4-FFF2-40B4-BE49-F238E27FC236}">
                <a16:creationId xmlns:a16="http://schemas.microsoft.com/office/drawing/2014/main" id="{9AA2B307-9A7C-084E-A845-DA8419D94123}"/>
              </a:ext>
            </a:extLst>
          </p:cNvPr>
          <p:cNvSpPr>
            <a:spLocks noGrp="1" noChangeArrowheads="1"/>
          </p:cNvSpPr>
          <p:nvPr>
            <p:ph type="ftr" sz="quarter" idx="10"/>
          </p:nvPr>
        </p:nvSpPr>
        <p:spPr>
          <a:xfrm>
            <a:off x="457200" y="6672263"/>
            <a:ext cx="4048125" cy="169862"/>
          </a:xfrm>
          <a:prstGeom prst="rect">
            <a:avLst/>
          </a:prstGeom>
          <a:ln/>
        </p:spPr>
        <p:txBody>
          <a:bodyPr/>
          <a:lstStyle>
            <a:lvl1pPr>
              <a:defRPr/>
            </a:lvl1pPr>
          </a:lstStyle>
          <a:p>
            <a:r>
              <a:rPr lang="en-US" dirty="0">
                <a:solidFill>
                  <a:srgbClr val="FFFFFF"/>
                </a:solidFill>
              </a:rPr>
              <a:t>© Vertex Pharmaceuticals Incorporated | VXMA-HQ-92-00004 | 03/2016                                                    FOR EDUCATIONAL PURPOSES ONLY                                                                 </a:t>
            </a:r>
          </a:p>
        </p:txBody>
      </p:sp>
      <p:sp>
        <p:nvSpPr>
          <p:cNvPr id="14" name="Rectangle 30">
            <a:extLst>
              <a:ext uri="{FF2B5EF4-FFF2-40B4-BE49-F238E27FC236}">
                <a16:creationId xmlns:a16="http://schemas.microsoft.com/office/drawing/2014/main" id="{EC42379C-5AC5-B345-8BC0-A3A48D97514B}"/>
              </a:ext>
            </a:extLst>
          </p:cNvPr>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15" name="Footer Placeholder 5">
            <a:extLst>
              <a:ext uri="{FF2B5EF4-FFF2-40B4-BE49-F238E27FC236}">
                <a16:creationId xmlns:a16="http://schemas.microsoft.com/office/drawing/2014/main" id="{D82CFA76-85C0-2F45-B6F8-75FFF83A0A1D}"/>
              </a:ext>
            </a:extLst>
          </p:cNvPr>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grpSp>
        <p:nvGrpSpPr>
          <p:cNvPr id="16" name="Group 21">
            <a:extLst>
              <a:ext uri="{FF2B5EF4-FFF2-40B4-BE49-F238E27FC236}">
                <a16:creationId xmlns:a16="http://schemas.microsoft.com/office/drawing/2014/main" id="{6F35B298-E56A-3443-A054-EF3DF55C9C75}"/>
              </a:ext>
            </a:extLst>
          </p:cNvPr>
          <p:cNvGrpSpPr>
            <a:grpSpLocks/>
          </p:cNvGrpSpPr>
          <p:nvPr userDrawn="1"/>
        </p:nvGrpSpPr>
        <p:grpSpPr bwMode="auto">
          <a:xfrm>
            <a:off x="0" y="6708775"/>
            <a:ext cx="9144000" cy="225425"/>
            <a:chOff x="36" y="4118"/>
            <a:chExt cx="5760" cy="142"/>
          </a:xfrm>
        </p:grpSpPr>
        <p:sp>
          <p:nvSpPr>
            <p:cNvPr id="17" name="Rectangle 5">
              <a:extLst>
                <a:ext uri="{FF2B5EF4-FFF2-40B4-BE49-F238E27FC236}">
                  <a16:creationId xmlns:a16="http://schemas.microsoft.com/office/drawing/2014/main" id="{25720BDB-63CB-2F42-B8F6-D02D75260083}"/>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endParaRPr lang="en-US">
                <a:solidFill>
                  <a:srgbClr val="666666"/>
                </a:solidFill>
              </a:endParaRPr>
            </a:p>
          </p:txBody>
        </p:sp>
        <p:sp>
          <p:nvSpPr>
            <p:cNvPr id="18" name="Rectangle 6">
              <a:extLst>
                <a:ext uri="{FF2B5EF4-FFF2-40B4-BE49-F238E27FC236}">
                  <a16:creationId xmlns:a16="http://schemas.microsoft.com/office/drawing/2014/main" id="{1B1EBC58-27D1-AF4C-979E-F6B884E88EED}"/>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endParaRPr lang="en-US">
                <a:solidFill>
                  <a:srgbClr val="666666"/>
                </a:solidFill>
              </a:endParaRPr>
            </a:p>
          </p:txBody>
        </p:sp>
      </p:grpSp>
      <p:sp>
        <p:nvSpPr>
          <p:cNvPr id="19" name="Rectangle 29">
            <a:extLst>
              <a:ext uri="{FF2B5EF4-FFF2-40B4-BE49-F238E27FC236}">
                <a16:creationId xmlns:a16="http://schemas.microsoft.com/office/drawing/2014/main" id="{62639E63-2026-4C48-AF03-3B2EC6697FF8}"/>
              </a:ext>
            </a:extLst>
          </p:cNvPr>
          <p:cNvSpPr txBox="1">
            <a:spLocks noChangeArrowheads="1"/>
          </p:cNvSpPr>
          <p:nvPr userDrawn="1"/>
        </p:nvSpPr>
        <p:spPr bwMode="auto">
          <a:xfrm>
            <a:off x="457200" y="6745288"/>
            <a:ext cx="4048125" cy="169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p>
        </p:txBody>
      </p:sp>
      <p:sp>
        <p:nvSpPr>
          <p:cNvPr id="20" name="Rectangle 30">
            <a:extLst>
              <a:ext uri="{FF2B5EF4-FFF2-40B4-BE49-F238E27FC236}">
                <a16:creationId xmlns:a16="http://schemas.microsoft.com/office/drawing/2014/main" id="{1FA97CB5-D417-0A41-B2A2-FC0F1DD4D78E}"/>
              </a:ext>
            </a:extLst>
          </p:cNvPr>
          <p:cNvSpPr txBox="1">
            <a:spLocks noChangeArrowheads="1"/>
          </p:cNvSpPr>
          <p:nvPr userDrawn="1"/>
        </p:nvSpPr>
        <p:spPr bwMode="auto">
          <a:xfrm>
            <a:off x="88900" y="6743700"/>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pic>
        <p:nvPicPr>
          <p:cNvPr id="21" name="Picture 6" descr="Vertex Logo PP">
            <a:extLst>
              <a:ext uri="{FF2B5EF4-FFF2-40B4-BE49-F238E27FC236}">
                <a16:creationId xmlns:a16="http://schemas.microsoft.com/office/drawing/2014/main" id="{C87DBDC6-5E8C-F941-9EB7-76954533E5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8382" y="6237369"/>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5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9"/>
          <p:cNvSpPr>
            <a:spLocks noGrp="1" noChangeArrowheads="1"/>
          </p:cNvSpPr>
          <p:nvPr>
            <p:ph type="ftr" sz="quarter" idx="10"/>
          </p:nvPr>
        </p:nvSpPr>
        <p:spPr>
          <a:xfrm>
            <a:off x="457200" y="6672263"/>
            <a:ext cx="4048125" cy="169862"/>
          </a:xfrm>
          <a:prstGeom prst="rect">
            <a:avLst/>
          </a:prstGeom>
          <a:ln/>
        </p:spPr>
        <p:txBody>
          <a:bodyPr/>
          <a:lstStyle>
            <a:lvl1pPr>
              <a:defRPr/>
            </a:lvl1pPr>
          </a:lstStyle>
          <a:p>
            <a:r>
              <a:rPr lang="en-US">
                <a:solidFill>
                  <a:srgbClr val="FFFFFF"/>
                </a:solidFill>
              </a:rPr>
              <a:t>© Vertex Pharmaceuticals Incorporated | VXMA-HQ-92-00004 | 03/2016                                                    FOR EDUCATIONAL PURPOSES ONLY                                                                 </a:t>
            </a:r>
          </a:p>
        </p:txBody>
      </p:sp>
      <p:sp>
        <p:nvSpPr>
          <p:cNvPr id="5" name="Rectangle 30"/>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12" name="Rectangle 29">
            <a:extLst>
              <a:ext uri="{FF2B5EF4-FFF2-40B4-BE49-F238E27FC236}">
                <a16:creationId xmlns:a16="http://schemas.microsoft.com/office/drawing/2014/main" id="{17487DE0-A9D1-5E4C-B92F-E9C10C4999A2}"/>
              </a:ext>
            </a:extLst>
          </p:cNvPr>
          <p:cNvSpPr txBox="1">
            <a:spLocks noChangeArrowheads="1"/>
          </p:cNvSpPr>
          <p:nvPr userDrawn="1"/>
        </p:nvSpPr>
        <p:spPr>
          <a:xfrm>
            <a:off x="457200" y="6672263"/>
            <a:ext cx="4048125" cy="169862"/>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endParaRPr lang="en-US" dirty="0">
              <a:solidFill>
                <a:srgbClr val="FFFFFF"/>
              </a:solidFill>
            </a:endParaRPr>
          </a:p>
        </p:txBody>
      </p:sp>
      <p:sp>
        <p:nvSpPr>
          <p:cNvPr id="13" name="Rectangle 30">
            <a:extLst>
              <a:ext uri="{FF2B5EF4-FFF2-40B4-BE49-F238E27FC236}">
                <a16:creationId xmlns:a16="http://schemas.microsoft.com/office/drawing/2014/main" id="{6189EFE1-EACB-0147-B64D-04DED4C93C44}"/>
              </a:ext>
            </a:extLst>
          </p:cNvPr>
          <p:cNvSpPr txBox="1">
            <a:spLocks noChangeArrowheads="1"/>
          </p:cNvSpPr>
          <p:nvPr userDrawn="1"/>
        </p:nvSpPr>
        <p:spPr>
          <a:xfrm>
            <a:off x="88900" y="6670675"/>
            <a:ext cx="327025" cy="168275"/>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sp>
        <p:nvSpPr>
          <p:cNvPr id="14" name="Footer Placeholder 5">
            <a:extLst>
              <a:ext uri="{FF2B5EF4-FFF2-40B4-BE49-F238E27FC236}">
                <a16:creationId xmlns:a16="http://schemas.microsoft.com/office/drawing/2014/main" id="{E1FA14FD-1E83-E34F-870F-447DE4404807}"/>
              </a:ext>
            </a:extLst>
          </p:cNvPr>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grpSp>
        <p:nvGrpSpPr>
          <p:cNvPr id="15" name="Group 21">
            <a:extLst>
              <a:ext uri="{FF2B5EF4-FFF2-40B4-BE49-F238E27FC236}">
                <a16:creationId xmlns:a16="http://schemas.microsoft.com/office/drawing/2014/main" id="{3B790F62-AB06-614F-B8AA-D997B50B6A49}"/>
              </a:ext>
            </a:extLst>
          </p:cNvPr>
          <p:cNvGrpSpPr>
            <a:grpSpLocks/>
          </p:cNvGrpSpPr>
          <p:nvPr userDrawn="1"/>
        </p:nvGrpSpPr>
        <p:grpSpPr bwMode="auto">
          <a:xfrm>
            <a:off x="0" y="6708775"/>
            <a:ext cx="9144000" cy="225425"/>
            <a:chOff x="36" y="4118"/>
            <a:chExt cx="5760" cy="142"/>
          </a:xfrm>
        </p:grpSpPr>
        <p:sp>
          <p:nvSpPr>
            <p:cNvPr id="16" name="Rectangle 5">
              <a:extLst>
                <a:ext uri="{FF2B5EF4-FFF2-40B4-BE49-F238E27FC236}">
                  <a16:creationId xmlns:a16="http://schemas.microsoft.com/office/drawing/2014/main" id="{D9069FA2-CE9C-A04A-B98A-07A1892272B6}"/>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endParaRPr lang="en-US">
                <a:solidFill>
                  <a:srgbClr val="666666"/>
                </a:solidFill>
              </a:endParaRPr>
            </a:p>
          </p:txBody>
        </p:sp>
        <p:sp>
          <p:nvSpPr>
            <p:cNvPr id="17" name="Rectangle 6">
              <a:extLst>
                <a:ext uri="{FF2B5EF4-FFF2-40B4-BE49-F238E27FC236}">
                  <a16:creationId xmlns:a16="http://schemas.microsoft.com/office/drawing/2014/main" id="{42CE35D2-4EFE-0643-B2DC-40D7BE143854}"/>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endParaRPr lang="en-US">
                <a:solidFill>
                  <a:srgbClr val="666666"/>
                </a:solidFill>
              </a:endParaRPr>
            </a:p>
          </p:txBody>
        </p:sp>
      </p:grpSp>
      <p:sp>
        <p:nvSpPr>
          <p:cNvPr id="18" name="Rectangle 29">
            <a:extLst>
              <a:ext uri="{FF2B5EF4-FFF2-40B4-BE49-F238E27FC236}">
                <a16:creationId xmlns:a16="http://schemas.microsoft.com/office/drawing/2014/main" id="{80B30210-AA58-2742-BA3C-44CB18B67608}"/>
              </a:ext>
            </a:extLst>
          </p:cNvPr>
          <p:cNvSpPr txBox="1">
            <a:spLocks noChangeArrowheads="1"/>
          </p:cNvSpPr>
          <p:nvPr userDrawn="1"/>
        </p:nvSpPr>
        <p:spPr bwMode="auto">
          <a:xfrm>
            <a:off x="457200" y="6745288"/>
            <a:ext cx="4048125" cy="169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p>
        </p:txBody>
      </p:sp>
      <p:sp>
        <p:nvSpPr>
          <p:cNvPr id="19" name="Rectangle 30">
            <a:extLst>
              <a:ext uri="{FF2B5EF4-FFF2-40B4-BE49-F238E27FC236}">
                <a16:creationId xmlns:a16="http://schemas.microsoft.com/office/drawing/2014/main" id="{35F5A02D-23E6-184E-9118-5CA0CF346DB8}"/>
              </a:ext>
            </a:extLst>
          </p:cNvPr>
          <p:cNvSpPr txBox="1">
            <a:spLocks noChangeArrowheads="1"/>
          </p:cNvSpPr>
          <p:nvPr userDrawn="1"/>
        </p:nvSpPr>
        <p:spPr bwMode="auto">
          <a:xfrm>
            <a:off x="88900" y="6743700"/>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pic>
        <p:nvPicPr>
          <p:cNvPr id="20" name="Picture 6" descr="Vertex Logo PP">
            <a:extLst>
              <a:ext uri="{FF2B5EF4-FFF2-40B4-BE49-F238E27FC236}">
                <a16:creationId xmlns:a16="http://schemas.microsoft.com/office/drawing/2014/main" id="{5F496117-1C2F-C04B-96B3-C67758F5AE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8382" y="6237369"/>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254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65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2800" y="1219200"/>
            <a:ext cx="4165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9"/>
          <p:cNvSpPr>
            <a:spLocks noGrp="1" noChangeArrowheads="1"/>
          </p:cNvSpPr>
          <p:nvPr>
            <p:ph type="ftr" sz="quarter" idx="10"/>
          </p:nvPr>
        </p:nvSpPr>
        <p:spPr>
          <a:xfrm>
            <a:off x="457200" y="6672263"/>
            <a:ext cx="4048125" cy="169862"/>
          </a:xfrm>
          <a:prstGeom prst="rect">
            <a:avLst/>
          </a:prstGeom>
          <a:ln/>
        </p:spPr>
        <p:txBody>
          <a:bodyPr/>
          <a:lstStyle>
            <a:lvl1pPr>
              <a:defRPr/>
            </a:lvl1pPr>
          </a:lstStyle>
          <a:p>
            <a:r>
              <a:rPr lang="en-US">
                <a:solidFill>
                  <a:srgbClr val="FFFFFF"/>
                </a:solidFill>
              </a:rPr>
              <a:t>© Vertex Pharmaceuticals Incorporated | VXMA-HQ-92-00004 | 03/2016                                                    FOR EDUCATIONAL PURPOSES ONLY                                                                 </a:t>
            </a:r>
          </a:p>
        </p:txBody>
      </p:sp>
      <p:sp>
        <p:nvSpPr>
          <p:cNvPr id="6" name="Rectangle 30"/>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13" name="Rectangle 29">
            <a:extLst>
              <a:ext uri="{FF2B5EF4-FFF2-40B4-BE49-F238E27FC236}">
                <a16:creationId xmlns:a16="http://schemas.microsoft.com/office/drawing/2014/main" id="{31D26E2C-C980-554D-B158-D73C5DEB9862}"/>
              </a:ext>
            </a:extLst>
          </p:cNvPr>
          <p:cNvSpPr txBox="1">
            <a:spLocks noChangeArrowheads="1"/>
          </p:cNvSpPr>
          <p:nvPr userDrawn="1"/>
        </p:nvSpPr>
        <p:spPr>
          <a:xfrm>
            <a:off x="457200" y="6672263"/>
            <a:ext cx="4048125" cy="169862"/>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endParaRPr lang="en-US" dirty="0">
              <a:solidFill>
                <a:srgbClr val="FFFFFF"/>
              </a:solidFill>
            </a:endParaRPr>
          </a:p>
        </p:txBody>
      </p:sp>
      <p:sp>
        <p:nvSpPr>
          <p:cNvPr id="14" name="Rectangle 30">
            <a:extLst>
              <a:ext uri="{FF2B5EF4-FFF2-40B4-BE49-F238E27FC236}">
                <a16:creationId xmlns:a16="http://schemas.microsoft.com/office/drawing/2014/main" id="{90F6BD6C-C260-114C-AEDB-7E3D32C51DB9}"/>
              </a:ext>
            </a:extLst>
          </p:cNvPr>
          <p:cNvSpPr txBox="1">
            <a:spLocks noChangeArrowheads="1"/>
          </p:cNvSpPr>
          <p:nvPr userDrawn="1"/>
        </p:nvSpPr>
        <p:spPr>
          <a:xfrm>
            <a:off x="88900" y="6670675"/>
            <a:ext cx="327025" cy="168275"/>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sp>
        <p:nvSpPr>
          <p:cNvPr id="15" name="Footer Placeholder 5">
            <a:extLst>
              <a:ext uri="{FF2B5EF4-FFF2-40B4-BE49-F238E27FC236}">
                <a16:creationId xmlns:a16="http://schemas.microsoft.com/office/drawing/2014/main" id="{1B78329A-CE69-9947-98B8-41946E363B5B}"/>
              </a:ext>
            </a:extLst>
          </p:cNvPr>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grpSp>
        <p:nvGrpSpPr>
          <p:cNvPr id="16" name="Group 21">
            <a:extLst>
              <a:ext uri="{FF2B5EF4-FFF2-40B4-BE49-F238E27FC236}">
                <a16:creationId xmlns:a16="http://schemas.microsoft.com/office/drawing/2014/main" id="{E0B931F8-EB56-F644-BCF9-E58F08A29880}"/>
              </a:ext>
            </a:extLst>
          </p:cNvPr>
          <p:cNvGrpSpPr>
            <a:grpSpLocks/>
          </p:cNvGrpSpPr>
          <p:nvPr userDrawn="1"/>
        </p:nvGrpSpPr>
        <p:grpSpPr bwMode="auto">
          <a:xfrm>
            <a:off x="0" y="6708775"/>
            <a:ext cx="9144000" cy="225425"/>
            <a:chOff x="36" y="4118"/>
            <a:chExt cx="5760" cy="142"/>
          </a:xfrm>
        </p:grpSpPr>
        <p:sp>
          <p:nvSpPr>
            <p:cNvPr id="17" name="Rectangle 5">
              <a:extLst>
                <a:ext uri="{FF2B5EF4-FFF2-40B4-BE49-F238E27FC236}">
                  <a16:creationId xmlns:a16="http://schemas.microsoft.com/office/drawing/2014/main" id="{3ACDC204-B8A7-734D-A9DA-0E540E8CE0DE}"/>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endParaRPr lang="en-US">
                <a:solidFill>
                  <a:srgbClr val="666666"/>
                </a:solidFill>
              </a:endParaRPr>
            </a:p>
          </p:txBody>
        </p:sp>
        <p:sp>
          <p:nvSpPr>
            <p:cNvPr id="18" name="Rectangle 6">
              <a:extLst>
                <a:ext uri="{FF2B5EF4-FFF2-40B4-BE49-F238E27FC236}">
                  <a16:creationId xmlns:a16="http://schemas.microsoft.com/office/drawing/2014/main" id="{8CBBD36D-476A-BF44-B29E-1639B129BBD2}"/>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endParaRPr lang="en-US">
                <a:solidFill>
                  <a:srgbClr val="666666"/>
                </a:solidFill>
              </a:endParaRPr>
            </a:p>
          </p:txBody>
        </p:sp>
      </p:grpSp>
      <p:sp>
        <p:nvSpPr>
          <p:cNvPr id="19" name="Rectangle 29">
            <a:extLst>
              <a:ext uri="{FF2B5EF4-FFF2-40B4-BE49-F238E27FC236}">
                <a16:creationId xmlns:a16="http://schemas.microsoft.com/office/drawing/2014/main" id="{5CE2D97C-371F-8B40-8BB3-210AD937E1C4}"/>
              </a:ext>
            </a:extLst>
          </p:cNvPr>
          <p:cNvSpPr txBox="1">
            <a:spLocks noChangeArrowheads="1"/>
          </p:cNvSpPr>
          <p:nvPr userDrawn="1"/>
        </p:nvSpPr>
        <p:spPr bwMode="auto">
          <a:xfrm>
            <a:off x="457200" y="6745288"/>
            <a:ext cx="4048125" cy="169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p>
        </p:txBody>
      </p:sp>
      <p:sp>
        <p:nvSpPr>
          <p:cNvPr id="20" name="Rectangle 30">
            <a:extLst>
              <a:ext uri="{FF2B5EF4-FFF2-40B4-BE49-F238E27FC236}">
                <a16:creationId xmlns:a16="http://schemas.microsoft.com/office/drawing/2014/main" id="{331D265B-2DEF-BB4C-BEEA-E89049A9E406}"/>
              </a:ext>
            </a:extLst>
          </p:cNvPr>
          <p:cNvSpPr txBox="1">
            <a:spLocks noChangeArrowheads="1"/>
          </p:cNvSpPr>
          <p:nvPr userDrawn="1"/>
        </p:nvSpPr>
        <p:spPr bwMode="auto">
          <a:xfrm>
            <a:off x="88900" y="6743700"/>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pic>
        <p:nvPicPr>
          <p:cNvPr id="21" name="Picture 6" descr="Vertex Logo PP">
            <a:extLst>
              <a:ext uri="{FF2B5EF4-FFF2-40B4-BE49-F238E27FC236}">
                <a16:creationId xmlns:a16="http://schemas.microsoft.com/office/drawing/2014/main" id="{173AFBEF-B4AF-9143-A961-6E63157A71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8382" y="6237369"/>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81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9"/>
          <p:cNvSpPr>
            <a:spLocks noGrp="1" noChangeArrowheads="1"/>
          </p:cNvSpPr>
          <p:nvPr>
            <p:ph type="ftr" sz="quarter" idx="10"/>
          </p:nvPr>
        </p:nvSpPr>
        <p:spPr>
          <a:xfrm>
            <a:off x="457200" y="6672263"/>
            <a:ext cx="4048125" cy="169862"/>
          </a:xfrm>
          <a:prstGeom prst="rect">
            <a:avLst/>
          </a:prstGeom>
          <a:ln/>
        </p:spPr>
        <p:txBody>
          <a:bodyPr/>
          <a:lstStyle>
            <a:lvl1pPr>
              <a:defRPr/>
            </a:lvl1pPr>
          </a:lstStyle>
          <a:p>
            <a:r>
              <a:rPr lang="en-US">
                <a:solidFill>
                  <a:srgbClr val="FFFFFF"/>
                </a:solidFill>
              </a:rPr>
              <a:t>© Vertex Pharmaceuticals Incorporated | VXMA-HQ-92-00004 | 03/2016                                                    FOR EDUCATIONAL PURPOSES ONLY                                                                 </a:t>
            </a:r>
          </a:p>
        </p:txBody>
      </p:sp>
      <p:sp>
        <p:nvSpPr>
          <p:cNvPr id="8" name="Rectangle 30"/>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9" name="Rectangle 29">
            <a:extLst>
              <a:ext uri="{FF2B5EF4-FFF2-40B4-BE49-F238E27FC236}">
                <a16:creationId xmlns:a16="http://schemas.microsoft.com/office/drawing/2014/main" id="{9F367AFB-D397-4B4F-99D8-2084AB3FEBD5}"/>
              </a:ext>
            </a:extLst>
          </p:cNvPr>
          <p:cNvSpPr txBox="1">
            <a:spLocks noChangeArrowheads="1"/>
          </p:cNvSpPr>
          <p:nvPr userDrawn="1"/>
        </p:nvSpPr>
        <p:spPr>
          <a:xfrm>
            <a:off x="457200" y="6672263"/>
            <a:ext cx="4048125" cy="169862"/>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endParaRPr lang="en-US" dirty="0">
              <a:solidFill>
                <a:srgbClr val="FFFFFF"/>
              </a:solidFill>
            </a:endParaRPr>
          </a:p>
        </p:txBody>
      </p:sp>
      <p:sp>
        <p:nvSpPr>
          <p:cNvPr id="10" name="Rectangle 30">
            <a:extLst>
              <a:ext uri="{FF2B5EF4-FFF2-40B4-BE49-F238E27FC236}">
                <a16:creationId xmlns:a16="http://schemas.microsoft.com/office/drawing/2014/main" id="{D90776B7-16B3-5E41-A5BC-CE32BA882754}"/>
              </a:ext>
            </a:extLst>
          </p:cNvPr>
          <p:cNvSpPr txBox="1">
            <a:spLocks noChangeArrowheads="1"/>
          </p:cNvSpPr>
          <p:nvPr userDrawn="1"/>
        </p:nvSpPr>
        <p:spPr>
          <a:xfrm>
            <a:off x="88900" y="6670675"/>
            <a:ext cx="327025" cy="168275"/>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sp>
        <p:nvSpPr>
          <p:cNvPr id="11" name="Footer Placeholder 5">
            <a:extLst>
              <a:ext uri="{FF2B5EF4-FFF2-40B4-BE49-F238E27FC236}">
                <a16:creationId xmlns:a16="http://schemas.microsoft.com/office/drawing/2014/main" id="{4A054095-C3A1-8342-BEC7-16AF260A3B24}"/>
              </a:ext>
            </a:extLst>
          </p:cNvPr>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grpSp>
        <p:nvGrpSpPr>
          <p:cNvPr id="12" name="Group 21">
            <a:extLst>
              <a:ext uri="{FF2B5EF4-FFF2-40B4-BE49-F238E27FC236}">
                <a16:creationId xmlns:a16="http://schemas.microsoft.com/office/drawing/2014/main" id="{F8EA7F61-7131-6949-A742-6E296F417483}"/>
              </a:ext>
            </a:extLst>
          </p:cNvPr>
          <p:cNvGrpSpPr>
            <a:grpSpLocks/>
          </p:cNvGrpSpPr>
          <p:nvPr userDrawn="1"/>
        </p:nvGrpSpPr>
        <p:grpSpPr bwMode="auto">
          <a:xfrm>
            <a:off x="0" y="6708775"/>
            <a:ext cx="9144000" cy="225425"/>
            <a:chOff x="36" y="4118"/>
            <a:chExt cx="5760" cy="142"/>
          </a:xfrm>
        </p:grpSpPr>
        <p:sp>
          <p:nvSpPr>
            <p:cNvPr id="13" name="Rectangle 5">
              <a:extLst>
                <a:ext uri="{FF2B5EF4-FFF2-40B4-BE49-F238E27FC236}">
                  <a16:creationId xmlns:a16="http://schemas.microsoft.com/office/drawing/2014/main" id="{DCD17EFF-943C-5748-B3D7-CF2C090DD66A}"/>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endParaRPr lang="en-US">
                <a:solidFill>
                  <a:srgbClr val="666666"/>
                </a:solidFill>
              </a:endParaRPr>
            </a:p>
          </p:txBody>
        </p:sp>
        <p:sp>
          <p:nvSpPr>
            <p:cNvPr id="14" name="Rectangle 6">
              <a:extLst>
                <a:ext uri="{FF2B5EF4-FFF2-40B4-BE49-F238E27FC236}">
                  <a16:creationId xmlns:a16="http://schemas.microsoft.com/office/drawing/2014/main" id="{A901DE3C-44C9-C94B-8904-738D12754B7D}"/>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endParaRPr lang="en-US">
                <a:solidFill>
                  <a:srgbClr val="666666"/>
                </a:solidFill>
              </a:endParaRPr>
            </a:p>
          </p:txBody>
        </p:sp>
      </p:grpSp>
      <p:sp>
        <p:nvSpPr>
          <p:cNvPr id="15" name="Rectangle 29">
            <a:extLst>
              <a:ext uri="{FF2B5EF4-FFF2-40B4-BE49-F238E27FC236}">
                <a16:creationId xmlns:a16="http://schemas.microsoft.com/office/drawing/2014/main" id="{E1DDFD0A-D567-7A40-9CD6-C56E10482E31}"/>
              </a:ext>
            </a:extLst>
          </p:cNvPr>
          <p:cNvSpPr txBox="1">
            <a:spLocks noChangeArrowheads="1"/>
          </p:cNvSpPr>
          <p:nvPr userDrawn="1"/>
        </p:nvSpPr>
        <p:spPr bwMode="auto">
          <a:xfrm>
            <a:off x="457200" y="6745288"/>
            <a:ext cx="4048125" cy="169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p>
        </p:txBody>
      </p:sp>
      <p:sp>
        <p:nvSpPr>
          <p:cNvPr id="16" name="Rectangle 30">
            <a:extLst>
              <a:ext uri="{FF2B5EF4-FFF2-40B4-BE49-F238E27FC236}">
                <a16:creationId xmlns:a16="http://schemas.microsoft.com/office/drawing/2014/main" id="{D1446554-3C21-5848-A8D9-C7B8E0693BFC}"/>
              </a:ext>
            </a:extLst>
          </p:cNvPr>
          <p:cNvSpPr txBox="1">
            <a:spLocks noChangeArrowheads="1"/>
          </p:cNvSpPr>
          <p:nvPr userDrawn="1"/>
        </p:nvSpPr>
        <p:spPr bwMode="auto">
          <a:xfrm>
            <a:off x="88900" y="6743700"/>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pic>
        <p:nvPicPr>
          <p:cNvPr id="17" name="Picture 6" descr="Vertex Logo PP">
            <a:extLst>
              <a:ext uri="{FF2B5EF4-FFF2-40B4-BE49-F238E27FC236}">
                <a16:creationId xmlns:a16="http://schemas.microsoft.com/office/drawing/2014/main" id="{377ACD20-23FA-A14C-8FA8-7A762A609A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8382" y="6237369"/>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48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9"/>
          <p:cNvSpPr>
            <a:spLocks noGrp="1" noChangeArrowheads="1"/>
          </p:cNvSpPr>
          <p:nvPr>
            <p:ph type="ftr" sz="quarter" idx="10"/>
          </p:nvPr>
        </p:nvSpPr>
        <p:spPr>
          <a:xfrm>
            <a:off x="457200" y="6672263"/>
            <a:ext cx="4048125" cy="169862"/>
          </a:xfrm>
          <a:prstGeom prst="rect">
            <a:avLst/>
          </a:prstGeom>
          <a:ln/>
        </p:spPr>
        <p:txBody>
          <a:bodyPr/>
          <a:lstStyle>
            <a:lvl1pPr>
              <a:defRPr/>
            </a:lvl1pPr>
          </a:lstStyle>
          <a:p>
            <a:r>
              <a:rPr lang="en-US">
                <a:solidFill>
                  <a:srgbClr val="FFFFFF"/>
                </a:solidFill>
              </a:rPr>
              <a:t>© Vertex Pharmaceuticals Incorporated | VXMA-HQ-92-00004 | 03/2016                                                    FOR EDUCATIONAL PURPOSES ONLY                                                                 </a:t>
            </a:r>
          </a:p>
        </p:txBody>
      </p:sp>
      <p:sp>
        <p:nvSpPr>
          <p:cNvPr id="4" name="Rectangle 30"/>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5" name="Rectangle 29">
            <a:extLst>
              <a:ext uri="{FF2B5EF4-FFF2-40B4-BE49-F238E27FC236}">
                <a16:creationId xmlns:a16="http://schemas.microsoft.com/office/drawing/2014/main" id="{249F0605-083A-E942-AD8F-F9AEC76ED052}"/>
              </a:ext>
            </a:extLst>
          </p:cNvPr>
          <p:cNvSpPr txBox="1">
            <a:spLocks noChangeArrowheads="1"/>
          </p:cNvSpPr>
          <p:nvPr userDrawn="1"/>
        </p:nvSpPr>
        <p:spPr>
          <a:xfrm>
            <a:off x="457200" y="6672263"/>
            <a:ext cx="4048125" cy="169862"/>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endParaRPr lang="en-US" dirty="0">
              <a:solidFill>
                <a:srgbClr val="FFFFFF"/>
              </a:solidFill>
            </a:endParaRPr>
          </a:p>
        </p:txBody>
      </p:sp>
      <p:sp>
        <p:nvSpPr>
          <p:cNvPr id="6" name="Rectangle 30">
            <a:extLst>
              <a:ext uri="{FF2B5EF4-FFF2-40B4-BE49-F238E27FC236}">
                <a16:creationId xmlns:a16="http://schemas.microsoft.com/office/drawing/2014/main" id="{3640225A-E965-D74D-8B1A-6294E1B782D4}"/>
              </a:ext>
            </a:extLst>
          </p:cNvPr>
          <p:cNvSpPr txBox="1">
            <a:spLocks noChangeArrowheads="1"/>
          </p:cNvSpPr>
          <p:nvPr userDrawn="1"/>
        </p:nvSpPr>
        <p:spPr>
          <a:xfrm>
            <a:off x="88900" y="6670675"/>
            <a:ext cx="327025" cy="168275"/>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sp>
        <p:nvSpPr>
          <p:cNvPr id="7" name="Footer Placeholder 5">
            <a:extLst>
              <a:ext uri="{FF2B5EF4-FFF2-40B4-BE49-F238E27FC236}">
                <a16:creationId xmlns:a16="http://schemas.microsoft.com/office/drawing/2014/main" id="{58D7B576-E22C-BE46-BE44-6A2055533BC6}"/>
              </a:ext>
            </a:extLst>
          </p:cNvPr>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grpSp>
        <p:nvGrpSpPr>
          <p:cNvPr id="8" name="Group 21">
            <a:extLst>
              <a:ext uri="{FF2B5EF4-FFF2-40B4-BE49-F238E27FC236}">
                <a16:creationId xmlns:a16="http://schemas.microsoft.com/office/drawing/2014/main" id="{1F0A2EA5-CBD9-DF42-9A57-F2991EAEA48F}"/>
              </a:ext>
            </a:extLst>
          </p:cNvPr>
          <p:cNvGrpSpPr>
            <a:grpSpLocks/>
          </p:cNvGrpSpPr>
          <p:nvPr userDrawn="1"/>
        </p:nvGrpSpPr>
        <p:grpSpPr bwMode="auto">
          <a:xfrm>
            <a:off x="0" y="6708775"/>
            <a:ext cx="9144000" cy="225425"/>
            <a:chOff x="36" y="4118"/>
            <a:chExt cx="5760" cy="142"/>
          </a:xfrm>
        </p:grpSpPr>
        <p:sp>
          <p:nvSpPr>
            <p:cNvPr id="9" name="Rectangle 5">
              <a:extLst>
                <a:ext uri="{FF2B5EF4-FFF2-40B4-BE49-F238E27FC236}">
                  <a16:creationId xmlns:a16="http://schemas.microsoft.com/office/drawing/2014/main" id="{5E61097D-5A78-3949-83FD-22A054F3D8E7}"/>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endParaRPr lang="en-US">
                <a:solidFill>
                  <a:srgbClr val="666666"/>
                </a:solidFill>
              </a:endParaRPr>
            </a:p>
          </p:txBody>
        </p:sp>
        <p:sp>
          <p:nvSpPr>
            <p:cNvPr id="10" name="Rectangle 6">
              <a:extLst>
                <a:ext uri="{FF2B5EF4-FFF2-40B4-BE49-F238E27FC236}">
                  <a16:creationId xmlns:a16="http://schemas.microsoft.com/office/drawing/2014/main" id="{E00FDA02-1AF6-5B4B-B930-FE25E8D0CBDA}"/>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endParaRPr lang="en-US">
                <a:solidFill>
                  <a:srgbClr val="666666"/>
                </a:solidFill>
              </a:endParaRPr>
            </a:p>
          </p:txBody>
        </p:sp>
      </p:grpSp>
      <p:sp>
        <p:nvSpPr>
          <p:cNvPr id="11" name="Rectangle 29">
            <a:extLst>
              <a:ext uri="{FF2B5EF4-FFF2-40B4-BE49-F238E27FC236}">
                <a16:creationId xmlns:a16="http://schemas.microsoft.com/office/drawing/2014/main" id="{5983D9D8-F6CA-D54F-AF4B-3ABE76B9321F}"/>
              </a:ext>
            </a:extLst>
          </p:cNvPr>
          <p:cNvSpPr txBox="1">
            <a:spLocks noChangeArrowheads="1"/>
          </p:cNvSpPr>
          <p:nvPr userDrawn="1"/>
        </p:nvSpPr>
        <p:spPr bwMode="auto">
          <a:xfrm>
            <a:off x="457200" y="6745288"/>
            <a:ext cx="4048125" cy="169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p>
        </p:txBody>
      </p:sp>
      <p:sp>
        <p:nvSpPr>
          <p:cNvPr id="12" name="Rectangle 30">
            <a:extLst>
              <a:ext uri="{FF2B5EF4-FFF2-40B4-BE49-F238E27FC236}">
                <a16:creationId xmlns:a16="http://schemas.microsoft.com/office/drawing/2014/main" id="{A6D8FDF8-C8A7-544D-8A1A-5ACA2F2046EC}"/>
              </a:ext>
            </a:extLst>
          </p:cNvPr>
          <p:cNvSpPr txBox="1">
            <a:spLocks noChangeArrowheads="1"/>
          </p:cNvSpPr>
          <p:nvPr userDrawn="1"/>
        </p:nvSpPr>
        <p:spPr bwMode="auto">
          <a:xfrm>
            <a:off x="88900" y="6743700"/>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pic>
        <p:nvPicPr>
          <p:cNvPr id="13" name="Picture 6" descr="Vertex Logo PP">
            <a:extLst>
              <a:ext uri="{FF2B5EF4-FFF2-40B4-BE49-F238E27FC236}">
                <a16:creationId xmlns:a16="http://schemas.microsoft.com/office/drawing/2014/main" id="{45D6CF2A-50D7-5E4B-A464-4278668076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8382" y="6237369"/>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47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0"/>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4" name="Footer Placeholder 5"/>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spTree>
    <p:extLst>
      <p:ext uri="{BB962C8B-B14F-4D97-AF65-F5344CB8AC3E}">
        <p14:creationId xmlns:p14="http://schemas.microsoft.com/office/powerpoint/2010/main" val="293342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30"/>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7" name="Footer Placeholder 5"/>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sp>
        <p:nvSpPr>
          <p:cNvPr id="8" name="Rectangle 29">
            <a:extLst>
              <a:ext uri="{FF2B5EF4-FFF2-40B4-BE49-F238E27FC236}">
                <a16:creationId xmlns:a16="http://schemas.microsoft.com/office/drawing/2014/main" id="{CB8628F1-41DB-DF49-B5B4-99D93B50B402}"/>
              </a:ext>
            </a:extLst>
          </p:cNvPr>
          <p:cNvSpPr>
            <a:spLocks noGrp="1" noChangeArrowheads="1"/>
          </p:cNvSpPr>
          <p:nvPr>
            <p:ph type="ftr" sz="quarter" idx="10"/>
          </p:nvPr>
        </p:nvSpPr>
        <p:spPr>
          <a:xfrm>
            <a:off x="457200" y="6672263"/>
            <a:ext cx="4048125" cy="169862"/>
          </a:xfrm>
          <a:prstGeom prst="rect">
            <a:avLst/>
          </a:prstGeom>
          <a:ln/>
        </p:spPr>
        <p:txBody>
          <a:bodyPr/>
          <a:lstStyle>
            <a:lvl1pPr>
              <a:defRPr/>
            </a:lvl1pPr>
          </a:lstStyle>
          <a:p>
            <a:r>
              <a:rPr lang="en-US" dirty="0">
                <a:solidFill>
                  <a:srgbClr val="FFFFFF"/>
                </a:solidFill>
              </a:rPr>
              <a:t>© Vertex Pharmaceuticals Incorporated | VXMA-HQ-92-00004 | 03/2016                                                    FOR EDUCATIONAL PURPOSES ONLY                                                                 </a:t>
            </a:r>
          </a:p>
        </p:txBody>
      </p:sp>
      <p:sp>
        <p:nvSpPr>
          <p:cNvPr id="9" name="Rectangle 30">
            <a:extLst>
              <a:ext uri="{FF2B5EF4-FFF2-40B4-BE49-F238E27FC236}">
                <a16:creationId xmlns:a16="http://schemas.microsoft.com/office/drawing/2014/main" id="{45936AAB-CC2B-1147-BAA9-2DE82A7FAF38}"/>
              </a:ext>
            </a:extLst>
          </p:cNvPr>
          <p:cNvSpPr txBox="1">
            <a:spLocks noChangeArrowheads="1"/>
          </p:cNvSpPr>
          <p:nvPr userDrawn="1"/>
        </p:nvSpPr>
        <p:spPr>
          <a:xfrm>
            <a:off x="88900" y="6670675"/>
            <a:ext cx="327025" cy="168275"/>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sp>
        <p:nvSpPr>
          <p:cNvPr id="10" name="Footer Placeholder 5">
            <a:extLst>
              <a:ext uri="{FF2B5EF4-FFF2-40B4-BE49-F238E27FC236}">
                <a16:creationId xmlns:a16="http://schemas.microsoft.com/office/drawing/2014/main" id="{ECB4AC2B-FFEF-A74E-A3AD-6F405FE57C57}"/>
              </a:ext>
            </a:extLst>
          </p:cNvPr>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grpSp>
        <p:nvGrpSpPr>
          <p:cNvPr id="11" name="Group 21">
            <a:extLst>
              <a:ext uri="{FF2B5EF4-FFF2-40B4-BE49-F238E27FC236}">
                <a16:creationId xmlns:a16="http://schemas.microsoft.com/office/drawing/2014/main" id="{C459255C-758B-D942-8059-CD4A2A1D95C2}"/>
              </a:ext>
            </a:extLst>
          </p:cNvPr>
          <p:cNvGrpSpPr>
            <a:grpSpLocks/>
          </p:cNvGrpSpPr>
          <p:nvPr userDrawn="1"/>
        </p:nvGrpSpPr>
        <p:grpSpPr bwMode="auto">
          <a:xfrm>
            <a:off x="0" y="6708775"/>
            <a:ext cx="9144000" cy="225425"/>
            <a:chOff x="36" y="4118"/>
            <a:chExt cx="5760" cy="142"/>
          </a:xfrm>
        </p:grpSpPr>
        <p:sp>
          <p:nvSpPr>
            <p:cNvPr id="12" name="Rectangle 5">
              <a:extLst>
                <a:ext uri="{FF2B5EF4-FFF2-40B4-BE49-F238E27FC236}">
                  <a16:creationId xmlns:a16="http://schemas.microsoft.com/office/drawing/2014/main" id="{925F9E7B-4643-914F-9053-41A868678CCF}"/>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endParaRPr lang="en-US">
                <a:solidFill>
                  <a:srgbClr val="666666"/>
                </a:solidFill>
              </a:endParaRPr>
            </a:p>
          </p:txBody>
        </p:sp>
        <p:sp>
          <p:nvSpPr>
            <p:cNvPr id="13" name="Rectangle 6">
              <a:extLst>
                <a:ext uri="{FF2B5EF4-FFF2-40B4-BE49-F238E27FC236}">
                  <a16:creationId xmlns:a16="http://schemas.microsoft.com/office/drawing/2014/main" id="{73F478AB-8585-B642-888B-3F3570F6EA36}"/>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endParaRPr lang="en-US">
                <a:solidFill>
                  <a:srgbClr val="666666"/>
                </a:solidFill>
              </a:endParaRPr>
            </a:p>
          </p:txBody>
        </p:sp>
      </p:grpSp>
      <p:sp>
        <p:nvSpPr>
          <p:cNvPr id="14" name="Rectangle 29">
            <a:extLst>
              <a:ext uri="{FF2B5EF4-FFF2-40B4-BE49-F238E27FC236}">
                <a16:creationId xmlns:a16="http://schemas.microsoft.com/office/drawing/2014/main" id="{6FFB3889-AF5E-CF47-856F-7EE07C2BA56A}"/>
              </a:ext>
            </a:extLst>
          </p:cNvPr>
          <p:cNvSpPr txBox="1">
            <a:spLocks noChangeArrowheads="1"/>
          </p:cNvSpPr>
          <p:nvPr userDrawn="1"/>
        </p:nvSpPr>
        <p:spPr bwMode="auto">
          <a:xfrm>
            <a:off x="457200" y="6745288"/>
            <a:ext cx="4048125" cy="169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p>
        </p:txBody>
      </p:sp>
      <p:sp>
        <p:nvSpPr>
          <p:cNvPr id="15" name="Rectangle 30">
            <a:extLst>
              <a:ext uri="{FF2B5EF4-FFF2-40B4-BE49-F238E27FC236}">
                <a16:creationId xmlns:a16="http://schemas.microsoft.com/office/drawing/2014/main" id="{208E1CF7-A473-F145-BB6D-7781E63760A9}"/>
              </a:ext>
            </a:extLst>
          </p:cNvPr>
          <p:cNvSpPr txBox="1">
            <a:spLocks noChangeArrowheads="1"/>
          </p:cNvSpPr>
          <p:nvPr userDrawn="1"/>
        </p:nvSpPr>
        <p:spPr bwMode="auto">
          <a:xfrm>
            <a:off x="88900" y="6743700"/>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pic>
        <p:nvPicPr>
          <p:cNvPr id="16" name="Picture 6" descr="Vertex Logo PP">
            <a:extLst>
              <a:ext uri="{FF2B5EF4-FFF2-40B4-BE49-F238E27FC236}">
                <a16:creationId xmlns:a16="http://schemas.microsoft.com/office/drawing/2014/main" id="{9BCF34F4-B94C-D448-802E-2A484E219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8382" y="6237369"/>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339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30"/>
          <p:cNvSpPr>
            <a:spLocks noGrp="1" noChangeArrowheads="1"/>
          </p:cNvSpPr>
          <p:nvPr>
            <p:ph type="sldNum" sz="quarter" idx="11"/>
          </p:nvPr>
        </p:nvSpPr>
        <p:spPr>
          <a:xfrm>
            <a:off x="88900" y="6670675"/>
            <a:ext cx="327025" cy="168275"/>
          </a:xfrm>
          <a:prstGeom prst="rect">
            <a:avLst/>
          </a:prstGeom>
          <a:ln/>
        </p:spPr>
        <p:txBody>
          <a:bodyPr/>
          <a:lstStyle>
            <a:lvl1pPr>
              <a:defRPr/>
            </a:lvl1pPr>
          </a:lstStyle>
          <a:p>
            <a:fld id="{CAFB84C8-8A8D-4A6F-B9DD-EF9AAFCE30BB}" type="slidenum">
              <a:rPr lang="en-US" smtClean="0"/>
              <a:pPr/>
              <a:t>‹#›</a:t>
            </a:fld>
            <a:endParaRPr lang="en-US"/>
          </a:p>
        </p:txBody>
      </p:sp>
      <p:sp>
        <p:nvSpPr>
          <p:cNvPr id="7" name="Footer Placeholder 5"/>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sp>
        <p:nvSpPr>
          <p:cNvPr id="8" name="Rectangle 29">
            <a:extLst>
              <a:ext uri="{FF2B5EF4-FFF2-40B4-BE49-F238E27FC236}">
                <a16:creationId xmlns:a16="http://schemas.microsoft.com/office/drawing/2014/main" id="{9F5716D5-D232-764A-A8DA-3B02443FADE8}"/>
              </a:ext>
            </a:extLst>
          </p:cNvPr>
          <p:cNvSpPr>
            <a:spLocks noGrp="1" noChangeArrowheads="1"/>
          </p:cNvSpPr>
          <p:nvPr>
            <p:ph type="ftr" sz="quarter" idx="10"/>
          </p:nvPr>
        </p:nvSpPr>
        <p:spPr>
          <a:xfrm>
            <a:off x="457200" y="6672263"/>
            <a:ext cx="4048125" cy="169862"/>
          </a:xfrm>
          <a:prstGeom prst="rect">
            <a:avLst/>
          </a:prstGeom>
          <a:ln/>
        </p:spPr>
        <p:txBody>
          <a:bodyPr/>
          <a:lstStyle>
            <a:lvl1pPr>
              <a:defRPr/>
            </a:lvl1pPr>
          </a:lstStyle>
          <a:p>
            <a:r>
              <a:rPr lang="en-US" dirty="0">
                <a:solidFill>
                  <a:srgbClr val="FFFFFF"/>
                </a:solidFill>
              </a:rPr>
              <a:t>© Vertex Pharmaceuticals Incorporated | VXMA-HQ-92-00004 | 03/2016                                                    FOR EDUCATIONAL PURPOSES ONLY                                                                 </a:t>
            </a:r>
          </a:p>
        </p:txBody>
      </p:sp>
      <p:sp>
        <p:nvSpPr>
          <p:cNvPr id="9" name="Rectangle 30">
            <a:extLst>
              <a:ext uri="{FF2B5EF4-FFF2-40B4-BE49-F238E27FC236}">
                <a16:creationId xmlns:a16="http://schemas.microsoft.com/office/drawing/2014/main" id="{86537F86-7B97-A64D-B232-9877F58F208E}"/>
              </a:ext>
            </a:extLst>
          </p:cNvPr>
          <p:cNvSpPr txBox="1">
            <a:spLocks noChangeArrowheads="1"/>
          </p:cNvSpPr>
          <p:nvPr userDrawn="1"/>
        </p:nvSpPr>
        <p:spPr>
          <a:xfrm>
            <a:off x="88900" y="6670675"/>
            <a:ext cx="327025" cy="168275"/>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sp>
        <p:nvSpPr>
          <p:cNvPr id="10" name="Footer Placeholder 5">
            <a:extLst>
              <a:ext uri="{FF2B5EF4-FFF2-40B4-BE49-F238E27FC236}">
                <a16:creationId xmlns:a16="http://schemas.microsoft.com/office/drawing/2014/main" id="{D798EBD7-5D2B-8244-89C7-8A13538FDCD0}"/>
              </a:ext>
            </a:extLst>
          </p:cNvPr>
          <p:cNvSpPr txBox="1">
            <a:spLocks/>
          </p:cNvSpPr>
          <p:nvPr userDrawn="1"/>
        </p:nvSpPr>
        <p:spPr bwMode="auto">
          <a:xfrm>
            <a:off x="2514600" y="6677528"/>
            <a:ext cx="4267200" cy="16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DOCUMENT CONÇU EXCLUSIVEMENT POUR LA FORMATION – REPRODUCTION ET DIFFUSION INTERDITES</a:t>
            </a:r>
          </a:p>
        </p:txBody>
      </p:sp>
      <p:grpSp>
        <p:nvGrpSpPr>
          <p:cNvPr id="11" name="Group 21">
            <a:extLst>
              <a:ext uri="{FF2B5EF4-FFF2-40B4-BE49-F238E27FC236}">
                <a16:creationId xmlns:a16="http://schemas.microsoft.com/office/drawing/2014/main" id="{C56A687E-9586-5B4B-A6BC-E9271D03586C}"/>
              </a:ext>
            </a:extLst>
          </p:cNvPr>
          <p:cNvGrpSpPr>
            <a:grpSpLocks/>
          </p:cNvGrpSpPr>
          <p:nvPr userDrawn="1"/>
        </p:nvGrpSpPr>
        <p:grpSpPr bwMode="auto">
          <a:xfrm>
            <a:off x="0" y="6708775"/>
            <a:ext cx="9144000" cy="225425"/>
            <a:chOff x="36" y="4118"/>
            <a:chExt cx="5760" cy="142"/>
          </a:xfrm>
        </p:grpSpPr>
        <p:sp>
          <p:nvSpPr>
            <p:cNvPr id="12" name="Rectangle 5">
              <a:extLst>
                <a:ext uri="{FF2B5EF4-FFF2-40B4-BE49-F238E27FC236}">
                  <a16:creationId xmlns:a16="http://schemas.microsoft.com/office/drawing/2014/main" id="{FB5A3855-08BA-3045-B6CF-F55656D78449}"/>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endParaRPr lang="en-US">
                <a:solidFill>
                  <a:srgbClr val="666666"/>
                </a:solidFill>
              </a:endParaRPr>
            </a:p>
          </p:txBody>
        </p:sp>
        <p:sp>
          <p:nvSpPr>
            <p:cNvPr id="13" name="Rectangle 6">
              <a:extLst>
                <a:ext uri="{FF2B5EF4-FFF2-40B4-BE49-F238E27FC236}">
                  <a16:creationId xmlns:a16="http://schemas.microsoft.com/office/drawing/2014/main" id="{9E414882-2337-6744-9C63-A0068080CF73}"/>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endParaRPr lang="en-US">
                <a:solidFill>
                  <a:srgbClr val="666666"/>
                </a:solidFill>
              </a:endParaRPr>
            </a:p>
          </p:txBody>
        </p:sp>
      </p:grpSp>
      <p:sp>
        <p:nvSpPr>
          <p:cNvPr id="14" name="Rectangle 29">
            <a:extLst>
              <a:ext uri="{FF2B5EF4-FFF2-40B4-BE49-F238E27FC236}">
                <a16:creationId xmlns:a16="http://schemas.microsoft.com/office/drawing/2014/main" id="{C5314236-822F-9F4E-9C1B-D998D05B51A4}"/>
              </a:ext>
            </a:extLst>
          </p:cNvPr>
          <p:cNvSpPr txBox="1">
            <a:spLocks noChangeArrowheads="1"/>
          </p:cNvSpPr>
          <p:nvPr userDrawn="1"/>
        </p:nvSpPr>
        <p:spPr bwMode="auto">
          <a:xfrm>
            <a:off x="457200" y="6745288"/>
            <a:ext cx="4048125" cy="169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Vertex Pharmaceuticals Incorporated | VXMA-HQ-92-00004 | 03/2016                                                    FOR EDUCATIONAL PURPOSES ONLY                                                                 </a:t>
            </a:r>
          </a:p>
        </p:txBody>
      </p:sp>
      <p:sp>
        <p:nvSpPr>
          <p:cNvPr id="15" name="Rectangle 30">
            <a:extLst>
              <a:ext uri="{FF2B5EF4-FFF2-40B4-BE49-F238E27FC236}">
                <a16:creationId xmlns:a16="http://schemas.microsoft.com/office/drawing/2014/main" id="{C3CA4CE4-6DD8-8F48-B691-30466C929E3C}"/>
              </a:ext>
            </a:extLst>
          </p:cNvPr>
          <p:cNvSpPr txBox="1">
            <a:spLocks noChangeArrowheads="1"/>
          </p:cNvSpPr>
          <p:nvPr userDrawn="1"/>
        </p:nvSpPr>
        <p:spPr bwMode="auto">
          <a:xfrm>
            <a:off x="88900" y="6743700"/>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a:p>
        </p:txBody>
      </p:sp>
      <p:pic>
        <p:nvPicPr>
          <p:cNvPr id="16" name="Picture 6" descr="Vertex Logo PP">
            <a:extLst>
              <a:ext uri="{FF2B5EF4-FFF2-40B4-BE49-F238E27FC236}">
                <a16:creationId xmlns:a16="http://schemas.microsoft.com/office/drawing/2014/main" id="{36D43CDB-ED68-214D-A5E5-D87E3E1506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8382" y="6237369"/>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25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304800"/>
            <a:ext cx="848995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4"/>
          <p:cNvSpPr>
            <a:spLocks noGrp="1" noChangeArrowheads="1"/>
          </p:cNvSpPr>
          <p:nvPr>
            <p:ph type="body" idx="1"/>
          </p:nvPr>
        </p:nvSpPr>
        <p:spPr bwMode="auto">
          <a:xfrm>
            <a:off x="304800" y="1219200"/>
            <a:ext cx="8483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1216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dt="0"/>
  <p:txStyles>
    <p:titleStyle>
      <a:lvl1pPr algn="l" rtl="0" eaLnBrk="1" fontAlgn="base" hangingPunct="1">
        <a:spcBef>
          <a:spcPct val="0"/>
        </a:spcBef>
        <a:spcAft>
          <a:spcPct val="0"/>
        </a:spcAft>
        <a:defRPr sz="2600">
          <a:solidFill>
            <a:srgbClr val="53247F"/>
          </a:solidFill>
          <a:latin typeface="+mj-lt"/>
          <a:ea typeface="+mj-ea"/>
          <a:cs typeface="+mj-cs"/>
        </a:defRPr>
      </a:lvl1pPr>
      <a:lvl2pPr algn="l" rtl="0" eaLnBrk="1" fontAlgn="base" hangingPunct="1">
        <a:spcBef>
          <a:spcPct val="0"/>
        </a:spcBef>
        <a:spcAft>
          <a:spcPct val="0"/>
        </a:spcAft>
        <a:defRPr sz="2600">
          <a:solidFill>
            <a:srgbClr val="53247F"/>
          </a:solidFill>
          <a:latin typeface="Arial"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600">
          <a:solidFill>
            <a:srgbClr val="53247F"/>
          </a:solidFill>
          <a:latin typeface="Arial"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600">
          <a:solidFill>
            <a:srgbClr val="53247F"/>
          </a:solidFill>
          <a:latin typeface="Arial"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600">
          <a:solidFill>
            <a:srgbClr val="53247F"/>
          </a:solidFill>
          <a:latin typeface="Arial" pitchFamily="-110"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2600">
          <a:solidFill>
            <a:srgbClr val="53247F"/>
          </a:solidFill>
          <a:latin typeface="Arial" pitchFamily="-110" charset="0"/>
          <a:ea typeface="ＭＳ Ｐゴシック" pitchFamily="-110" charset="-128"/>
          <a:cs typeface="ＭＳ Ｐゴシック" pitchFamily="-110" charset="-128"/>
        </a:defRPr>
      </a:lvl6pPr>
      <a:lvl7pPr marL="914400" algn="l" rtl="0" eaLnBrk="1" fontAlgn="base" hangingPunct="1">
        <a:spcBef>
          <a:spcPct val="0"/>
        </a:spcBef>
        <a:spcAft>
          <a:spcPct val="0"/>
        </a:spcAft>
        <a:defRPr sz="2600">
          <a:solidFill>
            <a:srgbClr val="53247F"/>
          </a:solidFill>
          <a:latin typeface="Arial" pitchFamily="-110" charset="0"/>
          <a:ea typeface="ＭＳ Ｐゴシック" pitchFamily="-110" charset="-128"/>
          <a:cs typeface="ＭＳ Ｐゴシック" pitchFamily="-110" charset="-128"/>
        </a:defRPr>
      </a:lvl7pPr>
      <a:lvl8pPr marL="1371600" algn="l" rtl="0" eaLnBrk="1" fontAlgn="base" hangingPunct="1">
        <a:spcBef>
          <a:spcPct val="0"/>
        </a:spcBef>
        <a:spcAft>
          <a:spcPct val="0"/>
        </a:spcAft>
        <a:defRPr sz="2600">
          <a:solidFill>
            <a:srgbClr val="53247F"/>
          </a:solidFill>
          <a:latin typeface="Arial" pitchFamily="-110" charset="0"/>
          <a:ea typeface="ＭＳ Ｐゴシック" pitchFamily="-110" charset="-128"/>
          <a:cs typeface="ＭＳ Ｐゴシック" pitchFamily="-110" charset="-128"/>
        </a:defRPr>
      </a:lvl8pPr>
      <a:lvl9pPr marL="1828800" algn="l" rtl="0" eaLnBrk="1" fontAlgn="base" hangingPunct="1">
        <a:spcBef>
          <a:spcPct val="0"/>
        </a:spcBef>
        <a:spcAft>
          <a:spcPct val="0"/>
        </a:spcAft>
        <a:defRPr sz="2600">
          <a:solidFill>
            <a:srgbClr val="53247F"/>
          </a:solidFill>
          <a:latin typeface="Arial" pitchFamily="-110" charset="0"/>
          <a:ea typeface="ＭＳ Ｐゴシック" pitchFamily="-110" charset="-128"/>
          <a:cs typeface="ＭＳ Ｐゴシック" pitchFamily="-110" charset="-128"/>
        </a:defRPr>
      </a:lvl9pPr>
    </p:titleStyle>
    <p:bodyStyle>
      <a:lvl1pPr marL="227013" indent="-227013" algn="l" rtl="0" eaLnBrk="1" fontAlgn="base" hangingPunct="1">
        <a:spcBef>
          <a:spcPct val="20000"/>
        </a:spcBef>
        <a:spcAft>
          <a:spcPct val="0"/>
        </a:spcAft>
        <a:buClr>
          <a:srgbClr val="53247F"/>
        </a:buClr>
        <a:buFont typeface="Times" pitchFamily="-80" charset="0"/>
        <a:buChar char="•"/>
        <a:defRPr sz="2200">
          <a:solidFill>
            <a:srgbClr val="666666"/>
          </a:solidFill>
          <a:latin typeface="+mn-lt"/>
          <a:ea typeface="+mn-ea"/>
          <a:cs typeface="+mn-cs"/>
        </a:defRPr>
      </a:lvl1pPr>
      <a:lvl2pPr marL="685800" indent="-228600" algn="l" rtl="0" eaLnBrk="1" fontAlgn="base" hangingPunct="1">
        <a:spcBef>
          <a:spcPct val="20000"/>
        </a:spcBef>
        <a:spcAft>
          <a:spcPct val="0"/>
        </a:spcAft>
        <a:buChar char="–"/>
        <a:defRPr sz="2000">
          <a:solidFill>
            <a:srgbClr val="666666"/>
          </a:solidFill>
          <a:latin typeface="+mn-lt"/>
          <a:ea typeface="+mn-ea"/>
        </a:defRPr>
      </a:lvl2pPr>
      <a:lvl3pPr marL="1087438" indent="-173038" algn="l" rtl="0" eaLnBrk="1" fontAlgn="base" hangingPunct="1">
        <a:spcBef>
          <a:spcPct val="20000"/>
        </a:spcBef>
        <a:spcAft>
          <a:spcPct val="0"/>
        </a:spcAft>
        <a:buChar char="•"/>
        <a:defRPr sz="1600">
          <a:solidFill>
            <a:srgbClr val="666666"/>
          </a:solidFill>
          <a:latin typeface="+mn-lt"/>
          <a:ea typeface="+mn-ea"/>
        </a:defRPr>
      </a:lvl3pPr>
      <a:lvl4pPr marL="1539875" indent="-168275" algn="l" rtl="0" eaLnBrk="1" fontAlgn="base" hangingPunct="1">
        <a:spcBef>
          <a:spcPct val="20000"/>
        </a:spcBef>
        <a:spcAft>
          <a:spcPct val="0"/>
        </a:spcAft>
        <a:buChar char="–"/>
        <a:defRPr sz="1400">
          <a:solidFill>
            <a:srgbClr val="666666"/>
          </a:solidFill>
          <a:latin typeface="+mn-lt"/>
          <a:ea typeface="+mn-ea"/>
        </a:defRPr>
      </a:lvl4pPr>
      <a:lvl5pPr marL="2000250" indent="-171450" algn="l" rtl="0" eaLnBrk="1" fontAlgn="base" hangingPunct="1">
        <a:spcBef>
          <a:spcPct val="20000"/>
        </a:spcBef>
        <a:spcAft>
          <a:spcPct val="0"/>
        </a:spcAft>
        <a:buChar char="»"/>
        <a:defRPr sz="1400">
          <a:solidFill>
            <a:srgbClr val="666666"/>
          </a:solidFill>
          <a:latin typeface="+mn-lt"/>
          <a:ea typeface="+mn-ea"/>
        </a:defRPr>
      </a:lvl5pPr>
      <a:lvl6pPr marL="2457450" indent="-171450" algn="l" rtl="0" eaLnBrk="1" fontAlgn="base" hangingPunct="1">
        <a:spcBef>
          <a:spcPct val="20000"/>
        </a:spcBef>
        <a:spcAft>
          <a:spcPct val="0"/>
        </a:spcAft>
        <a:buChar char="»"/>
        <a:defRPr sz="1400">
          <a:solidFill>
            <a:srgbClr val="666666"/>
          </a:solidFill>
          <a:latin typeface="+mn-lt"/>
          <a:ea typeface="+mn-ea"/>
        </a:defRPr>
      </a:lvl6pPr>
      <a:lvl7pPr marL="2914650" indent="-171450" algn="l" rtl="0" eaLnBrk="1" fontAlgn="base" hangingPunct="1">
        <a:spcBef>
          <a:spcPct val="20000"/>
        </a:spcBef>
        <a:spcAft>
          <a:spcPct val="0"/>
        </a:spcAft>
        <a:buChar char="»"/>
        <a:defRPr sz="1400">
          <a:solidFill>
            <a:srgbClr val="666666"/>
          </a:solidFill>
          <a:latin typeface="+mn-lt"/>
          <a:ea typeface="+mn-ea"/>
        </a:defRPr>
      </a:lvl7pPr>
      <a:lvl8pPr marL="3371850" indent="-171450" algn="l" rtl="0" eaLnBrk="1" fontAlgn="base" hangingPunct="1">
        <a:spcBef>
          <a:spcPct val="20000"/>
        </a:spcBef>
        <a:spcAft>
          <a:spcPct val="0"/>
        </a:spcAft>
        <a:buChar char="»"/>
        <a:defRPr sz="1400">
          <a:solidFill>
            <a:srgbClr val="666666"/>
          </a:solidFill>
          <a:latin typeface="+mn-lt"/>
          <a:ea typeface="+mn-ea"/>
        </a:defRPr>
      </a:lvl8pPr>
      <a:lvl9pPr marL="3829050" indent="-171450" algn="l" rtl="0" eaLnBrk="1" fontAlgn="base" hangingPunct="1">
        <a:spcBef>
          <a:spcPct val="20000"/>
        </a:spcBef>
        <a:spcAft>
          <a:spcPct val="0"/>
        </a:spcAft>
        <a:buChar char="»"/>
        <a:defRPr sz="1400">
          <a:solidFill>
            <a:srgbClr val="666666"/>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312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77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474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3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74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491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07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16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807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704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17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344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53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862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454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669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714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740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23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3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790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473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528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772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89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782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44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853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486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26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029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577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645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796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98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78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963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963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480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762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658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144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62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45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91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153206"/>
      </p:ext>
    </p:extLst>
  </p:cSld>
  <p:clrMapOvr>
    <a:masterClrMapping/>
  </p:clrMapOvr>
</p:sld>
</file>

<file path=ppt/theme/theme1.xml><?xml version="1.0" encoding="utf-8"?>
<a:theme xmlns:a="http://schemas.openxmlformats.org/drawingml/2006/main" name="Theme1">
  <a:themeElements>
    <a:clrScheme name="Custom 9">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151515"/>
      </a:hlink>
      <a:folHlink>
        <a:srgbClr val="53247F"/>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C6D6A93F2F5F46ACB81D9CE73FF7A3" ma:contentTypeVersion="2" ma:contentTypeDescription="Create a new document." ma:contentTypeScope="" ma:versionID="dac57f6568f75368f21a07963817ad6c">
  <xsd:schema xmlns:xsd="http://www.w3.org/2001/XMLSchema" xmlns:xs="http://www.w3.org/2001/XMLSchema" xmlns:p="http://schemas.microsoft.com/office/2006/metadata/properties" xmlns:ns1="http://schemas.microsoft.com/sharepoint/v3" xmlns:ns2="dfed1587-c765-44d5-b427-2d4b042edfb8" xmlns:ns3="c54a026d-1437-45d3-a1d9-f79c449739b5" targetNamespace="http://schemas.microsoft.com/office/2006/metadata/properties" ma:root="true" ma:fieldsID="2819f684b396b04b3c60b7ca17e86542" ns1:_="" ns2:_="" ns3:_="">
    <xsd:import namespace="http://schemas.microsoft.com/sharepoint/v3"/>
    <xsd:import namespace="dfed1587-c765-44d5-b427-2d4b042edfb8"/>
    <xsd:import namespace="c54a026d-1437-45d3-a1d9-f79c449739b5"/>
    <xsd:element name="properties">
      <xsd:complexType>
        <xsd:sequence>
          <xsd:element name="documentManagement">
            <xsd:complexType>
              <xsd:all>
                <xsd:element ref="ns1:_dlc_ExpireDateSaved" minOccurs="0"/>
                <xsd:element ref="ns1:_dlc_ExpireDate" minOccurs="0"/>
                <xsd:element ref="ns1:_dlc_Exempt" minOccurs="0"/>
                <xsd:element ref="ns2:Product"/>
                <xsd:element ref="ns2:Year" minOccurs="0"/>
                <xsd:element ref="ns2:Conference" minOccurs="0"/>
                <xsd:element ref="ns2:Country" minOccurs="0"/>
                <xsd:element ref="ns2:_x0022_Other_x0022_" minOccurs="0"/>
                <xsd:element ref="ns2:Archived" minOccurs="0"/>
                <xsd:element ref="ns2:Recorded_x0020_Call" minOccurs="0"/>
                <xsd:element ref="ns2:MCL_x0020_Only" minOccurs="0"/>
                <xsd:element ref="ns2:Medical_x0020_Q_x0026_A" minOccurs="0"/>
                <xsd:element ref="ns2:Approval_x0020_Date" minOccurs="0"/>
                <xsd:element ref="ns3:Expir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pireDateSaved" ma:index="8" nillable="true" ma:displayName="Original Expiration Date" ma:hidden="true" ma:internalName="_dlc_ExpireDateSaved" ma:readOnly="true">
      <xsd:simpleType>
        <xsd:restriction base="dms:DateTime"/>
      </xsd:simpleType>
    </xsd:element>
    <xsd:element name="_dlc_ExpireDate" ma:index="9" nillable="true" ma:displayName="Expiration Date" ma:description="" ma:hidden="true" ma:indexed="true" ma:internalName="_dlc_ExpireDate" ma:readOnly="true">
      <xsd:simpleType>
        <xsd:restriction base="dms:DateTime"/>
      </xsd:simpleType>
    </xsd:element>
    <xsd:element name="_dlc_Exempt" ma:index="10"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fed1587-c765-44d5-b427-2d4b042edfb8" elementFormDefault="qualified">
    <xsd:import namespace="http://schemas.microsoft.com/office/2006/documentManagement/types"/>
    <xsd:import namespace="http://schemas.microsoft.com/office/infopath/2007/PartnerControls"/>
    <xsd:element name="Product" ma:index="11" ma:displayName="Product" ma:format="Dropdown" ma:internalName="Product">
      <xsd:simpleType>
        <xsd:restriction base="dms:Choice">
          <xsd:enumeration value="Citation List"/>
          <xsd:enumeration value="Disease State"/>
          <xsd:enumeration value="Health Economics Outcomes Research"/>
          <xsd:enumeration value="Ivacaftor"/>
          <xsd:enumeration value="Ivacaftor Real World Experience"/>
          <xsd:enumeration value="Oncology"/>
          <xsd:enumeration value="Other"/>
          <xsd:enumeration value="Pipeline"/>
          <xsd:enumeration value="RA"/>
          <xsd:enumeration value="Real World TVR Data"/>
          <xsd:enumeration value="Simeprevir"/>
          <xsd:enumeration value="Sofosbuvir"/>
          <xsd:enumeration value="Table of Contents"/>
          <xsd:enumeration value="Teleprevir"/>
          <xsd:enumeration value="VX-135"/>
          <xsd:enumeration value="VX-152"/>
          <xsd:enumeration value="VX-222"/>
          <xsd:enumeration value="VX-371"/>
          <xsd:enumeration value="VX-440"/>
          <xsd:enumeration value="VX-509"/>
          <xsd:enumeration value="VX-661"/>
          <xsd:enumeration value="VX-809"/>
          <xsd:enumeration value="Disease Educator Resources"/>
          <xsd:enumeration value="Compiled Conference Slides"/>
        </xsd:restriction>
      </xsd:simpleType>
    </xsd:element>
    <xsd:element name="Year" ma:index="12" nillable="true" ma:displayName="Year" ma:format="Dropdown" ma:internalName="Year">
      <xsd:simpleType>
        <xsd:restriction base="dms:Choice">
          <xsd:enumeration value="2011"/>
          <xsd:enumeration value="2012"/>
          <xsd:enumeration value="2013"/>
          <xsd:enumeration value="2014"/>
          <xsd:enumeration value="2015"/>
          <xsd:enumeration value="2016"/>
        </xsd:restriction>
      </xsd:simpleType>
    </xsd:element>
    <xsd:element name="Conference" ma:index="13" nillable="true" ma:displayName="Conference" ma:format="Dropdown" ma:internalName="Conference">
      <xsd:simpleType>
        <xsd:restriction base="dms:Choice">
          <xsd:enumeration value="AASLD"/>
          <xsd:enumeration value="ACCP"/>
          <xsd:enumeration value="ACFC"/>
          <xsd:enumeration value="ACG"/>
          <xsd:enumeration value="ACR"/>
          <xsd:enumeration value="AMCP"/>
          <xsd:enumeration value="APASL"/>
          <xsd:enumeration value="ASPCT"/>
          <xsd:enumeration value="ATC"/>
          <xsd:enumeration value="ATS"/>
          <xsd:enumeration value="CASL/CDDW"/>
          <xsd:enumeration value="CIPP"/>
          <xsd:enumeration value="Clin Pharm Workshop"/>
          <xsd:enumeration value="CROI"/>
          <xsd:enumeration value="DDW"/>
          <xsd:enumeration value="EASL"/>
          <xsd:enumeration value="ECFS"/>
          <xsd:enumeration value="ECRD"/>
          <xsd:enumeration value="ERS"/>
          <xsd:enumeration value="EULAR"/>
          <xsd:enumeration value="GRC"/>
          <xsd:enumeration value="HCV Intl Symposium"/>
          <xsd:enumeration value="HepDart"/>
          <xsd:enumeration value="HIVHVDRW"/>
          <xsd:enumeration value="ICAAC"/>
          <xsd:enumeration value="ICAR"/>
          <xsd:enumeration value="ICPE"/>
          <xsd:enumeration value="ICVH"/>
          <xsd:enumeration value="ID Week"/>
          <xsd:enumeration value="ISMRM"/>
          <xsd:enumeration value="INHSU"/>
          <xsd:enumeration value="ISPE"/>
          <xsd:enumeration value="ISPOR"/>
          <xsd:enumeration value="ISVHLD"/>
          <xsd:enumeration value="IWCPHIV"/>
          <xsd:enumeration value="IWCPHT"/>
          <xsd:enumeration value="IWHCRNC"/>
          <xsd:enumeration value="IWHHC"/>
          <xsd:enumeration value="IWHIVHVDRWCS"/>
          <xsd:enumeration value="Manuscript"/>
          <xsd:enumeration value="MCI"/>
          <xsd:enumeration value="NACF"/>
        </xsd:restriction>
      </xsd:simpleType>
    </xsd:element>
    <xsd:element name="Country" ma:index="14" nillable="true" ma:displayName="Country" ma:internalName="Country" ma:readOnly="false">
      <xsd:complexType>
        <xsd:complexContent>
          <xsd:extension base="dms:MultiChoice">
            <xsd:sequence>
              <xsd:element name="Value" maxOccurs="unbounded" minOccurs="0" nillable="true">
                <xsd:simpleType>
                  <xsd:restriction base="dms:Choice">
                    <xsd:enumeration value="Australia"/>
                    <xsd:enumeration value="Austria"/>
                    <xsd:enumeration value="Belgium"/>
                    <xsd:enumeration value="Canada"/>
                    <xsd:enumeration value="Czech Republic"/>
                    <xsd:enumeration value="Denmark"/>
                    <xsd:enumeration value="EU"/>
                    <xsd:enumeration value="France"/>
                    <xsd:enumeration value="Germany"/>
                    <xsd:enumeration value="International"/>
                    <xsd:enumeration value="Ireland"/>
                    <xsd:enumeration value="Italy"/>
                    <xsd:enumeration value="Multi-Regional"/>
                    <xsd:enumeration value="Netherlands"/>
                    <xsd:enumeration value="New Zealand"/>
                    <xsd:enumeration value="Scotland"/>
                    <xsd:enumeration value="Slovakia"/>
                    <xsd:enumeration value="Spain"/>
                    <xsd:enumeration value="Sweden"/>
                    <xsd:enumeration value="Switzerland"/>
                    <xsd:enumeration value="UK"/>
                    <xsd:enumeration value="US"/>
                    <xsd:enumeration value="US and Canada"/>
                  </xsd:restriction>
                </xsd:simpleType>
              </xsd:element>
            </xsd:sequence>
          </xsd:extension>
        </xsd:complexContent>
      </xsd:complexType>
    </xsd:element>
    <xsd:element name="_x0022_Other_x0022_" ma:index="15" nillable="true" ma:displayName="&quot;Other&quot;" ma:format="Dropdown" ma:internalName="_x0022_Other_x0022_" ma:readOnly="false">
      <xsd:simpleType>
        <xsd:restriction base="dms:Choice">
          <xsd:enumeration value="Adherence"/>
          <xsd:enumeration value="Assay"/>
          <xsd:enumeration value="BID"/>
          <xsd:enumeration value="BOC Demographics"/>
          <xsd:enumeration value="Efficacy"/>
          <xsd:enumeration value="Futility Rules"/>
          <xsd:enumeration value="HCV Disease State"/>
          <xsd:enumeration value="HCV Screening"/>
          <xsd:enumeration value="IL28B"/>
          <xsd:enumeration value="Lead-In"/>
          <xsd:enumeration value="Missed Doses"/>
          <xsd:enumeration value="Pipeline"/>
          <xsd:enumeration value="PK- Drug Interactions"/>
          <xsd:enumeration value="Real World"/>
          <xsd:enumeration value="Resistance"/>
          <xsd:enumeration value="Response Guided Therapy"/>
          <xsd:enumeration value="Subpopulations"/>
          <xsd:enumeration value="Transplant"/>
          <xsd:enumeration value="Virology"/>
          <xsd:enumeration value="&quot;Other&quot;"/>
        </xsd:restriction>
      </xsd:simpleType>
    </xsd:element>
    <xsd:element name="Archived" ma:index="16" nillable="true" ma:displayName="Archived" ma:default="0" ma:internalName="Archived" ma:readOnly="false">
      <xsd:simpleType>
        <xsd:restriction base="dms:Boolean"/>
      </xsd:simpleType>
    </xsd:element>
    <xsd:element name="Recorded_x0020_Call" ma:index="17" nillable="true" ma:displayName="Recorded Call" ma:default="0" ma:internalName="Recorded_x0020_Call" ma:readOnly="false">
      <xsd:simpleType>
        <xsd:restriction base="dms:Boolean"/>
      </xsd:simpleType>
    </xsd:element>
    <xsd:element name="MCL_x0020_Only" ma:index="18" nillable="true" ma:displayName="MCL Only" ma:default="0" ma:internalName="MCL_x0020_Only" ma:readOnly="false">
      <xsd:simpleType>
        <xsd:restriction base="dms:Boolean"/>
      </xsd:simpleType>
    </xsd:element>
    <xsd:element name="Medical_x0020_Q_x0026_A" ma:index="19" nillable="true" ma:displayName="Medical Q&amp;A" ma:format="Dropdown" ma:internalName="Medical_x0020_Q_x0026_A" ma:readOnly="false">
      <xsd:simpleType>
        <xsd:restriction base="dms:Choice">
          <xsd:enumeration value="Q&amp;A"/>
          <xsd:enumeration value="SRL"/>
          <xsd:enumeration value="FAQ"/>
        </xsd:restriction>
      </xsd:simpleType>
    </xsd:element>
    <xsd:element name="Approval_x0020_Date" ma:index="20" nillable="true" ma:displayName="Approval Date" ma:internalName="Approval_x0020_Dat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54a026d-1437-45d3-a1d9-f79c449739b5" elementFormDefault="qualified">
    <xsd:import namespace="http://schemas.microsoft.com/office/2006/documentManagement/types"/>
    <xsd:import namespace="http://schemas.microsoft.com/office/infopath/2007/PartnerControls"/>
    <xsd:element name="Expiration" ma:index="21" nillable="true" ma:displayName="Expiration" ma:internalName="Expira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/sites/gma/Global_Medical_Affairs/CF Scientific Resources</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022_Other_x0022_ xmlns="dfed1587-c765-44d5-b427-2d4b042edfb8" xsi:nil="true"/>
    <Year xmlns="dfed1587-c765-44d5-b427-2d4b042edfb8" xsi:nil="true"/>
    <Country xmlns="dfed1587-c765-44d5-b427-2d4b042edfb8"/>
    <MCL_x0020_Only xmlns="dfed1587-c765-44d5-b427-2d4b042edfb8">false</MCL_x0020_Only>
    <Product xmlns="dfed1587-c765-44d5-b427-2d4b042edfb8">Disease Educator Resources</Product>
    <Expiration xmlns="c54a026d-1437-45d3-a1d9-f79c449739b5" xsi:nil="true"/>
    <Medical_x0020_Q_x0026_A xmlns="dfed1587-c765-44d5-b427-2d4b042edfb8" xsi:nil="true"/>
    <Archived xmlns="dfed1587-c765-44d5-b427-2d4b042edfb8">false</Archived>
    <Recorded_x0020_Call xmlns="dfed1587-c765-44d5-b427-2d4b042edfb8">false</Recorded_x0020_Call>
    <Approval_x0020_Date xmlns="dfed1587-c765-44d5-b427-2d4b042edfb8" xsi:nil="true"/>
    <Conference xmlns="dfed1587-c765-44d5-b427-2d4b042edfb8" xsi:nil="true"/>
    <_dlc_ExpireDateSaved xmlns="http://schemas.microsoft.com/sharepoint/v3" xsi:nil="true"/>
    <_dlc_ExpireDate xmlns="http://schemas.microsoft.com/sharepoint/v3">2018-04-04T13:50:56+00:00</_dlc_ExpireDate>
  </documentManagement>
</p:properties>
</file>

<file path=customXml/itemProps1.xml><?xml version="1.0" encoding="utf-8"?>
<ds:datastoreItem xmlns:ds="http://schemas.openxmlformats.org/officeDocument/2006/customXml" ds:itemID="{BA6F1532-1B94-497D-AE35-C097734395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fed1587-c765-44d5-b427-2d4b042edfb8"/>
    <ds:schemaRef ds:uri="c54a026d-1437-45d3-a1d9-f79c449739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0E736A-E190-4214-AD68-CCBF04AB7ECC}">
  <ds:schemaRefs>
    <ds:schemaRef ds:uri="http://schemas.microsoft.com/office/2006/metadata/customXsn"/>
  </ds:schemaRefs>
</ds:datastoreItem>
</file>

<file path=customXml/itemProps3.xml><?xml version="1.0" encoding="utf-8"?>
<ds:datastoreItem xmlns:ds="http://schemas.openxmlformats.org/officeDocument/2006/customXml" ds:itemID="{ABC3D607-98B6-40C6-8582-6CC1CF5E4A71}">
  <ds:schemaRefs>
    <ds:schemaRef ds:uri="http://schemas.microsoft.com/sharepoint/v3/contenttype/forms"/>
  </ds:schemaRefs>
</ds:datastoreItem>
</file>

<file path=customXml/itemProps4.xml><?xml version="1.0" encoding="utf-8"?>
<ds:datastoreItem xmlns:ds="http://schemas.openxmlformats.org/officeDocument/2006/customXml" ds:itemID="{AB549D33-6665-4218-8F13-3783FE292BEE}">
  <ds:schemaRefs>
    <ds:schemaRef ds:uri="http://www.w3.org/XML/1998/namespace"/>
    <ds:schemaRef ds:uri="http://purl.org/dc/elements/1.1/"/>
    <ds:schemaRef ds:uri="http://schemas.microsoft.com/office/infopath/2007/PartnerControls"/>
    <ds:schemaRef ds:uri="http://purl.org/dc/terms/"/>
    <ds:schemaRef ds:uri="http://purl.org/dc/dcmitype/"/>
    <ds:schemaRef ds:uri="http://schemas.microsoft.com/office/2006/documentManagement/types"/>
    <ds:schemaRef ds:uri="dfed1587-c765-44d5-b427-2d4b042edfb8"/>
    <ds:schemaRef ds:uri="http://schemas.openxmlformats.org/package/2006/metadata/core-properties"/>
    <ds:schemaRef ds:uri="c54a026d-1437-45d3-a1d9-f79c449739b5"/>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3970</TotalTime>
  <Words>9354</Words>
  <Application>Microsoft Macintosh PowerPoint</Application>
  <PresentationFormat>On-screen Show (4:3)</PresentationFormat>
  <Paragraphs>509</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Times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Vertex Pharmaceuticals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Jamey Vella</cp:lastModifiedBy>
  <cp:revision>463</cp:revision>
  <dcterms:created xsi:type="dcterms:W3CDTF">2015-12-01T14:37:34Z</dcterms:created>
  <dcterms:modified xsi:type="dcterms:W3CDTF">2020-09-30T17:35:18Z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0x010100BCC6D6A93F2F5F46ACB81D9CE73FF7A3</vt:lpwstr>
  </property>
  <property fmtid="{D5CDD505-2E9C-101B-9397-08002B2CF9AE}" pid="3" name="_dlc_policyId">
    <vt:lpwstr>/sites/gma/Global_Medical_Affairs/CF Scientific Resources</vt:lpwstr>
  </property>
  <property fmtid="{D5CDD505-2E9C-101B-9397-08002B2CF9AE}" pid="4" name="ItemRetentionFormula">
    <vt:lpwstr>&lt;formula id="Microsoft.Office.RecordsManagement.PolicyFeatures.Expiration.Formula.BuiltIn"&gt;&lt;number&gt;24&lt;/number&gt;&lt;property&gt;Created&lt;/property&gt;&lt;propertyId&gt;8c06beca-0777-48f7-91c7-6da68bc07b69&lt;/propertyId&gt;&lt;period&gt;months&lt;/period&gt;&lt;/formula&gt;</vt:lpwstr>
  </property>
</Properties>
</file>