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64" r:id="rId1"/>
  </p:sldMasterIdLst>
  <p:notesMasterIdLst>
    <p:notesMasterId r:id="rId54"/>
  </p:notesMasterIdLst>
  <p:handoutMasterIdLst>
    <p:handoutMasterId r:id="rId55"/>
  </p:handoutMasterIdLst>
  <p:sldIdLst>
    <p:sldId id="361" r:id="rId2"/>
    <p:sldId id="377" r:id="rId3"/>
    <p:sldId id="374" r:id="rId4"/>
    <p:sldId id="401" r:id="rId5"/>
    <p:sldId id="443" r:id="rId6"/>
    <p:sldId id="424" r:id="rId7"/>
    <p:sldId id="402" r:id="rId8"/>
    <p:sldId id="364" r:id="rId9"/>
    <p:sldId id="444" r:id="rId10"/>
    <p:sldId id="447" r:id="rId11"/>
    <p:sldId id="446" r:id="rId12"/>
    <p:sldId id="425" r:id="rId13"/>
    <p:sldId id="378" r:id="rId14"/>
    <p:sldId id="379" r:id="rId15"/>
    <p:sldId id="382" r:id="rId16"/>
    <p:sldId id="426" r:id="rId17"/>
    <p:sldId id="362" r:id="rId18"/>
    <p:sldId id="436" r:id="rId19"/>
    <p:sldId id="381" r:id="rId20"/>
    <p:sldId id="445" r:id="rId21"/>
    <p:sldId id="419" r:id="rId22"/>
    <p:sldId id="383" r:id="rId23"/>
    <p:sldId id="365" r:id="rId24"/>
    <p:sldId id="385" r:id="rId25"/>
    <p:sldId id="430" r:id="rId26"/>
    <p:sldId id="431" r:id="rId27"/>
    <p:sldId id="408" r:id="rId28"/>
    <p:sldId id="448" r:id="rId29"/>
    <p:sldId id="414" r:id="rId30"/>
    <p:sldId id="335" r:id="rId31"/>
    <p:sldId id="410" r:id="rId32"/>
    <p:sldId id="412" r:id="rId33"/>
    <p:sldId id="415" r:id="rId34"/>
    <p:sldId id="393" r:id="rId35"/>
    <p:sldId id="396" r:id="rId36"/>
    <p:sldId id="366" r:id="rId37"/>
    <p:sldId id="404" r:id="rId38"/>
    <p:sldId id="433" r:id="rId39"/>
    <p:sldId id="429" r:id="rId40"/>
    <p:sldId id="368" r:id="rId41"/>
    <p:sldId id="439" r:id="rId42"/>
    <p:sldId id="434" r:id="rId43"/>
    <p:sldId id="369" r:id="rId44"/>
    <p:sldId id="416" r:id="rId45"/>
    <p:sldId id="420" r:id="rId46"/>
    <p:sldId id="417" r:id="rId47"/>
    <p:sldId id="421" r:id="rId48"/>
    <p:sldId id="418" r:id="rId49"/>
    <p:sldId id="422" r:id="rId50"/>
    <p:sldId id="442" r:id="rId51"/>
    <p:sldId id="440" r:id="rId52"/>
    <p:sldId id="441"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2880" userDrawn="1">
          <p15:clr>
            <a:srgbClr val="A4A3A4"/>
          </p15:clr>
        </p15:guide>
        <p15:guide id="3" orient="horz" pos="48" userDrawn="1">
          <p15:clr>
            <a:srgbClr val="A4A3A4"/>
          </p15:clr>
        </p15:guide>
        <p15:guide id="4" orient="horz" pos="936" userDrawn="1">
          <p15:clr>
            <a:srgbClr val="A4A3A4"/>
          </p15:clr>
        </p15:guide>
        <p15:guide id="5" orient="horz" pos="2088" userDrawn="1">
          <p15:clr>
            <a:srgbClr val="A4A3A4"/>
          </p15:clr>
        </p15:guide>
        <p15:guide id="6" pos="3912" userDrawn="1">
          <p15:clr>
            <a:srgbClr val="A4A3A4"/>
          </p15:clr>
        </p15:guide>
        <p15:guide id="7" pos="1656" userDrawn="1">
          <p15:clr>
            <a:srgbClr val="A4A3A4"/>
          </p15:clr>
        </p15:guide>
        <p15:guide id="8" pos="4080" userDrawn="1">
          <p15:clr>
            <a:srgbClr val="A4A3A4"/>
          </p15:clr>
        </p15:guide>
      </p15:sldGuideLst>
    </p:ext>
    <p:ext uri="{2D200454-40CA-4A62-9FC3-DE9A4176ACB9}">
      <p15:notesGuideLst xmlns:p15="http://schemas.microsoft.com/office/powerpoint/2012/main">
        <p15:guide id="1" orient="horz" pos="2780" userDrawn="1">
          <p15:clr>
            <a:srgbClr val="A4A3A4"/>
          </p15:clr>
        </p15:guide>
        <p15:guide id="2" pos="441" userDrawn="1">
          <p15:clr>
            <a:srgbClr val="A4A3A4"/>
          </p15:clr>
        </p15:guide>
        <p15:guide id="3" pos="397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AB4"/>
    <a:srgbClr val="197DB4"/>
    <a:srgbClr val="1A7EB5"/>
    <a:srgbClr val="CAE1F2"/>
    <a:srgbClr val="E9F4F7"/>
    <a:srgbClr val="F5F9FA"/>
    <a:srgbClr val="0E2C1D"/>
    <a:srgbClr val="1E5C3D"/>
    <a:srgbClr val="772523"/>
    <a:srgbClr val="CA5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12" autoAdjust="0"/>
    <p:restoredTop sz="92159" autoAdjust="0"/>
  </p:normalViewPr>
  <p:slideViewPr>
    <p:cSldViewPr snapToGrid="0">
      <p:cViewPr varScale="1">
        <p:scale>
          <a:sx n="138" d="100"/>
          <a:sy n="138" d="100"/>
        </p:scale>
        <p:origin x="1904" y="176"/>
      </p:cViewPr>
      <p:guideLst>
        <p:guide orient="horz" pos="4176"/>
        <p:guide pos="2880"/>
        <p:guide orient="horz" pos="48"/>
        <p:guide orient="horz" pos="936"/>
        <p:guide orient="horz" pos="2088"/>
        <p:guide pos="3912"/>
        <p:guide pos="1656"/>
        <p:guide pos="4080"/>
      </p:guideLst>
    </p:cSldViewPr>
  </p:slideViewPr>
  <p:notesTextViewPr>
    <p:cViewPr>
      <p:scale>
        <a:sx n="1" d="1"/>
        <a:sy n="1" d="1"/>
      </p:scale>
      <p:origin x="0" y="0"/>
    </p:cViewPr>
  </p:notesTextViewPr>
  <p:sorterViewPr>
    <p:cViewPr varScale="1">
      <p:scale>
        <a:sx n="100" d="100"/>
        <a:sy n="100" d="100"/>
      </p:scale>
      <p:origin x="0" y="-11184"/>
    </p:cViewPr>
  </p:sorterViewPr>
  <p:notesViewPr>
    <p:cSldViewPr snapToGrid="0">
      <p:cViewPr>
        <p:scale>
          <a:sx n="200" d="100"/>
          <a:sy n="200" d="100"/>
        </p:scale>
        <p:origin x="-1296" y="1656"/>
      </p:cViewPr>
      <p:guideLst>
        <p:guide orient="horz" pos="2780"/>
        <p:guide pos="441"/>
        <p:guide pos="397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A957C8F-B3D9-4C59-972B-318E7458C920}" type="datetimeFigureOut">
              <a:rPr lang="en-US" smtClean="0"/>
              <a:t>9/30/20</a:t>
            </a:fld>
            <a:endParaRPr lang="fr-CA"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0AF92B-4D0C-48A6-8CE4-4BA708F4C736}" type="slidenum">
              <a:rPr lang="en-US" smtClean="0"/>
              <a:t>‹#›</a:t>
            </a:fld>
            <a:endParaRPr lang="fr-CA" dirty="0"/>
          </a:p>
        </p:txBody>
      </p:sp>
    </p:spTree>
    <p:extLst>
      <p:ext uri="{BB962C8B-B14F-4D97-AF65-F5344CB8AC3E}">
        <p14:creationId xmlns:p14="http://schemas.microsoft.com/office/powerpoint/2010/main" val="294933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17D412D-78D0-4FB7-98F9-186981A619D0}" type="datetimeFigureOut">
              <a:rPr lang="en-US" smtClean="0"/>
              <a:t>9/30/20</a:t>
            </a:fld>
            <a:endParaRPr lang="fr-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40107C4-DA31-4D06-B494-570FB2AE1EB8}" type="slidenum">
              <a:rPr lang="en-US" smtClean="0"/>
              <a:t>‹#›</a:t>
            </a:fld>
            <a:endParaRPr lang="fr-CA" dirty="0"/>
          </a:p>
        </p:txBody>
      </p:sp>
    </p:spTree>
    <p:extLst>
      <p:ext uri="{BB962C8B-B14F-4D97-AF65-F5344CB8AC3E}">
        <p14:creationId xmlns:p14="http://schemas.microsoft.com/office/powerpoint/2010/main" val="12935837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ayoclinic.org/diseases-conditions/peptic-ulcer/basics/definition/con-2002864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iddk.nih.gov/health-information/digestive-diseases/digestive-system-how-it-work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iddk.nih.gov/health-information/digestive-diseases/digestive-system-how-it-works.%20Consult&#233;%20en%20avril%20202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1EEED-6EE5-4359-B4A9-04478DB3CE2C}" type="slidenum">
              <a:rPr lang="en-US" smtClean="0">
                <a:solidFill>
                  <a:prstClr val="black"/>
                </a:solidFill>
              </a:rPr>
              <a:pPr/>
              <a:t>1</a:t>
            </a:fld>
            <a:endParaRPr lang="fr-CA" dirty="0">
              <a:solidFill>
                <a:prstClr val="black"/>
              </a:solidFill>
            </a:endParaRPr>
          </a:p>
        </p:txBody>
      </p:sp>
    </p:spTree>
    <p:extLst>
      <p:ext uri="{BB962C8B-B14F-4D97-AF65-F5344CB8AC3E}">
        <p14:creationId xmlns:p14="http://schemas.microsoft.com/office/powerpoint/2010/main" val="142779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pPr defTabSz="465819" eaLnBrk="1" fontAlgn="auto" hangingPunct="1">
              <a:defRPr/>
            </a:pPr>
            <a:r>
              <a:rPr lang="fr-CA" b="1" dirty="0">
                <a:latin typeface="Arial" panose="020B0604020202020204" pitchFamily="34" charset="0"/>
              </a:rPr>
              <a:t>Points clés</a:t>
            </a:r>
          </a:p>
          <a:p>
            <a:pPr marL="181968" indent="-181968" defTabSz="465819" eaLnBrk="1" fontAlgn="auto" hangingPunct="1">
              <a:buFont typeface="Arial" panose="020B0604020202020204" pitchFamily="34" charset="0"/>
              <a:buChar char="•"/>
              <a:defRPr/>
            </a:pPr>
            <a:r>
              <a:rPr lang="fr-CA" dirty="0"/>
              <a:t>Les mutations du gène </a:t>
            </a:r>
            <a:r>
              <a:rPr lang="fr-CA" i="1" dirty="0">
                <a:latin typeface="Arial" panose="020B0604020202020204" pitchFamily="34" charset="0"/>
              </a:rPr>
              <a:t>CFTR </a:t>
            </a:r>
            <a:r>
              <a:rPr lang="fr-CA" dirty="0">
                <a:latin typeface="Arial" panose="020B0604020202020204" pitchFamily="34" charset="0"/>
              </a:rPr>
              <a:t>peuvent être classées selon le type d’anomalie moléculaire de la protéine CFTR</a:t>
            </a:r>
            <a:r>
              <a:rPr lang="fr-CA" baseline="30000" dirty="0">
                <a:latin typeface="Arial" panose="020B0604020202020204" pitchFamily="34" charset="0"/>
              </a:rPr>
              <a:t>1</a:t>
            </a:r>
            <a:r>
              <a:rPr lang="fr-CA" dirty="0">
                <a:latin typeface="Arial" panose="020B0604020202020204" pitchFamily="34" charset="0"/>
              </a:rPr>
              <a:t>.</a:t>
            </a:r>
            <a:r>
              <a:rPr lang="fr-CA" dirty="0"/>
              <a:t> </a:t>
            </a:r>
          </a:p>
          <a:p>
            <a:pPr marL="181968" indent="-181968" defTabSz="465819" eaLnBrk="1" fontAlgn="auto" hangingPunct="1">
              <a:buFont typeface="Arial" panose="020B0604020202020204" pitchFamily="34" charset="0"/>
              <a:buChar char="•"/>
              <a:defRPr/>
            </a:pPr>
            <a:r>
              <a:rPr lang="fr-CA" dirty="0">
                <a:latin typeface="Arial" panose="020B0604020202020204" pitchFamily="34" charset="0"/>
              </a:rPr>
              <a:t>Diverses mutations du gène </a:t>
            </a:r>
            <a:r>
              <a:rPr lang="fr-CA" i="1" dirty="0">
                <a:latin typeface="Arial" panose="020B0604020202020204" pitchFamily="34" charset="0"/>
              </a:rPr>
              <a:t>CFTR</a:t>
            </a:r>
            <a:r>
              <a:rPr lang="fr-CA" dirty="0">
                <a:latin typeface="Arial" panose="020B0604020202020204" pitchFamily="34" charset="0"/>
              </a:rPr>
              <a:t> causent des perturbations à diverses étapes de la synthèse de la protéine CFTR, ce qui entraîne une réduction de la quantité de protéines présentes sur la membrane de la cellule apicale ou une altération de plusieurs aspects du fonctionnement de la protéine CFTR</a:t>
            </a:r>
            <a:r>
              <a:rPr lang="fr-CA" baseline="30000" dirty="0">
                <a:latin typeface="Arial" panose="020B0604020202020204" pitchFamily="34" charset="0"/>
              </a:rPr>
              <a:t>1</a:t>
            </a:r>
            <a:r>
              <a:rPr lang="fr-CA" dirty="0">
                <a:latin typeface="Arial" panose="020B0604020202020204" pitchFamily="34" charset="0"/>
              </a:rPr>
              <a:t>.</a:t>
            </a:r>
            <a:r>
              <a:rPr lang="fr-CA" dirty="0"/>
              <a:t> </a:t>
            </a:r>
          </a:p>
          <a:p>
            <a:pPr marL="181968" indent="-181968" defTabSz="465819" eaLnBrk="1" fontAlgn="auto" hangingPunct="1">
              <a:buFont typeface="Arial" panose="020B0604020202020204" pitchFamily="34" charset="0"/>
              <a:buChar char="•"/>
              <a:defRPr/>
            </a:pPr>
            <a:r>
              <a:rPr lang="fr-CA" dirty="0">
                <a:latin typeface="Arial" panose="020B0604020202020204" pitchFamily="34" charset="0"/>
              </a:rPr>
              <a:t>Les mutations de classe 1 du gène </a:t>
            </a:r>
            <a:r>
              <a:rPr lang="fr-CA" i="1" dirty="0">
                <a:latin typeface="Arial" panose="020B0604020202020204" pitchFamily="34" charset="0"/>
              </a:rPr>
              <a:t>CFTR</a:t>
            </a:r>
            <a:r>
              <a:rPr lang="fr-CA" dirty="0">
                <a:latin typeface="Arial" panose="020B0604020202020204" pitchFamily="34" charset="0"/>
              </a:rPr>
              <a:t> entraînent l’absence de synthèse de protéines CFTR pleine longueur et l’absence de protéine CFTR sur la membrane de la cellule apicale</a:t>
            </a:r>
            <a:r>
              <a:rPr lang="fr-CA" baseline="30000" dirty="0">
                <a:latin typeface="Arial" panose="020B0604020202020204" pitchFamily="34" charset="0"/>
              </a:rPr>
              <a:t>1</a:t>
            </a:r>
            <a:r>
              <a:rPr lang="fr-CA" dirty="0">
                <a:latin typeface="Arial" panose="020B0604020202020204" pitchFamily="34" charset="0"/>
              </a:rPr>
              <a:t>.</a:t>
            </a:r>
            <a:r>
              <a:rPr lang="fr-CA" dirty="0"/>
              <a:t> </a:t>
            </a:r>
            <a:endParaRPr lang="fr-CA" dirty="0">
              <a:solidFill>
                <a:srgbClr val="FF0000"/>
              </a:solidFill>
              <a:latin typeface="Arial" panose="020B0604020202020204" pitchFamily="34" charset="0"/>
              <a:cs typeface="Arial" panose="020B0604020202020204" pitchFamily="34" charset="0"/>
            </a:endParaRPr>
          </a:p>
          <a:p>
            <a:pPr marL="174683" indent="-174683" defTabSz="465819">
              <a:buFont typeface="Arial"/>
              <a:buChar char="•"/>
              <a:defRPr/>
            </a:pPr>
            <a:r>
              <a:rPr lang="fr-CA" dirty="0">
                <a:latin typeface="Arial" panose="020B0604020202020204" pitchFamily="34" charset="0"/>
              </a:rPr>
              <a:t>Les mutations de classe 2 entraînent une anomalie de transport et se traduisent par une quantité restreinte ou nulle de protéines CFTR sur la membrane de la cellule apicale</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4683" indent="-174683" defTabSz="465819">
              <a:buFont typeface="Arial"/>
              <a:buChar char="•"/>
              <a:defRPr/>
            </a:pPr>
            <a:r>
              <a:rPr lang="fr-CA" dirty="0">
                <a:latin typeface="Arial" panose="020B0604020202020204" pitchFamily="34" charset="0"/>
              </a:rPr>
              <a:t>Bien que les quatre autres classes de mutations entraînent une réduction de la quantité de protéines CFTR sur la surface de la cellule et(ou) une altération du fonctionnement des protéines CFTR, elles n’éliminent pas complètement l’activité des protéines CFTR</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dirty="0">
              <a:latin typeface="Arial" panose="020B0604020202020204" pitchFamily="34" charset="0"/>
              <a:cs typeface="Arial" panose="020B0604020202020204" pitchFamily="34" charset="0"/>
            </a:endParaRPr>
          </a:p>
          <a:p>
            <a:pPr marL="228567" indent="-228567">
              <a:buFont typeface="+mj-lt"/>
              <a:buAutoNum type="arabicPeriod"/>
            </a:pPr>
            <a:r>
              <a:rPr lang="fr-CA" dirty="0">
                <a:latin typeface="Arial" panose="020B0604020202020204" pitchFamily="34" charset="0"/>
              </a:rPr>
              <a:t>BOYLE, M.P. et DE BOECK, K. « A new era in the treatment of cystic fibrosis: correction of the underlying CFTR defect »,</a:t>
            </a:r>
            <a:r>
              <a:rPr lang="fr-CA" dirty="0"/>
              <a:t> </a:t>
            </a:r>
            <a:r>
              <a:rPr lang="fr-CA" i="1" dirty="0">
                <a:latin typeface="Arial" panose="020B0604020202020204" pitchFamily="34" charset="0"/>
              </a:rPr>
              <a:t>Lancet Respir Med</a:t>
            </a:r>
            <a:r>
              <a:rPr lang="fr-CA" dirty="0">
                <a:latin typeface="Arial" panose="020B0604020202020204" pitchFamily="34" charset="0"/>
              </a:rPr>
              <a:t>. 2013;1(2):158-163.</a:t>
            </a:r>
            <a:endParaRPr lang="fr-CA" kern="1200" dirty="0">
              <a:solidFill>
                <a:schemeClr val="tx1"/>
              </a:solidFill>
              <a:latin typeface="Arial" panose="020B0604020202020204" pitchFamily="34" charset="0"/>
              <a:cs typeface="Arial" panose="020B0604020202020204" pitchFamily="34" charset="0"/>
            </a:endParaRPr>
          </a:p>
          <a:p>
            <a:pPr marL="228567" indent="-228567">
              <a:buFont typeface="+mj-lt"/>
              <a:buAutoNum type="arabicPeriod"/>
            </a:pPr>
            <a:r>
              <a:rPr lang="fr-CA" altLang="en-US" dirty="0">
                <a:latin typeface="Arial" panose="020B0604020202020204" pitchFamily="34" charset="0"/>
              </a:rPr>
              <a:t>ZIELENSKY, J. « Genotype and phenotype in cystic fibrosis », </a:t>
            </a:r>
            <a:r>
              <a:rPr lang="fr-CA" i="1" dirty="0">
                <a:latin typeface="Arial" panose="020B0604020202020204" pitchFamily="34" charset="0"/>
              </a:rPr>
              <a:t>Respiration.</a:t>
            </a:r>
            <a:r>
              <a:rPr lang="fr-CA" altLang="en-US" dirty="0">
                <a:latin typeface="Arial" panose="020B0604020202020204" pitchFamily="34" charset="0"/>
              </a:rPr>
              <a:t> 2000;67(2):117-133.</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10</a:t>
            </a:fld>
            <a:endParaRPr lang="fr-CA" dirty="0">
              <a:solidFill>
                <a:prstClr val="black"/>
              </a:solidFill>
            </a:endParaRPr>
          </a:p>
        </p:txBody>
      </p:sp>
    </p:spTree>
    <p:extLst>
      <p:ext uri="{BB962C8B-B14F-4D97-AF65-F5344CB8AC3E}">
        <p14:creationId xmlns:p14="http://schemas.microsoft.com/office/powerpoint/2010/main" val="813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01378" name="Rectangle 2"/>
          <p:cNvSpPr>
            <a:spLocks noGrp="1" noChangeArrowheads="1"/>
          </p:cNvSpPr>
          <p:nvPr>
            <p:ph type="body" idx="1"/>
          </p:nvPr>
        </p:nvSpPr>
        <p:spPr bwMode="auto">
          <a:xfrm>
            <a:off x="711204" y="4427078"/>
            <a:ext cx="5599109" cy="4600990"/>
          </a:xfrm>
          <a:prstGeom prst="rect">
            <a:avLst/>
          </a:prstGeom>
          <a:noFill/>
          <a:ln>
            <a:miter lim="800000"/>
            <a:headEnd/>
            <a:tailEnd/>
          </a:ln>
        </p:spPr>
        <p:txBody>
          <a:bodyPr>
            <a:prstTxWarp prst="textNoShape">
              <a:avLst/>
            </a:prstTxWarp>
          </a:bodyPr>
          <a:lstStyle/>
          <a:p>
            <a:r>
              <a:rPr lang="fr-CA" sz="1050" b="1" dirty="0">
                <a:latin typeface="Arial" panose="020B0604020202020204" pitchFamily="34" charset="0"/>
                <a:sym typeface="Arial" pitchFamily="-110" charset="0"/>
              </a:rPr>
              <a:t>Points clés</a:t>
            </a:r>
          </a:p>
          <a:p>
            <a:pPr marL="171425" indent="-171425">
              <a:buFont typeface="Arial" panose="020B0604020202020204" pitchFamily="34" charset="0"/>
              <a:buChar char="•"/>
            </a:pPr>
            <a:r>
              <a:rPr lang="fr-CA" sz="1050" dirty="0">
                <a:latin typeface="Arial" panose="020B0604020202020204" pitchFamily="34" charset="0"/>
                <a:sym typeface="Arial" pitchFamily="-110" charset="0"/>
              </a:rPr>
              <a:t>Chez chaque patient, l’activité globale de la protéine CFTR (qui est déterminée par le génotype du gène </a:t>
            </a:r>
            <a:r>
              <a:rPr lang="fr-CA" sz="1050" i="1" dirty="0">
                <a:latin typeface="Arial" panose="020B0604020202020204" pitchFamily="34" charset="0"/>
                <a:sym typeface="Arial" pitchFamily="-110" charset="0"/>
              </a:rPr>
              <a:t>CFTR</a:t>
            </a:r>
            <a:r>
              <a:rPr lang="fr-CA" sz="1050" dirty="0">
                <a:latin typeface="Arial" panose="020B0604020202020204" pitchFamily="34" charset="0"/>
                <a:sym typeface="Arial" pitchFamily="-110" charset="0"/>
              </a:rPr>
              <a:t>), les gènes modificateurs et des facteurs environnementaux non génétiques ont une incidence sur l’expression du phénotype clinique de la FK</a:t>
            </a:r>
            <a:r>
              <a:rPr lang="fr-CA" sz="1050" baseline="30000" dirty="0">
                <a:latin typeface="Arial" panose="020B0604020202020204" pitchFamily="34" charset="0"/>
                <a:sym typeface="Arial" pitchFamily="-110" charset="0"/>
              </a:rPr>
              <a:t>1</a:t>
            </a:r>
            <a:r>
              <a:rPr lang="fr-CA" sz="1050" dirty="0">
                <a:latin typeface="Arial" panose="020B0604020202020204" pitchFamily="34" charset="0"/>
                <a:sym typeface="Arial" pitchFamily="-110" charset="0"/>
              </a:rPr>
              <a:t>.</a:t>
            </a:r>
          </a:p>
          <a:p>
            <a:pPr marL="395288" lvl="1" indent="-169863">
              <a:buClr>
                <a:schemeClr val="tx1"/>
              </a:buClr>
              <a:buFont typeface="Arial" panose="020B0604020202020204" pitchFamily="34" charset="0"/>
              <a:buChar char="–"/>
            </a:pPr>
            <a:r>
              <a:rPr lang="fr-CA" sz="1050" dirty="0">
                <a:latin typeface="Arial" panose="020B0604020202020204" pitchFamily="34" charset="0"/>
              </a:rPr>
              <a:t>D’ordinaire, la présence de deux mutations liées à une activité restreinte ou nulle de la protéine CFTR est associée à un phénotype plus classique de la FK. La présence d’un allèle complexe peut également contribuer à une réduction de l’activité globale de la protéine CFTR</a:t>
            </a:r>
            <a:r>
              <a:rPr lang="fr-CA" sz="1050" baseline="30000" dirty="0">
                <a:latin typeface="Arial" panose="020B0604020202020204" pitchFamily="34" charset="0"/>
              </a:rPr>
              <a:t>1</a:t>
            </a:r>
            <a:r>
              <a:rPr lang="fr-CA" sz="1050" dirty="0">
                <a:latin typeface="Arial" panose="020B0604020202020204" pitchFamily="34" charset="0"/>
              </a:rPr>
              <a:t>.</a:t>
            </a:r>
            <a:endParaRPr lang="fr-CA" sz="1050" baseline="30000" dirty="0">
              <a:latin typeface="Arial" panose="020B0604020202020204" pitchFamily="34" charset="0"/>
              <a:cs typeface="Arial" panose="020B0604020202020204" pitchFamily="34" charset="0"/>
            </a:endParaRPr>
          </a:p>
          <a:p>
            <a:pPr marL="171425" indent="-171425">
              <a:buClr>
                <a:schemeClr val="tx1"/>
              </a:buClr>
              <a:buFont typeface="Arial" panose="020B0604020202020204" pitchFamily="34" charset="0"/>
              <a:buChar char="•"/>
            </a:pPr>
            <a:r>
              <a:rPr lang="fr-CA" sz="1050" dirty="0">
                <a:latin typeface="Arial" panose="020B0604020202020204" pitchFamily="34" charset="0"/>
              </a:rPr>
              <a:t>Grâce à des études qui sont encore en cours, de nombreux gènes modificateurs impliqués dans la modification du fonctionnement de divers organes touchés par la FK ont été identifiés. Ces gènes modificateurs comprennent les suivants</a:t>
            </a:r>
            <a:r>
              <a:rPr lang="fr-CA" sz="1050" baseline="30000" dirty="0">
                <a:latin typeface="Arial" panose="020B0604020202020204" pitchFamily="34" charset="0"/>
              </a:rPr>
              <a:t>2</a:t>
            </a:r>
            <a:r>
              <a:rPr lang="fr-CA" sz="1050" dirty="0">
                <a:latin typeface="Arial" panose="020B0604020202020204" pitchFamily="34" charset="0"/>
              </a:rPr>
              <a:t> :</a:t>
            </a:r>
            <a:endParaRPr lang="fr-CA" sz="1050" dirty="0">
              <a:latin typeface="Arial" panose="020B0604020202020204" pitchFamily="34" charset="0"/>
              <a:cs typeface="Arial" panose="020B0604020202020204" pitchFamily="34" charset="0"/>
            </a:endParaRPr>
          </a:p>
          <a:p>
            <a:pPr marL="395288" lvl="1" indent="-169863">
              <a:buFont typeface="Arial" panose="020B0604020202020204" pitchFamily="34" charset="0"/>
              <a:buChar char="–"/>
              <a:defRPr/>
            </a:pPr>
            <a:r>
              <a:rPr lang="fr-CA" sz="1050" dirty="0">
                <a:latin typeface="Arial" panose="020B0604020202020204" pitchFamily="34" charset="0"/>
              </a:rPr>
              <a:t>Ceux qui agissent directement sur le fonctionnement de la protéine CFTR (récepteur ß-adrénergique) </a:t>
            </a:r>
          </a:p>
          <a:p>
            <a:pPr marL="395288" lvl="1" indent="-169863">
              <a:buFont typeface="Arial" panose="020B0604020202020204" pitchFamily="34" charset="0"/>
              <a:buChar char="–"/>
              <a:defRPr/>
            </a:pPr>
            <a:r>
              <a:rPr lang="fr-CA" sz="1050" dirty="0">
                <a:latin typeface="Arial" panose="020B0604020202020204" pitchFamily="34" charset="0"/>
              </a:rPr>
              <a:t>Ceux qui codent d’autres voies de transport des ions (canal chlorure dépendant du voltage 2)</a:t>
            </a:r>
          </a:p>
          <a:p>
            <a:pPr marL="395288" lvl="1" indent="-169863">
              <a:buFont typeface="Arial" panose="020B0604020202020204" pitchFamily="34" charset="0"/>
              <a:buChar char="–"/>
              <a:defRPr/>
            </a:pPr>
            <a:r>
              <a:rPr lang="fr-CA" sz="1050" dirty="0">
                <a:latin typeface="Arial" panose="020B0604020202020204" pitchFamily="34" charset="0"/>
              </a:rPr>
              <a:t>Ceux qui ont une incidence sur la réponse immunitaire (lectine-2 liant le mannose, facteur de nécrose tumorale, ou TNF-α)</a:t>
            </a:r>
          </a:p>
          <a:p>
            <a:pPr marL="395288" lvl="1" indent="-169863">
              <a:buFont typeface="Arial" panose="020B0604020202020204" pitchFamily="34" charset="0"/>
              <a:buChar char="–"/>
              <a:defRPr/>
            </a:pPr>
            <a:r>
              <a:rPr lang="fr-CA" sz="1050" dirty="0">
                <a:latin typeface="Arial" panose="020B0604020202020204" pitchFamily="34" charset="0"/>
              </a:rPr>
              <a:t>Ceux qui ont une incidence sur la fonction pulmonaire / l’évolution de la maladie (facteur de croissance transformant-β1, α-1 antitrypsine, TNF-α)</a:t>
            </a:r>
          </a:p>
          <a:p>
            <a:pPr marL="228567" indent="-171425">
              <a:buFont typeface="Arial" panose="020B0604020202020204" pitchFamily="34" charset="0"/>
              <a:buChar char="•"/>
              <a:defRPr/>
            </a:pPr>
            <a:r>
              <a:rPr lang="fr-CA" sz="1050" dirty="0">
                <a:latin typeface="Arial" panose="020B0604020202020204" pitchFamily="34" charset="0"/>
              </a:rPr>
              <a:t>Il est difficile de déterminer le rôle que jouent les facteurs environnementaux dans le phénotype pulmonaire de la FK en raison des diverses composantes qui entrent en ligne de compte et de l’absence d’outils permettant de mesurer objectivement un bon nombre de ces composantes. Malgré ces limites, l’exposition passive à la fumée du tabac et la pollution atmosphérique ont été associées à la réduction de la fonction pulmonaire. La colonisation des poumons par </a:t>
            </a:r>
            <a:r>
              <a:rPr lang="fr-CA" sz="1050" i="1" dirty="0">
                <a:latin typeface="Arial" panose="020B0604020202020204" pitchFamily="34" charset="0"/>
              </a:rPr>
              <a:t>Pseudomonas aeruginosa </a:t>
            </a:r>
            <a:r>
              <a:rPr lang="fr-CA" sz="1050" dirty="0">
                <a:latin typeface="Arial" panose="020B0604020202020204" pitchFamily="34" charset="0"/>
              </a:rPr>
              <a:t>et </a:t>
            </a:r>
            <a:r>
              <a:rPr lang="fr-CA" sz="1050" i="1" dirty="0">
                <a:latin typeface="Arial" panose="020B0604020202020204" pitchFamily="34" charset="0"/>
              </a:rPr>
              <a:t>Burkholderia cepacia </a:t>
            </a:r>
            <a:r>
              <a:rPr lang="fr-CA" sz="1050" dirty="0">
                <a:latin typeface="Arial" panose="020B0604020202020204" pitchFamily="34" charset="0"/>
              </a:rPr>
              <a:t>est un phénomène médié par l’environnement qui est associé à une réduction de la longévité</a:t>
            </a:r>
            <a:r>
              <a:rPr lang="fr-CA" sz="1050" baseline="30000" dirty="0">
                <a:latin typeface="Arial" panose="020B0604020202020204" pitchFamily="34" charset="0"/>
                <a:sym typeface="Arial" pitchFamily="-110" charset="0"/>
              </a:rPr>
              <a:t>2</a:t>
            </a:r>
            <a:r>
              <a:rPr lang="fr-CA" sz="1050" dirty="0">
                <a:latin typeface="Arial" panose="020B0604020202020204" pitchFamily="34" charset="0"/>
              </a:rPr>
              <a:t>.</a:t>
            </a:r>
            <a:endParaRPr lang="fr-CA" sz="1050" b="1" baseline="30000" dirty="0">
              <a:latin typeface="Arial" panose="020B0604020202020204" pitchFamily="34" charset="0"/>
              <a:ea typeface="Verdana"/>
              <a:cs typeface="Arial" panose="020B0604020202020204" pitchFamily="34" charset="0"/>
              <a:sym typeface="Arial Bold" pitchFamily="-110" charset="0"/>
            </a:endParaRPr>
          </a:p>
          <a:p>
            <a:endParaRPr lang="fr-CA" sz="1050" b="1" dirty="0">
              <a:latin typeface="Arial" panose="020B0604020202020204" pitchFamily="34" charset="0"/>
              <a:ea typeface="Verdana"/>
              <a:cs typeface="Arial" panose="020B0604020202020204" pitchFamily="34" charset="0"/>
              <a:sym typeface="Arial Bold" pitchFamily="-110" charset="0"/>
            </a:endParaRPr>
          </a:p>
          <a:p>
            <a:r>
              <a:rPr lang="fr-CA" sz="1050" b="1" dirty="0">
                <a:latin typeface="Arial" panose="020B0604020202020204" pitchFamily="34" charset="0"/>
                <a:sym typeface="Arial Bold" pitchFamily="-110" charset="0"/>
              </a:rPr>
              <a:t>Références</a:t>
            </a:r>
            <a:endParaRPr lang="fr-CA" sz="1050" b="1" dirty="0">
              <a:latin typeface="Arial" panose="020B0604020202020204" pitchFamily="34" charset="0"/>
              <a:ea typeface="Verdana"/>
              <a:cs typeface="Arial" panose="020B0604020202020204" pitchFamily="34" charset="0"/>
              <a:sym typeface="Arial" pitchFamily="-110" charset="0"/>
            </a:endParaRPr>
          </a:p>
          <a:p>
            <a:pPr marL="228567" indent="-228567">
              <a:buFontTx/>
              <a:buAutoNum type="arabicPeriod"/>
            </a:pPr>
            <a:r>
              <a:rPr lang="fr-CA" sz="1050" dirty="0">
                <a:latin typeface="Arial" panose="020B0604020202020204" pitchFamily="34" charset="0"/>
                <a:sym typeface="Myriad Pro" pitchFamily="-110" charset="0"/>
              </a:rPr>
              <a:t>CASTELLANI, C., CUPPENS, H., MACEK, M. Jr.,</a:t>
            </a:r>
            <a:r>
              <a:rPr lang="fr-CA" dirty="0"/>
              <a:t> </a:t>
            </a:r>
            <a:r>
              <a:rPr lang="fr-CA" sz="1050" dirty="0">
                <a:latin typeface="Arial" panose="020B0604020202020204" pitchFamily="34" charset="0"/>
                <a:sym typeface="Myriad Pro" pitchFamily="-110" charset="0"/>
              </a:rPr>
              <a:t>et coll. « Consensus on the use and interpretation of cystic fibrosis mutation analysis in clinical practice », </a:t>
            </a:r>
            <a:r>
              <a:rPr lang="fr-CA" sz="1050" i="1" dirty="0">
                <a:latin typeface="Arial" panose="020B0604020202020204" pitchFamily="34" charset="0"/>
                <a:sym typeface="Myriad Pro It" charset="0"/>
              </a:rPr>
              <a:t>J Cyst Fibros</a:t>
            </a:r>
            <a:r>
              <a:rPr lang="fr-CA" sz="1050" dirty="0">
                <a:latin typeface="Arial" panose="020B0604020202020204" pitchFamily="34" charset="0"/>
                <a:sym typeface="Myriad Pro It" charset="0"/>
              </a:rPr>
              <a:t>.</a:t>
            </a:r>
            <a:r>
              <a:rPr lang="fr-CA" dirty="0"/>
              <a:t> </a:t>
            </a:r>
            <a:r>
              <a:rPr lang="fr-CA" sz="1050" dirty="0">
                <a:latin typeface="Arial" panose="020B0604020202020204" pitchFamily="34" charset="0"/>
                <a:sym typeface="Myriad Pro" pitchFamily="-110" charset="0"/>
              </a:rPr>
              <a:t>2008;7(3):179-196. </a:t>
            </a:r>
          </a:p>
          <a:p>
            <a:pPr marL="232909" indent="-232909" defTabSz="931637">
              <a:buFont typeface="+mj-lt"/>
              <a:buAutoNum type="arabicPeriod"/>
              <a:defRPr/>
            </a:pPr>
            <a:r>
              <a:rPr lang="fr-CA" sz="1050" dirty="0">
                <a:latin typeface="Arial" panose="020B0604020202020204" pitchFamily="34" charset="0"/>
                <a:sym typeface="Myriad Pro" pitchFamily="-110" charset="0"/>
              </a:rPr>
              <a:t>CUTTING, G. R. « Modifier genetics: cystic fibrosis », </a:t>
            </a:r>
            <a:r>
              <a:rPr lang="fr-CA" sz="1050" i="1" dirty="0">
                <a:latin typeface="Arial" panose="020B0604020202020204" pitchFamily="34" charset="0"/>
                <a:sym typeface="Myriad Pro It" charset="0"/>
              </a:rPr>
              <a:t>Annu Rev Genomics Hum Genet</a:t>
            </a:r>
            <a:r>
              <a:rPr lang="fr-CA" dirty="0"/>
              <a:t>,</a:t>
            </a:r>
            <a:r>
              <a:rPr lang="fr-CA" sz="1050" i="1" dirty="0">
                <a:latin typeface="Arial" panose="020B0604020202020204" pitchFamily="34" charset="0"/>
                <a:sym typeface="Myriad Pro" pitchFamily="-110" charset="0"/>
              </a:rPr>
              <a:t> </a:t>
            </a:r>
            <a:r>
              <a:rPr lang="fr-CA" sz="1050" dirty="0">
                <a:latin typeface="Arial" panose="020B0604020202020204" pitchFamily="34" charset="0"/>
                <a:sym typeface="Myriad Pro" pitchFamily="-110" charset="0"/>
              </a:rPr>
              <a:t>2005;6:237-260.</a:t>
            </a:r>
            <a:endParaRPr lang="fr-CA" sz="1050" dirty="0">
              <a:latin typeface="Arial" panose="020B0604020202020204" pitchFamily="34" charset="0"/>
              <a:ea typeface="Verdana"/>
              <a:cs typeface="Arial" panose="020B0604020202020204" pitchFamily="34" charset="0"/>
              <a:sym typeface="Arial" pitchFamily="-110" charset="0"/>
            </a:endParaRPr>
          </a:p>
        </p:txBody>
      </p:sp>
      <p:sp>
        <p:nvSpPr>
          <p:cNvPr id="9" name="Slide Number Placeholder 3"/>
          <p:cNvSpPr>
            <a:spLocks noGrp="1"/>
          </p:cNvSpPr>
          <p:nvPr>
            <p:ph type="sldNum" sz="quarter" idx="5"/>
          </p:nvPr>
        </p:nvSpPr>
        <p:spPr>
          <a:xfrm>
            <a:off x="3972560" y="8831580"/>
            <a:ext cx="3037840" cy="464820"/>
          </a:xfrm>
        </p:spPr>
        <p:txBody>
          <a:bodyPr/>
          <a:lstStyle/>
          <a:p>
            <a:pPr>
              <a:defRPr/>
            </a:pPr>
            <a:r>
              <a:rPr lang="fr-CA" dirty="0">
                <a:solidFill>
                  <a:prstClr val="black"/>
                </a:solidFill>
              </a:rPr>
              <a:t>21</a:t>
            </a:r>
          </a:p>
        </p:txBody>
      </p:sp>
    </p:spTree>
    <p:extLst>
      <p:ext uri="{BB962C8B-B14F-4D97-AF65-F5344CB8AC3E}">
        <p14:creationId xmlns:p14="http://schemas.microsoft.com/office/powerpoint/2010/main" val="116864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Slide Number Placeholder 3"/>
          <p:cNvSpPr>
            <a:spLocks noGrp="1"/>
          </p:cNvSpPr>
          <p:nvPr>
            <p:ph type="sldNum" sz="quarter" idx="5"/>
          </p:nvPr>
        </p:nvSpPr>
        <p:spPr bwMode="auto">
          <a:noFill/>
          <a:ln>
            <a:miter lim="800000"/>
            <a:headEnd/>
            <a:tailEnd/>
          </a:ln>
        </p:spPr>
        <p:txBody>
          <a:bodyPr/>
          <a:lstStyle/>
          <a:p>
            <a:fld id="{5B346401-D9C9-4953-BD04-666A8C8B2741}" type="slidenum">
              <a:rPr lang="en-US" smtClean="0">
                <a:ea typeface="ＭＳ Ｐゴシック"/>
                <a:cs typeface="ＭＳ Ｐゴシック"/>
              </a:rPr>
              <a:pPr/>
              <a:t>12</a:t>
            </a:fld>
            <a:endParaRPr lang="fr-CA" dirty="0">
              <a:ea typeface="ＭＳ Ｐゴシック"/>
              <a:cs typeface="ＭＳ Ｐゴシック"/>
            </a:endParaRPr>
          </a:p>
        </p:txBody>
      </p:sp>
      <p:sp>
        <p:nvSpPr>
          <p:cNvPr id="70660" name="Notes Placeholder 2"/>
          <p:cNvSpPr>
            <a:spLocks noGrp="1"/>
          </p:cNvSpPr>
          <p:nvPr>
            <p:ph type="body" idx="3"/>
          </p:nvPr>
        </p:nvSpPr>
        <p:spPr bwMode="auto">
          <a:xfrm>
            <a:off x="713635" y="4429690"/>
            <a:ext cx="5596678" cy="4251466"/>
          </a:xfrm>
          <a:noFill/>
        </p:spPr>
        <p:txBody>
          <a:bodyPr wrap="square" numCol="1" anchor="t" anchorCtr="0" compatLnSpc="1">
            <a:prstTxWarp prst="textNoShape">
              <a:avLst/>
            </a:prstTxWarp>
          </a:bodyPr>
          <a:lstStyle/>
          <a:p>
            <a:r>
              <a:rPr lang="fr-CA" b="1" dirty="0">
                <a:latin typeface="Arial" panose="020B0604020202020204" pitchFamily="34" charset="0"/>
              </a:rPr>
              <a:t>Points clés</a:t>
            </a:r>
          </a:p>
          <a:p>
            <a:pPr marL="178602" indent="-178602">
              <a:buFont typeface="Arial" panose="020B0604020202020204" pitchFamily="34" charset="0"/>
              <a:buChar char="•"/>
            </a:pPr>
            <a:r>
              <a:rPr lang="fr-CA" dirty="0">
                <a:latin typeface="Arial" panose="020B0604020202020204" pitchFamily="34" charset="0"/>
              </a:rPr>
              <a:t>Nous voyons ici la cascade physiopathologique des manifestations gastro-intestinales de la FK, illustrant l’évolution depuis :</a:t>
            </a:r>
            <a:endParaRPr lang="fr-CA" dirty="0">
              <a:latin typeface="Arial" panose="020B0604020202020204" pitchFamily="34" charset="0"/>
              <a:cs typeface="Arial" panose="020B0604020202020204" pitchFamily="34" charset="0"/>
            </a:endParaRPr>
          </a:p>
          <a:p>
            <a:pPr marL="395288" lvl="1" indent="-177800">
              <a:buFont typeface="Arial" panose="020B0604020202020204" pitchFamily="34" charset="0"/>
              <a:buChar char="–"/>
            </a:pPr>
            <a:r>
              <a:rPr lang="fr-CA" dirty="0">
                <a:latin typeface="Arial" panose="020B0604020202020204" pitchFamily="34" charset="0"/>
              </a:rPr>
              <a:t>les mutations du gène </a:t>
            </a:r>
            <a:r>
              <a:rPr lang="fr-CA" i="1" dirty="0">
                <a:latin typeface="Arial" panose="020B0604020202020204" pitchFamily="34" charset="0"/>
              </a:rPr>
              <a:t>CFTR</a:t>
            </a:r>
            <a:r>
              <a:rPr lang="fr-CA" dirty="0">
                <a:latin typeface="Arial" panose="020B0604020202020204" pitchFamily="34" charset="0"/>
              </a:rPr>
              <a:t>, à</a:t>
            </a:r>
            <a:endParaRPr lang="fr-CA" dirty="0">
              <a:latin typeface="Arial" panose="020B0604020202020204" pitchFamily="34" charset="0"/>
              <a:cs typeface="Arial" panose="020B0604020202020204" pitchFamily="34" charset="0"/>
            </a:endParaRPr>
          </a:p>
          <a:p>
            <a:pPr marL="395288" lvl="1" indent="-177800">
              <a:buFont typeface="Arial" panose="020B0604020202020204" pitchFamily="34" charset="0"/>
              <a:buChar char="–"/>
            </a:pPr>
            <a:r>
              <a:rPr lang="fr-CA" dirty="0">
                <a:latin typeface="Arial" panose="020B0604020202020204" pitchFamily="34" charset="0"/>
              </a:rPr>
              <a:t>la réduction de l’activité globale du canal CFTR, qui est le résultat de la réduction de la quantité et/ou d’une altération du fonctionnement des canaux CFTR, au</a:t>
            </a:r>
            <a:endParaRPr lang="fr-CA" dirty="0">
              <a:latin typeface="Arial" panose="020B0604020202020204" pitchFamily="34" charset="0"/>
              <a:cs typeface="Arial" panose="020B0604020202020204" pitchFamily="34" charset="0"/>
            </a:endParaRPr>
          </a:p>
          <a:p>
            <a:pPr marL="395288" lvl="1" indent="-177800">
              <a:buFont typeface="Arial" panose="020B0604020202020204" pitchFamily="34" charset="0"/>
              <a:buChar char="–"/>
            </a:pPr>
            <a:r>
              <a:rPr lang="fr-CA" dirty="0">
                <a:latin typeface="Arial" panose="020B0604020202020204" pitchFamily="34" charset="0"/>
              </a:rPr>
              <a:t>transport anormal de chlorure et de bicarbonate à travers la membrane de la cellule épithéliale apicale;</a:t>
            </a:r>
            <a:endParaRPr lang="fr-CA" dirty="0">
              <a:latin typeface="Arial" panose="020B0604020202020204" pitchFamily="34" charset="0"/>
              <a:cs typeface="Arial" panose="020B0604020202020204" pitchFamily="34" charset="0"/>
            </a:endParaRPr>
          </a:p>
          <a:p>
            <a:pPr marL="395288" lvl="1" indent="-177800">
              <a:buFont typeface="Arial" panose="020B0604020202020204" pitchFamily="34" charset="0"/>
              <a:buChar char="–"/>
            </a:pPr>
            <a:r>
              <a:rPr lang="fr-CA" dirty="0">
                <a:latin typeface="Arial" panose="020B0604020202020204" pitchFamily="34" charset="0"/>
              </a:rPr>
              <a:t>accumulation de mucus anormalement visqueux et diminution de l’élimination du mucus.</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dirty="0">
                <a:latin typeface="Arial" panose="020B0604020202020204" pitchFamily="34" charset="0"/>
              </a:rPr>
              <a:t>Ces changements physiopathologiques déclenchent un cycle de dysbiose microbienne et des réponses immunitaires anormales accompagnées d’une inflammation et d’une insuffisance pancréatique avec incapacité à neutraliser les acides gastriques.</a:t>
            </a:r>
          </a:p>
          <a:p>
            <a:pPr marL="178602" indent="-178602">
              <a:buFont typeface="Arial" panose="020B0604020202020204" pitchFamily="34" charset="0"/>
              <a:buChar char="•"/>
            </a:pPr>
            <a:r>
              <a:rPr lang="fr-CA" dirty="0">
                <a:latin typeface="Arial" panose="020B0604020202020204" pitchFamily="34" charset="0"/>
              </a:rPr>
              <a:t>Cette série destructrice d’événements mène à une mauvaise absorption des nutriments ainsi qu’à une malnutrition, qui sont associées à une détérioration de la fonction pulmonaire et à une hausse de la mortalité.</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endParaRPr lang="fr-CA" dirty="0">
              <a:latin typeface="Arial" panose="020B0604020202020204" pitchFamily="34" charset="0"/>
              <a:cs typeface="Arial" panose="020B0604020202020204" pitchFamily="34" charset="0"/>
            </a:endParaRPr>
          </a:p>
          <a:p>
            <a:pPr>
              <a:tabLst>
                <a:tab pos="78581" algn="l"/>
                <a:tab pos="257175" algn="l"/>
                <a:tab pos="78581" algn="l"/>
                <a:tab pos="257175" algn="l"/>
                <a:tab pos="78581" algn="l"/>
                <a:tab pos="257175" algn="l"/>
              </a:tabLst>
            </a:pPr>
            <a:r>
              <a:rPr lang="fr-CA" dirty="0">
                <a:latin typeface="Arial" panose="020B0604020202020204" pitchFamily="34" charset="0"/>
              </a:rPr>
              <a:t>DE LISLE, R.C. et BOROWITZ, D. « The cystic fibrosis intestine », </a:t>
            </a:r>
            <a:r>
              <a:rPr lang="fr-CA" i="1" dirty="0">
                <a:latin typeface="Arial" panose="020B0604020202020204" pitchFamily="34" charset="0"/>
              </a:rPr>
              <a:t>Cold Spring Harb Perspect Med. </a:t>
            </a:r>
            <a:r>
              <a:rPr lang="fr-CA" dirty="0">
                <a:latin typeface="Arial" panose="020B0604020202020204" pitchFamily="34" charset="0"/>
              </a:rPr>
              <a:t>2013;3(9):a009753.</a:t>
            </a:r>
            <a:endParaRPr lang="fr-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43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659199"/>
          </a:xfrm>
        </p:spPr>
        <p:txBody>
          <a:bodyPr/>
          <a:lstStyle/>
          <a:p>
            <a:r>
              <a:rPr lang="fr-CA" sz="1000" b="1" dirty="0">
                <a:latin typeface="Arial" panose="020B0604020202020204" pitchFamily="34" charset="0"/>
              </a:rPr>
              <a:t>Points clés</a:t>
            </a:r>
          </a:p>
          <a:p>
            <a:pPr marL="171450" lvl="0" indent="-171450">
              <a:buFont typeface="Arial" panose="020B0604020202020204" pitchFamily="34" charset="0"/>
              <a:buChar char="•"/>
            </a:pPr>
            <a:r>
              <a:rPr lang="fr-CA" sz="1000" dirty="0">
                <a:latin typeface="Arial" panose="020B0604020202020204" pitchFamily="34" charset="0"/>
              </a:rPr>
              <a:t>Dans un modèle murin de FK, des acini de type séreux et des canaux situés dans les glandes salivaires présentaient des matières fibrillaires clairement épaissies ainsi qu’une lumière fortement dilatée</a:t>
            </a:r>
            <a:r>
              <a:rPr lang="fr-CA" sz="1000" baseline="30000" dirty="0">
                <a:latin typeface="Arial" panose="020B0604020202020204" pitchFamily="34" charset="0"/>
              </a:rPr>
              <a:t>1</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dirty="0">
                <a:latin typeface="Arial" panose="020B0604020202020204" pitchFamily="34" charset="0"/>
              </a:rPr>
              <a:t>Ce modèle murin montrait également un dysfonctionnement de la glande séreuse en tant que principale manifestation.</a:t>
            </a:r>
          </a:p>
          <a:p>
            <a:pPr marL="171450" indent="-171450">
              <a:buFont typeface="Arial" panose="020B0604020202020204" pitchFamily="34" charset="0"/>
              <a:buChar char="•"/>
              <a:defRPr/>
            </a:pPr>
            <a:r>
              <a:rPr lang="fr-CA" sz="1000" dirty="0">
                <a:latin typeface="Arial" panose="020B0604020202020204" pitchFamily="34" charset="0"/>
              </a:rPr>
              <a:t>Les enfants atteints de FK présentaient une réduction significative du débit salivaire (36 %), de l’activité de l’alpha-amylase et de la peroxydase salivaire (55 %) et de la concentration d’acide sialique (75 %) ainsi qu’une augmentation de la concentration totale en protéines (180 %), comparativement aux témoins</a:t>
            </a:r>
            <a:r>
              <a:rPr lang="fr-CA" sz="1000" baseline="30000" dirty="0">
                <a:latin typeface="Arial" panose="020B0604020202020204" pitchFamily="34" charset="0"/>
              </a:rPr>
              <a:t>2</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lvl="0">
              <a:defRPr/>
            </a:pPr>
            <a:endParaRPr lang="fr-CA" sz="1000" b="1" dirty="0">
              <a:latin typeface="Arial" panose="020B0604020202020204" pitchFamily="34" charset="0"/>
              <a:cs typeface="Arial" panose="020B0604020202020204" pitchFamily="34" charset="0"/>
            </a:endParaRPr>
          </a:p>
          <a:p>
            <a:pPr lvl="0">
              <a:defRPr/>
            </a:pPr>
            <a:r>
              <a:rPr lang="fr-CA" sz="1000" b="1" dirty="0">
                <a:latin typeface="Arial" panose="020B0604020202020204" pitchFamily="34" charset="0"/>
              </a:rPr>
              <a:t>Autres renseignements</a:t>
            </a:r>
          </a:p>
          <a:p>
            <a:pPr marL="171450" lvl="0" indent="-171450">
              <a:buFont typeface="Arial" panose="020B0604020202020204" pitchFamily="34" charset="0"/>
              <a:buChar char="•"/>
              <a:defRPr/>
            </a:pPr>
            <a:r>
              <a:rPr lang="fr-CA" sz="1000" dirty="0">
                <a:latin typeface="Arial" panose="020B0604020202020204" pitchFamily="34" charset="0"/>
              </a:rPr>
              <a:t>L’étude sur le débit salivaire regroupait 49 enfants : 28 enfants atteints de FK (garçons : 52,4 %; filles : 47,6 %; âge moyen de 9,09 ± 2,14 ans), et 21 enfants sans FK (garçons : 35,7 %; filles : 64,3 %; âge moyen de 9,04 ± 2,08 ans).</a:t>
            </a:r>
          </a:p>
          <a:p>
            <a:pPr marL="171450" lvl="0" indent="-171450">
              <a:buFont typeface="Arial" panose="020B0604020202020204" pitchFamily="34" charset="0"/>
              <a:buChar char="•"/>
              <a:defRPr/>
            </a:pPr>
            <a:r>
              <a:rPr lang="fr-CA" sz="1000" dirty="0">
                <a:latin typeface="Arial" panose="020B0604020202020204" pitchFamily="34" charset="0"/>
              </a:rPr>
              <a:t>Les enfants atteints de la FK prenaient des produits d’ordonnance dont la dornase alfa, des enzymes pancréatiques et des vitamines liposolubles (A, D, E et K) sous forme de capsules.</a:t>
            </a:r>
          </a:p>
          <a:p>
            <a:pPr marL="171450" lvl="0" indent="-171450">
              <a:buFont typeface="Arial" panose="020B0604020202020204" pitchFamily="34" charset="0"/>
              <a:buChar char="•"/>
              <a:defRPr/>
            </a:pPr>
            <a:r>
              <a:rPr lang="fr-CA" sz="1000" dirty="0">
                <a:latin typeface="Arial" panose="020B0604020202020204" pitchFamily="34" charset="0"/>
              </a:rPr>
              <a:t>Au moins deux heures après leur dernier repas, soit entre 14 h et 16 h, on a recueilli la salive entière des enfants par stimulation mécanique (mastication de Parafilm</a:t>
            </a:r>
            <a:r>
              <a:rPr lang="fr-CA" sz="1000" baseline="30000" dirty="0">
                <a:latin typeface="Arial" panose="020B0604020202020204" pitchFamily="34" charset="0"/>
              </a:rPr>
              <a:t>®</a:t>
            </a:r>
            <a:r>
              <a:rPr lang="fr-CA" sz="1000" dirty="0">
                <a:latin typeface="Arial" panose="020B0604020202020204" pitchFamily="34" charset="0"/>
              </a:rPr>
              <a:t>)</a:t>
            </a:r>
            <a:r>
              <a:rPr lang="fr-CA" dirty="0"/>
              <a:t> </a:t>
            </a:r>
            <a:r>
              <a:rPr lang="fr-CA" sz="1000" dirty="0">
                <a:latin typeface="Arial" panose="020B0604020202020204" pitchFamily="34" charset="0"/>
              </a:rPr>
              <a:t>afin de réduire au minimum les effets sur le rythme circadien. Afin de calculer le débit initial (mL/min), la salive produite pendant les 10 premières secondes était jetée et la salive subséquente était recueillie dans un tube gradué pendant précisément 5 minutes.</a:t>
            </a:r>
          </a:p>
          <a:p>
            <a:pPr marL="171450" lvl="0" indent="-171450">
              <a:buFont typeface="Arial" panose="020B0604020202020204" pitchFamily="34" charset="0"/>
              <a:buChar char="•"/>
              <a:defRPr/>
            </a:pPr>
            <a:r>
              <a:rPr lang="fr-CA" sz="1000" dirty="0">
                <a:latin typeface="Arial" panose="020B0604020202020204" pitchFamily="34" charset="0"/>
              </a:rPr>
              <a:t>L’augmentation de la concentration totale en protéines pourrait s’expliquer par la diminution du débit salivaire en présence d’un même degré de synthèse des protéines.</a:t>
            </a:r>
          </a:p>
          <a:p>
            <a:pPr lvl="0">
              <a:defRPr/>
            </a:pPr>
            <a:endParaRPr lang="fr-CA" sz="1000" b="1" dirty="0">
              <a:latin typeface="Arial" panose="020B0604020202020204" pitchFamily="34" charset="0"/>
              <a:cs typeface="Arial" panose="020B0604020202020204" pitchFamily="34" charset="0"/>
            </a:endParaRPr>
          </a:p>
          <a:p>
            <a:pPr lvl="0">
              <a:defRPr/>
            </a:pPr>
            <a:r>
              <a:rPr lang="fr-CA" sz="1000" b="1" dirty="0">
                <a:latin typeface="Arial" panose="020B0604020202020204" pitchFamily="34" charset="0"/>
              </a:rPr>
              <a:t>Références</a:t>
            </a:r>
            <a:endParaRPr lang="fr-CA" sz="1000" b="1" dirty="0">
              <a:latin typeface="Arial" panose="020B0604020202020204" pitchFamily="34" charset="0"/>
              <a:cs typeface="Arial" panose="020B0604020202020204" pitchFamily="34" charset="0"/>
            </a:endParaRPr>
          </a:p>
          <a:p>
            <a:pPr marL="228600" indent="-228600">
              <a:buFont typeface="+mj-lt"/>
              <a:buAutoNum type="arabicPeriod"/>
            </a:pPr>
            <a:r>
              <a:rPr lang="fr-CA" sz="1000" dirty="0">
                <a:latin typeface="Arial" panose="020B0604020202020204" pitchFamily="34" charset="0"/>
              </a:rPr>
              <a:t>DURIE, P.R., KENT, G., PHILLIPS, M.J. et ACKERLEY, C.A. « Characteristic multiorgan pathology of cystic fibrosis in a long-living cystic fibrosis transmembrane regulator knockout murine model »,</a:t>
            </a:r>
            <a:r>
              <a:rPr lang="fr-CA" dirty="0"/>
              <a:t> </a:t>
            </a:r>
            <a:r>
              <a:rPr lang="fr-CA" sz="1000" i="1" dirty="0">
                <a:latin typeface="Arial" panose="020B0604020202020204" pitchFamily="34" charset="0"/>
              </a:rPr>
              <a:t>Am J Pathol. </a:t>
            </a:r>
            <a:r>
              <a:rPr lang="fr-CA" sz="1000" dirty="0">
                <a:latin typeface="Arial" panose="020B0604020202020204" pitchFamily="34" charset="0"/>
              </a:rPr>
              <a:t>2004;164(4):1481-1493.</a:t>
            </a:r>
          </a:p>
          <a:p>
            <a:pPr marL="228600" indent="-228600">
              <a:buFont typeface="+mj-lt"/>
              <a:buAutoNum type="arabicPeriod"/>
            </a:pPr>
            <a:r>
              <a:rPr lang="fr-CA" sz="1000" dirty="0">
                <a:latin typeface="Arial" panose="020B0604020202020204" pitchFamily="34" charset="0"/>
              </a:rPr>
              <a:t>DA SYLVA MODESTO, K.B. et DE GODOI, SIMOES, J.B., DE SOUZA, A.F. et coll. « Salivary flow rate and biochemical composition analysis in stimulated whole saliva of children with cystic fibrosis », </a:t>
            </a:r>
            <a:r>
              <a:rPr lang="fr-CA" sz="1000" i="1" dirty="0">
                <a:latin typeface="Arial" panose="020B0604020202020204" pitchFamily="34" charset="0"/>
              </a:rPr>
              <a:t>Arch Oral Biol</a:t>
            </a:r>
            <a:r>
              <a:rPr lang="fr-CA" sz="1000" dirty="0">
                <a:latin typeface="Arial" panose="020B0604020202020204" pitchFamily="34" charset="0"/>
              </a:rPr>
              <a:t>. 2015;60(11):1650-1654.</a:t>
            </a:r>
          </a:p>
          <a:p>
            <a:pPr lvl="0"/>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13</a:t>
            </a:fld>
            <a:endParaRPr lang="fr-CA" dirty="0"/>
          </a:p>
        </p:txBody>
      </p:sp>
    </p:spTree>
    <p:extLst>
      <p:ext uri="{BB962C8B-B14F-4D97-AF65-F5344CB8AC3E}">
        <p14:creationId xmlns:p14="http://schemas.microsoft.com/office/powerpoint/2010/main" val="201881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manifestations gastro-intestinales de la FK peuvent être directement liées à l’anomalie de base de la maladie ou à une de ses complications secondaires</a:t>
            </a:r>
            <a:r>
              <a:rPr lang="fr-CA" baseline="30000" dirty="0">
                <a:latin typeface="Arial" panose="020B0604020202020204" pitchFamily="34" charset="0"/>
              </a:rPr>
              <a:t>1</a:t>
            </a:r>
            <a:r>
              <a:rPr lang="fr-CA" dirty="0">
                <a:latin typeface="Arial" panose="020B0604020202020204" pitchFamily="34" charset="0"/>
              </a:rPr>
              <a:t>.</a:t>
            </a:r>
            <a:r>
              <a:rPr lang="fr-CA" dirty="0"/>
              <a:t> </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L’activité de la protéine CFTR est importante pour la sécrétion des ions HCO</a:t>
            </a:r>
            <a:r>
              <a:rPr lang="fr-CA" baseline="-25000" dirty="0">
                <a:latin typeface="Arial" panose="020B0604020202020204" pitchFamily="34" charset="0"/>
              </a:rPr>
              <a:t>3</a:t>
            </a:r>
            <a:r>
              <a:rPr lang="fr-CA" baseline="30000" dirty="0">
                <a:latin typeface="Arial" panose="020B0604020202020204" pitchFamily="34" charset="0"/>
              </a:rPr>
              <a:t>–</a:t>
            </a:r>
            <a:r>
              <a:rPr lang="fr-CA" dirty="0">
                <a:latin typeface="Arial" panose="020B0604020202020204" pitchFamily="34" charset="0"/>
              </a:rPr>
              <a:t>. Cette protéine agit en tant que canal médiateur de l’efflux d’ions HCO</a:t>
            </a:r>
            <a:r>
              <a:rPr lang="fr-CA" baseline="-25000" dirty="0">
                <a:latin typeface="Arial" panose="020B0604020202020204" pitchFamily="34" charset="0"/>
              </a:rPr>
              <a:t>3</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Chez les patients atteints de FK, la sécrétion anormale d’ions HCO</a:t>
            </a:r>
            <a:r>
              <a:rPr lang="fr-CA" baseline="-25000" dirty="0">
                <a:latin typeface="Arial" panose="020B0604020202020204" pitchFamily="34" charset="0"/>
              </a:rPr>
              <a:t>3</a:t>
            </a:r>
            <a:r>
              <a:rPr lang="fr-CA" baseline="30000" dirty="0">
                <a:latin typeface="Arial" panose="020B0604020202020204" pitchFamily="34" charset="0"/>
              </a:rPr>
              <a:t>–</a:t>
            </a:r>
            <a:r>
              <a:rPr lang="fr-CA" dirty="0"/>
              <a:t> </a:t>
            </a:r>
            <a:r>
              <a:rPr lang="fr-CA" dirty="0">
                <a:latin typeface="Arial" panose="020B0604020202020204" pitchFamily="34" charset="0"/>
              </a:rPr>
              <a:t>et de mucus dans l’œsophage, causée par une anomalie de la protéine CFTR, peut exposer l’œsophage à un risque de lésions causées par l’acide</a:t>
            </a:r>
            <a:r>
              <a:rPr lang="fr-CA" baseline="30000" dirty="0">
                <a:latin typeface="Arial" panose="020B0604020202020204" pitchFamily="34" charset="0"/>
              </a:rPr>
              <a:t>2</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 </a:t>
            </a:r>
          </a:p>
          <a:p>
            <a:pPr marL="228600" indent="-228600">
              <a:buFont typeface="+mj-lt"/>
              <a:buAutoNum type="arabicPeriod"/>
            </a:pPr>
            <a:r>
              <a:rPr lang="fr-CA" dirty="0">
                <a:latin typeface="Arial" panose="020B0604020202020204" pitchFamily="34" charset="0"/>
              </a:rPr>
              <a:t>WILSCHANSKI, M. et DURIE, P.R. « Patterns of GI disease in adulthood associated with mutations in the CFTR gene »,</a:t>
            </a:r>
            <a:r>
              <a:rPr lang="fr-CA" dirty="0"/>
              <a:t> </a:t>
            </a:r>
            <a:r>
              <a:rPr lang="fr-CA" i="1" dirty="0">
                <a:latin typeface="Arial" panose="020B0604020202020204" pitchFamily="34" charset="0"/>
              </a:rPr>
              <a:t>Gut.</a:t>
            </a:r>
            <a:r>
              <a:rPr lang="fr-CA" dirty="0">
                <a:latin typeface="Arial" panose="020B0604020202020204" pitchFamily="34" charset="0"/>
              </a:rPr>
              <a:t> 2007;56(8):1153-1163.</a:t>
            </a:r>
          </a:p>
          <a:p>
            <a:pPr marL="228600" indent="-228600">
              <a:buFont typeface="+mj-lt"/>
              <a:buAutoNum type="arabicPeriod"/>
            </a:pPr>
            <a:r>
              <a:rPr lang="fr-CA" dirty="0">
                <a:latin typeface="Arial" panose="020B0604020202020204" pitchFamily="34" charset="0"/>
              </a:rPr>
              <a:t>ABDULNOUR-NAKHOUL, S., NAKHOUL, H.N., KALLINY, M.I. et coll. « Ion transport mechanisms linked to bicarbonate secretion in the esophageal submucosal glands », </a:t>
            </a:r>
            <a:r>
              <a:rPr lang="fr-CA" i="1" dirty="0">
                <a:latin typeface="Arial" panose="020B0604020202020204" pitchFamily="34" charset="0"/>
              </a:rPr>
              <a:t>Am J Physiol Regul Integr Comp Physiol</a:t>
            </a:r>
            <a:r>
              <a:rPr lang="fr-CA" dirty="0">
                <a:latin typeface="Arial" panose="020B0604020202020204" pitchFamily="34" charset="0"/>
              </a:rPr>
              <a:t>. 2011;301(1):R83-R96.</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14</a:t>
            </a:fld>
            <a:endParaRPr lang="fr-CA" dirty="0"/>
          </a:p>
        </p:txBody>
      </p:sp>
    </p:spTree>
    <p:extLst>
      <p:ext uri="{BB962C8B-B14F-4D97-AF65-F5344CB8AC3E}">
        <p14:creationId xmlns:p14="http://schemas.microsoft.com/office/powerpoint/2010/main" val="251001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enzymes digestives synthétisées dans les cellules acineuses pancréatiques sont sécrétées dans les canaux afin d’être acheminées vers l’intestin grêle</a:t>
            </a:r>
            <a:r>
              <a:rPr lang="fr-CA" baseline="30000" dirty="0">
                <a:latin typeface="Arial" panose="020B0604020202020204" pitchFamily="34" charset="0"/>
              </a:rPr>
              <a:t>1</a:t>
            </a:r>
            <a:r>
              <a:rPr lang="fr-CA" dirty="0">
                <a:latin typeface="Arial" panose="020B0604020202020204" pitchFamily="34" charset="0"/>
              </a:rPr>
              <a:t>.</a:t>
            </a:r>
          </a:p>
          <a:p>
            <a:pPr marL="171450" indent="-171450">
              <a:buFont typeface="Arial" panose="020B0604020202020204" pitchFamily="34" charset="0"/>
              <a:buChar char="•"/>
            </a:pPr>
            <a:r>
              <a:rPr lang="fr-CA" dirty="0">
                <a:latin typeface="Arial" panose="020B0604020202020204" pitchFamily="34" charset="0"/>
              </a:rPr>
              <a:t>Les canaux CFTR situés dans les cellules canalaires sécrètent des ions HCO</a:t>
            </a:r>
            <a:r>
              <a:rPr lang="fr-CA" baseline="-25000" dirty="0">
                <a:latin typeface="Arial" panose="020B0604020202020204" pitchFamily="34" charset="0"/>
              </a:rPr>
              <a:t>3</a:t>
            </a:r>
            <a:r>
              <a:rPr lang="fr-CA" baseline="30000" dirty="0">
                <a:latin typeface="Arial" panose="020B0604020202020204" pitchFamily="34" charset="0"/>
              </a:rPr>
              <a:t>–</a:t>
            </a:r>
            <a:r>
              <a:rPr lang="fr-CA" dirty="0">
                <a:latin typeface="Arial" panose="020B0604020202020204" pitchFamily="34" charset="0"/>
              </a:rPr>
              <a:t> et Cl</a:t>
            </a:r>
            <a:r>
              <a:rPr lang="fr-CA" dirty="0"/>
              <a:t> </a:t>
            </a:r>
            <a:r>
              <a:rPr lang="fr-CA" baseline="30000" dirty="0">
                <a:latin typeface="Arial" panose="020B0604020202020204" pitchFamily="34" charset="0"/>
              </a:rPr>
              <a:t>–</a:t>
            </a:r>
            <a:r>
              <a:rPr lang="fr-CA" dirty="0">
                <a:latin typeface="Arial" panose="020B0604020202020204" pitchFamily="34" charset="0"/>
              </a:rPr>
              <a:t>, qui fournissent le liquide nécessaire au transport des enzymes vers l’intestin grêle et qui neutralisent le pH gastrique</a:t>
            </a:r>
            <a:r>
              <a:rPr lang="fr-CA" baseline="30000" dirty="0">
                <a:latin typeface="Arial" panose="020B0604020202020204" pitchFamily="34" charset="0"/>
              </a:rPr>
              <a:t>1,2</a:t>
            </a:r>
            <a:r>
              <a:rPr lang="fr-CA" dirty="0">
                <a:latin typeface="Arial" panose="020B0604020202020204" pitchFamily="34" charset="0"/>
              </a:rPr>
              <a:t>.</a:t>
            </a:r>
            <a:endParaRPr lang="fr-CA" baseline="3000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b="1"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PANDOL, S. J. </a:t>
            </a:r>
            <a:r>
              <a:rPr lang="fr-CA" i="1" dirty="0">
                <a:latin typeface="Arial" panose="020B0604020202020204" pitchFamily="34" charset="0"/>
              </a:rPr>
              <a:t>The Exocrine Pancreas</a:t>
            </a:r>
            <a:r>
              <a:rPr lang="fr-CA" dirty="0">
                <a:latin typeface="Arial" panose="020B0604020202020204" pitchFamily="34" charset="0"/>
              </a:rPr>
              <a:t>. San Rafael (CA): Morgan &amp; Claypool Life Sciences; 2010. </a:t>
            </a:r>
          </a:p>
          <a:p>
            <a:pPr marL="228600" indent="-228600">
              <a:buFont typeface="+mj-lt"/>
              <a:buAutoNum type="arabicPeriod"/>
            </a:pPr>
            <a:r>
              <a:rPr lang="fr-CA" dirty="0">
                <a:latin typeface="Arial" panose="020B0604020202020204" pitchFamily="34" charset="0"/>
              </a:rPr>
              <a:t>WILSCHANSKI, M. et DURIE, P.R. « Patterns of GI disease in adulthood associated with mutations in the CFTR gene »,</a:t>
            </a:r>
            <a:r>
              <a:rPr lang="fr-CA" dirty="0"/>
              <a:t> </a:t>
            </a:r>
            <a:r>
              <a:rPr lang="fr-CA" i="1" dirty="0">
                <a:latin typeface="Arial" panose="020B0604020202020204" pitchFamily="34" charset="0"/>
              </a:rPr>
              <a:t>Gut.</a:t>
            </a:r>
            <a:r>
              <a:rPr lang="fr-CA" dirty="0">
                <a:latin typeface="Arial" panose="020B0604020202020204" pitchFamily="34" charset="0"/>
              </a:rPr>
              <a:t> 2007;56(8):1153-1163</a:t>
            </a:r>
            <a:r>
              <a:rPr lang="fr-CA" sz="1200" dirty="0">
                <a:latin typeface="Arial" panose="020B0604020202020204" pitchFamily="34" charset="0"/>
              </a:rPr>
              <a:t>.</a:t>
            </a:r>
          </a:p>
        </p:txBody>
      </p:sp>
      <p:sp>
        <p:nvSpPr>
          <p:cNvPr id="4" name="Slide Number Placeholder 3"/>
          <p:cNvSpPr>
            <a:spLocks noGrp="1"/>
          </p:cNvSpPr>
          <p:nvPr>
            <p:ph type="sldNum" sz="quarter" idx="10"/>
          </p:nvPr>
        </p:nvSpPr>
        <p:spPr/>
        <p:txBody>
          <a:bodyPr/>
          <a:lstStyle/>
          <a:p>
            <a:fld id="{E40107C4-DA31-4D06-B494-570FB2AE1EB8}" type="slidenum">
              <a:rPr lang="en-US" smtClean="0"/>
              <a:t>15</a:t>
            </a:fld>
            <a:endParaRPr lang="fr-CA" dirty="0"/>
          </a:p>
        </p:txBody>
      </p:sp>
    </p:spTree>
    <p:extLst>
      <p:ext uri="{BB962C8B-B14F-4D97-AF65-F5344CB8AC3E}">
        <p14:creationId xmlns:p14="http://schemas.microsoft.com/office/powerpoint/2010/main" val="173783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545471"/>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La protéine CFTR pancréatique anormale diminue la sécrétion d’ions HCO</a:t>
            </a:r>
            <a:r>
              <a:rPr lang="fr-CA" baseline="-25000" dirty="0">
                <a:latin typeface="Arial" panose="020B0604020202020204" pitchFamily="34" charset="0"/>
              </a:rPr>
              <a:t>3</a:t>
            </a:r>
            <a:r>
              <a:rPr lang="fr-CA" baseline="30000" dirty="0">
                <a:latin typeface="Arial" panose="020B0604020202020204" pitchFamily="34" charset="0"/>
              </a:rPr>
              <a:t>–</a:t>
            </a:r>
            <a:r>
              <a:rPr lang="fr-CA" dirty="0">
                <a:latin typeface="Arial" panose="020B0604020202020204" pitchFamily="34" charset="0"/>
              </a:rPr>
              <a:t> et d’enzymes digestives dans l’intestin grêle</a:t>
            </a:r>
            <a:r>
              <a:rPr lang="fr-CA" baseline="30000" dirty="0">
                <a:latin typeface="Arial" panose="020B0604020202020204" pitchFamily="34" charset="0"/>
              </a:rPr>
              <a:t>1</a:t>
            </a:r>
            <a:r>
              <a:rPr lang="fr-CA" dirty="0">
                <a:latin typeface="Arial" panose="020B0604020202020204" pitchFamily="34" charset="0"/>
              </a:rPr>
              <a:t>.</a:t>
            </a:r>
            <a:endParaRPr lang="fr-CA" baseline="30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La diminution de la sécrétion d’ions bicarbonate par le pancréas, la muqueuse intestinale et l’arbre biliaire fait partie de l’anomalie de base de la protéine CFTR, laquelle peut accroître l’acidité du milieu dans l’intestin grêle</a:t>
            </a:r>
            <a:r>
              <a:rPr lang="fr-CA" baseline="30000" dirty="0">
                <a:latin typeface="Arial" panose="020B0604020202020204" pitchFamily="34" charset="0"/>
              </a:rPr>
              <a:t>1</a:t>
            </a:r>
            <a:r>
              <a:rPr lang="fr-CA" dirty="0">
                <a:latin typeface="Arial" panose="020B0604020202020204" pitchFamily="34" charset="0"/>
              </a:rPr>
              <a:t>.</a:t>
            </a:r>
          </a:p>
          <a:p>
            <a:pPr marL="171450" indent="-171450">
              <a:buFont typeface="Arial" panose="020B0604020202020204" pitchFamily="34" charset="0"/>
              <a:buChar char="•"/>
            </a:pPr>
            <a:r>
              <a:rPr lang="fr-CA" dirty="0">
                <a:latin typeface="Arial" panose="020B0604020202020204" pitchFamily="34" charset="0"/>
              </a:rPr>
              <a:t>L’inflammation et l’activation prématurée des enzymes pancréatiques détruisent les cellules acineuses</a:t>
            </a:r>
            <a:r>
              <a:rPr lang="fr-CA" baseline="30000" dirty="0">
                <a:latin typeface="Arial" panose="020B0604020202020204" pitchFamily="34" charset="0"/>
              </a:rPr>
              <a:t>2,3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Pendant longtemps, on a cru que la présence de mucus acide, déshydraté et épaissi, dont l’élimination est plus lente, favorisait l’altération du profil microbien intestinal (dysbiose) chez les patients atteints de FK</a:t>
            </a:r>
            <a:r>
              <a:rPr lang="fr-CA" baseline="30000" dirty="0">
                <a:latin typeface="Arial" panose="020B0604020202020204" pitchFamily="34" charset="0"/>
              </a:rPr>
              <a:t>4</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 :</a:t>
            </a:r>
            <a:endParaRPr lang="fr-CA" b="1"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WILSCHANSKI, M. et DURIE, P.R. « Patterns of GI disease in adulthood associated with mutations in the CFTR gene »,</a:t>
            </a:r>
            <a:r>
              <a:rPr lang="fr-CA" dirty="0"/>
              <a:t> </a:t>
            </a:r>
            <a:r>
              <a:rPr lang="fr-CA" i="1" dirty="0">
                <a:latin typeface="Arial" panose="020B0604020202020204" pitchFamily="34" charset="0"/>
              </a:rPr>
              <a:t>Gut.</a:t>
            </a:r>
            <a:r>
              <a:rPr lang="fr-CA" dirty="0">
                <a:latin typeface="Arial" panose="020B0604020202020204" pitchFamily="34" charset="0"/>
              </a:rPr>
              <a:t> 2007;56(8):1153-1163.</a:t>
            </a:r>
            <a:endParaRPr lang="fr-CA" sz="1200" dirty="0">
              <a:latin typeface="Arial" panose="020B0604020202020204" pitchFamily="34" charset="0"/>
              <a:cs typeface="Arial" panose="020B0604020202020204" pitchFamily="34" charset="0"/>
            </a:endParaRPr>
          </a:p>
          <a:p>
            <a:pPr marL="228600" indent="-228600" eaLnBrk="0" fontAlgn="base" hangingPunct="0">
              <a:buFont typeface="+mj-lt"/>
              <a:buAutoNum type="arabicPeriod"/>
            </a:pPr>
            <a:r>
              <a:rPr lang="fr-CA" dirty="0">
                <a:latin typeface="Arial" panose="020B0604020202020204" pitchFamily="34" charset="0"/>
              </a:rPr>
              <a:t>ABU-EL-HAIJA, M., RAMACHANDRAN, S., MEYERHOLZ, D.K. et coll. « </a:t>
            </a:r>
            <a:r>
              <a:rPr lang="fr-CA" dirty="0" err="1">
                <a:latin typeface="Arial" panose="020B0604020202020204" pitchFamily="34" charset="0"/>
              </a:rPr>
              <a:t>Pancreatic</a:t>
            </a:r>
            <a:r>
              <a:rPr lang="fr-CA" dirty="0">
                <a:latin typeface="Arial" panose="020B0604020202020204" pitchFamily="34" charset="0"/>
              </a:rPr>
              <a:t> damage in </a:t>
            </a:r>
            <a:r>
              <a:rPr lang="fr-CA" dirty="0" err="1">
                <a:latin typeface="Arial" panose="020B0604020202020204" pitchFamily="34" charset="0"/>
              </a:rPr>
              <a:t>fetal</a:t>
            </a:r>
            <a:r>
              <a:rPr lang="fr-CA" dirty="0">
                <a:latin typeface="Arial" panose="020B0604020202020204" pitchFamily="34" charset="0"/>
              </a:rPr>
              <a:t> and </a:t>
            </a:r>
            <a:r>
              <a:rPr lang="fr-CA" dirty="0" err="1">
                <a:latin typeface="Arial" panose="020B0604020202020204" pitchFamily="34" charset="0"/>
              </a:rPr>
              <a:t>newborn</a:t>
            </a:r>
            <a:r>
              <a:rPr lang="fr-CA" dirty="0">
                <a:latin typeface="Arial" panose="020B0604020202020204" pitchFamily="34" charset="0"/>
              </a:rPr>
              <a:t> </a:t>
            </a:r>
            <a:r>
              <a:rPr lang="fr-CA" dirty="0" err="1">
                <a:latin typeface="Arial" panose="020B0604020202020204" pitchFamily="34" charset="0"/>
              </a:rPr>
              <a:t>cystic</a:t>
            </a:r>
            <a:r>
              <a:rPr lang="fr-CA" dirty="0">
                <a:latin typeface="Arial" panose="020B0604020202020204" pitchFamily="34" charset="0"/>
              </a:rPr>
              <a:t> </a:t>
            </a:r>
            <a:r>
              <a:rPr lang="fr-CA" dirty="0" err="1">
                <a:latin typeface="Arial" panose="020B0604020202020204" pitchFamily="34" charset="0"/>
              </a:rPr>
              <a:t>fibrosis</a:t>
            </a:r>
            <a:r>
              <a:rPr lang="fr-CA" dirty="0">
                <a:latin typeface="Arial" panose="020B0604020202020204" pitchFamily="34" charset="0"/>
              </a:rPr>
              <a:t> </a:t>
            </a:r>
            <a:r>
              <a:rPr lang="fr-CA" dirty="0" err="1">
                <a:latin typeface="Arial" panose="020B0604020202020204" pitchFamily="34" charset="0"/>
              </a:rPr>
              <a:t>pigs</a:t>
            </a:r>
            <a:r>
              <a:rPr lang="fr-CA" dirty="0">
                <a:latin typeface="Arial" panose="020B0604020202020204" pitchFamily="34" charset="0"/>
              </a:rPr>
              <a:t> </a:t>
            </a:r>
            <a:r>
              <a:rPr lang="fr-CA" dirty="0" err="1">
                <a:latin typeface="Arial" panose="020B0604020202020204" pitchFamily="34" charset="0"/>
              </a:rPr>
              <a:t>involves</a:t>
            </a:r>
            <a:r>
              <a:rPr lang="fr-CA" dirty="0">
                <a:latin typeface="Arial" panose="020B0604020202020204" pitchFamily="34" charset="0"/>
              </a:rPr>
              <a:t> the activation of </a:t>
            </a:r>
            <a:r>
              <a:rPr lang="fr-CA" dirty="0" err="1">
                <a:latin typeface="Arial" panose="020B0604020202020204" pitchFamily="34" charset="0"/>
              </a:rPr>
              <a:t>inflammatory</a:t>
            </a:r>
            <a:r>
              <a:rPr lang="fr-CA" dirty="0">
                <a:latin typeface="Arial" panose="020B0604020202020204" pitchFamily="34" charset="0"/>
              </a:rPr>
              <a:t> and </a:t>
            </a:r>
            <a:r>
              <a:rPr lang="fr-CA" dirty="0" err="1">
                <a:latin typeface="Arial" panose="020B0604020202020204" pitchFamily="34" charset="0"/>
              </a:rPr>
              <a:t>remodeling</a:t>
            </a:r>
            <a:r>
              <a:rPr lang="fr-CA" dirty="0">
                <a:latin typeface="Arial" panose="020B0604020202020204" pitchFamily="34" charset="0"/>
              </a:rPr>
              <a:t> </a:t>
            </a:r>
            <a:r>
              <a:rPr lang="fr-CA" dirty="0" err="1">
                <a:latin typeface="Arial" panose="020B0604020202020204" pitchFamily="34" charset="0"/>
              </a:rPr>
              <a:t>pathways</a:t>
            </a:r>
            <a:r>
              <a:rPr lang="fr-CA" dirty="0">
                <a:latin typeface="Arial" panose="020B0604020202020204" pitchFamily="34" charset="0"/>
              </a:rPr>
              <a:t> », </a:t>
            </a:r>
            <a:r>
              <a:rPr lang="fr-CA" i="1" dirty="0">
                <a:latin typeface="Arial" panose="020B0604020202020204" pitchFamily="34" charset="0"/>
              </a:rPr>
              <a:t>Am J </a:t>
            </a:r>
            <a:r>
              <a:rPr lang="fr-CA" i="1" dirty="0" err="1">
                <a:latin typeface="Arial" panose="020B0604020202020204" pitchFamily="34" charset="0"/>
              </a:rPr>
              <a:t>Pathol</a:t>
            </a:r>
            <a:r>
              <a:rPr lang="fr-CA" i="1" dirty="0">
                <a:latin typeface="Arial" panose="020B0604020202020204" pitchFamily="34" charset="0"/>
              </a:rPr>
              <a:t>.</a:t>
            </a:r>
            <a:r>
              <a:rPr lang="fr-CA" dirty="0"/>
              <a:t> </a:t>
            </a:r>
            <a:r>
              <a:rPr lang="fr-CA" dirty="0">
                <a:latin typeface="Arial" panose="020B0604020202020204" pitchFamily="34" charset="0"/>
              </a:rPr>
              <a:t>2012;181(2):499-507.</a:t>
            </a:r>
          </a:p>
          <a:p>
            <a:pPr marL="228600" indent="-228600" eaLnBrk="0" fontAlgn="base" hangingPunct="0">
              <a:buFont typeface="+mj-lt"/>
              <a:buAutoNum type="arabicPeriod"/>
            </a:pPr>
            <a:r>
              <a:rPr lang="fr-CA" dirty="0">
                <a:latin typeface="Arial" panose="020B0604020202020204" pitchFamily="34" charset="0"/>
              </a:rPr>
              <a:t>SENDLER, M., DUMMER, A., WEISS, F.U. et coll. « </a:t>
            </a:r>
            <a:r>
              <a:rPr lang="fr-CA" dirty="0" err="1">
                <a:latin typeface="Arial" panose="020B0604020202020204" pitchFamily="34" charset="0"/>
              </a:rPr>
              <a:t>Tumour</a:t>
            </a:r>
            <a:r>
              <a:rPr lang="fr-CA" dirty="0">
                <a:latin typeface="Arial" panose="020B0604020202020204" pitchFamily="34" charset="0"/>
              </a:rPr>
              <a:t> </a:t>
            </a:r>
            <a:r>
              <a:rPr lang="fr-CA" dirty="0" err="1">
                <a:latin typeface="Arial" panose="020B0604020202020204" pitchFamily="34" charset="0"/>
              </a:rPr>
              <a:t>necrosis</a:t>
            </a:r>
            <a:r>
              <a:rPr lang="fr-CA" dirty="0">
                <a:latin typeface="Arial" panose="020B0604020202020204" pitchFamily="34" charset="0"/>
              </a:rPr>
              <a:t> factor α </a:t>
            </a:r>
            <a:r>
              <a:rPr lang="fr-CA" dirty="0" err="1">
                <a:latin typeface="Arial" panose="020B0604020202020204" pitchFamily="34" charset="0"/>
              </a:rPr>
              <a:t>secretion</a:t>
            </a:r>
            <a:r>
              <a:rPr lang="fr-CA" dirty="0">
                <a:latin typeface="Arial" panose="020B0604020202020204" pitchFamily="34" charset="0"/>
              </a:rPr>
              <a:t> </a:t>
            </a:r>
            <a:r>
              <a:rPr lang="fr-CA" dirty="0" err="1">
                <a:latin typeface="Arial" panose="020B0604020202020204" pitchFamily="34" charset="0"/>
              </a:rPr>
              <a:t>induces</a:t>
            </a:r>
            <a:r>
              <a:rPr lang="fr-CA" dirty="0">
                <a:latin typeface="Arial" panose="020B0604020202020204" pitchFamily="34" charset="0"/>
              </a:rPr>
              <a:t> </a:t>
            </a:r>
            <a:r>
              <a:rPr lang="fr-CA" dirty="0" err="1">
                <a:latin typeface="Arial" panose="020B0604020202020204" pitchFamily="34" charset="0"/>
              </a:rPr>
              <a:t>protease</a:t>
            </a:r>
            <a:r>
              <a:rPr lang="fr-CA" dirty="0">
                <a:latin typeface="Arial" panose="020B0604020202020204" pitchFamily="34" charset="0"/>
              </a:rPr>
              <a:t> activation and </a:t>
            </a:r>
            <a:r>
              <a:rPr lang="fr-CA" dirty="0" err="1">
                <a:latin typeface="Arial" panose="020B0604020202020204" pitchFamily="34" charset="0"/>
              </a:rPr>
              <a:t>acinar</a:t>
            </a:r>
            <a:r>
              <a:rPr lang="fr-CA" dirty="0">
                <a:latin typeface="Arial" panose="020B0604020202020204" pitchFamily="34" charset="0"/>
              </a:rPr>
              <a:t> </a:t>
            </a:r>
            <a:r>
              <a:rPr lang="fr-CA" dirty="0" err="1">
                <a:latin typeface="Arial" panose="020B0604020202020204" pitchFamily="34" charset="0"/>
              </a:rPr>
              <a:t>cell</a:t>
            </a:r>
            <a:r>
              <a:rPr lang="fr-CA" dirty="0">
                <a:latin typeface="Arial" panose="020B0604020202020204" pitchFamily="34" charset="0"/>
              </a:rPr>
              <a:t> </a:t>
            </a:r>
            <a:r>
              <a:rPr lang="fr-CA" dirty="0" err="1">
                <a:latin typeface="Arial" panose="020B0604020202020204" pitchFamily="34" charset="0"/>
              </a:rPr>
              <a:t>necrosis</a:t>
            </a:r>
            <a:r>
              <a:rPr lang="fr-CA" dirty="0">
                <a:latin typeface="Arial" panose="020B0604020202020204" pitchFamily="34" charset="0"/>
              </a:rPr>
              <a:t> in acute </a:t>
            </a:r>
            <a:r>
              <a:rPr lang="fr-CA" dirty="0" err="1">
                <a:latin typeface="Arial" panose="020B0604020202020204" pitchFamily="34" charset="0"/>
              </a:rPr>
              <a:t>experimental</a:t>
            </a:r>
            <a:r>
              <a:rPr lang="fr-CA" dirty="0">
                <a:latin typeface="Arial" panose="020B0604020202020204" pitchFamily="34" charset="0"/>
              </a:rPr>
              <a:t> </a:t>
            </a:r>
            <a:r>
              <a:rPr lang="fr-CA" dirty="0" err="1">
                <a:latin typeface="Arial" panose="020B0604020202020204" pitchFamily="34" charset="0"/>
              </a:rPr>
              <a:t>pancreatitis</a:t>
            </a:r>
            <a:r>
              <a:rPr lang="fr-CA" dirty="0">
                <a:latin typeface="Arial" panose="020B0604020202020204" pitchFamily="34" charset="0"/>
              </a:rPr>
              <a:t> in </a:t>
            </a:r>
            <a:r>
              <a:rPr lang="fr-CA" dirty="0" err="1">
                <a:latin typeface="Arial" panose="020B0604020202020204" pitchFamily="34" charset="0"/>
              </a:rPr>
              <a:t>mice</a:t>
            </a:r>
            <a:r>
              <a:rPr lang="fr-CA" dirty="0">
                <a:latin typeface="Arial" panose="020B0604020202020204" pitchFamily="34" charset="0"/>
              </a:rPr>
              <a:t> », </a:t>
            </a:r>
            <a:r>
              <a:rPr lang="fr-CA" i="1" dirty="0">
                <a:latin typeface="Arial" panose="020B0604020202020204" pitchFamily="34" charset="0"/>
              </a:rPr>
              <a:t>Gut,</a:t>
            </a:r>
            <a:r>
              <a:rPr lang="fr-CA" dirty="0"/>
              <a:t> </a:t>
            </a:r>
            <a:r>
              <a:rPr lang="fr-CA" dirty="0">
                <a:latin typeface="Arial" panose="020B0604020202020204" pitchFamily="34" charset="0"/>
              </a:rPr>
              <a:t>2013;62(3):430-439.</a:t>
            </a:r>
            <a:endParaRPr lang="fr-CA" sz="1200" dirty="0">
              <a:latin typeface="Arial" panose="020B0604020202020204" pitchFamily="34" charset="0"/>
              <a:cs typeface="Arial" panose="020B0604020202020204" pitchFamily="34" charset="0"/>
            </a:endParaRPr>
          </a:p>
          <a:p>
            <a:pPr marL="228600" indent="-228600">
              <a:buFont typeface="+mj-lt"/>
              <a:buAutoNum type="arabicPeriod"/>
            </a:pPr>
            <a:r>
              <a:rPr lang="fr-CA" kern="0" dirty="0">
                <a:latin typeface="Arial" panose="020B0604020202020204" pitchFamily="34" charset="0"/>
              </a:rPr>
              <a:t>OOI, C.Y. et DURIE, P.R. « </a:t>
            </a:r>
            <a:r>
              <a:rPr lang="fr-CA" kern="0" dirty="0" err="1">
                <a:latin typeface="Arial" panose="020B0604020202020204" pitchFamily="34" charset="0"/>
              </a:rPr>
              <a:t>Cystic</a:t>
            </a:r>
            <a:r>
              <a:rPr lang="fr-CA" kern="0" dirty="0">
                <a:latin typeface="Arial" panose="020B0604020202020204" pitchFamily="34" charset="0"/>
              </a:rPr>
              <a:t> </a:t>
            </a:r>
            <a:r>
              <a:rPr lang="fr-CA" kern="0" dirty="0" err="1">
                <a:latin typeface="Arial" panose="020B0604020202020204" pitchFamily="34" charset="0"/>
              </a:rPr>
              <a:t>fibrosis</a:t>
            </a:r>
            <a:r>
              <a:rPr lang="fr-CA" kern="0" dirty="0">
                <a:latin typeface="Arial" panose="020B0604020202020204" pitchFamily="34" charset="0"/>
              </a:rPr>
              <a:t> </a:t>
            </a:r>
            <a:r>
              <a:rPr lang="fr-CA" kern="0" dirty="0" err="1">
                <a:latin typeface="Arial" panose="020B0604020202020204" pitchFamily="34" charset="0"/>
              </a:rPr>
              <a:t>from</a:t>
            </a:r>
            <a:r>
              <a:rPr lang="fr-CA" kern="0" dirty="0">
                <a:latin typeface="Arial" panose="020B0604020202020204" pitchFamily="34" charset="0"/>
              </a:rPr>
              <a:t> the </a:t>
            </a:r>
            <a:r>
              <a:rPr lang="fr-CA" kern="0" dirty="0" err="1">
                <a:latin typeface="Arial" panose="020B0604020202020204" pitchFamily="34" charset="0"/>
              </a:rPr>
              <a:t>gastroenterologist’s</a:t>
            </a:r>
            <a:r>
              <a:rPr lang="fr-CA" kern="0" dirty="0">
                <a:latin typeface="Arial" panose="020B0604020202020204" pitchFamily="34" charset="0"/>
              </a:rPr>
              <a:t> perspective », </a:t>
            </a:r>
            <a:r>
              <a:rPr lang="fr-CA" i="1" kern="0" dirty="0">
                <a:latin typeface="Arial" panose="020B0604020202020204" pitchFamily="34" charset="0"/>
              </a:rPr>
              <a:t>Nat </a:t>
            </a:r>
            <a:r>
              <a:rPr lang="fr-CA" i="1" kern="0" dirty="0" err="1">
                <a:latin typeface="Arial" panose="020B0604020202020204" pitchFamily="34" charset="0"/>
              </a:rPr>
              <a:t>Rev</a:t>
            </a:r>
            <a:r>
              <a:rPr lang="fr-CA" i="1" kern="0" dirty="0">
                <a:latin typeface="Arial" panose="020B0604020202020204" pitchFamily="34" charset="0"/>
              </a:rPr>
              <a:t> </a:t>
            </a:r>
            <a:r>
              <a:rPr lang="fr-CA" i="1" kern="0" dirty="0" err="1">
                <a:latin typeface="Arial" panose="020B0604020202020204" pitchFamily="34" charset="0"/>
              </a:rPr>
              <a:t>Gastroenterol</a:t>
            </a:r>
            <a:r>
              <a:rPr lang="fr-CA" i="1" kern="0" dirty="0">
                <a:latin typeface="Arial" panose="020B0604020202020204" pitchFamily="34" charset="0"/>
              </a:rPr>
              <a:t> </a:t>
            </a:r>
            <a:r>
              <a:rPr lang="fr-CA" i="1" kern="0" dirty="0" err="1">
                <a:latin typeface="Arial" panose="020B0604020202020204" pitchFamily="34" charset="0"/>
              </a:rPr>
              <a:t>Hepatol</a:t>
            </a:r>
            <a:r>
              <a:rPr lang="fr-CA" kern="0" dirty="0">
                <a:latin typeface="Arial" panose="020B0604020202020204" pitchFamily="34" charset="0"/>
              </a:rPr>
              <a:t>. 2016;13(3):175-185</a:t>
            </a:r>
            <a:r>
              <a:rPr lang="fr-CA" dirty="0">
                <a:latin typeface="Arial" panose="020B0604020202020204" pitchFamily="34" charset="0"/>
              </a:rPr>
              <a:t>. </a:t>
            </a:r>
          </a:p>
          <a:p>
            <a:pPr marL="0" indent="0">
              <a:buFont typeface="+mj-lt"/>
              <a:buNone/>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16</a:t>
            </a:fld>
            <a:endParaRPr lang="fr-CA" dirty="0"/>
          </a:p>
        </p:txBody>
      </p:sp>
    </p:spTree>
    <p:extLst>
      <p:ext uri="{BB962C8B-B14F-4D97-AF65-F5344CB8AC3E}">
        <p14:creationId xmlns:p14="http://schemas.microsoft.com/office/powerpoint/2010/main" val="3862989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 pH et la durée du transit sont mesurés à l’aide d’une capsule endoscopique sans fil</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fr-CA" dirty="0">
                <a:latin typeface="Arial" panose="020B0604020202020204" pitchFamily="34" charset="0"/>
              </a:rPr>
              <a:t>Des études montrent une acidification duodénale ainsi qu’un ralentissement du transit chez les patients atteints de FK</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25" indent="-171425">
              <a:buFont typeface="Arial" panose="020B0604020202020204" pitchFamily="34" charset="0"/>
              <a:buChar char="•"/>
            </a:pPr>
            <a:r>
              <a:rPr lang="fr-CA" dirty="0">
                <a:latin typeface="Arial" panose="020B0604020202020204" pitchFamily="34" charset="0"/>
              </a:rPr>
              <a:t>La FDA a approuvé l’outil pour l’évaluation des profils de transit chez les patients adultes</a:t>
            </a:r>
            <a:r>
              <a:rPr lang="fr-CA" baseline="30000" dirty="0">
                <a:latin typeface="Arial" panose="020B0604020202020204" pitchFamily="34" charset="0"/>
              </a:rPr>
              <a:t>2</a:t>
            </a:r>
            <a:r>
              <a:rPr lang="fr-CA" dirty="0">
                <a:latin typeface="Arial" panose="020B0604020202020204" pitchFamily="34" charset="0"/>
              </a:rPr>
              <a:t>.</a:t>
            </a:r>
            <a:r>
              <a:rPr lang="fr-CA" dirty="0"/>
              <a:t> </a:t>
            </a: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b="1"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BODEWES, F.A., VERKADE, H.J., TAMINIAU, J.A. et coll. « Cystic fibrosis and the role of gastrointestinal outcome measures in the new era of therapeutic CFTR modulation », </a:t>
            </a:r>
            <a:r>
              <a:rPr lang="fr-CA" i="1" dirty="0">
                <a:latin typeface="Arial" panose="020B0604020202020204" pitchFamily="34" charset="0"/>
              </a:rPr>
              <a:t>J Cyst Fibros</a:t>
            </a:r>
            <a:r>
              <a:rPr lang="fr-CA" dirty="0">
                <a:latin typeface="Arial" panose="020B0604020202020204" pitchFamily="34" charset="0"/>
              </a:rPr>
              <a:t>. 2015;14(2):169-177.</a:t>
            </a:r>
          </a:p>
          <a:p>
            <a:pPr marL="228600" indent="-228600">
              <a:buFont typeface="+mj-lt"/>
              <a:buAutoNum type="arabicPeriod"/>
            </a:pPr>
            <a:r>
              <a:rPr lang="fr-CA" dirty="0">
                <a:solidFill>
                  <a:schemeClr val="tx1">
                    <a:lumMod val="50000"/>
                  </a:schemeClr>
                </a:solidFill>
                <a:latin typeface="Arial" panose="020B0604020202020204" pitchFamily="34" charset="0"/>
              </a:rPr>
              <a:t>GELFOND, D., MA, C., SEMLER, J. et BOROWITZ, D. « Intestinal pH and gastrointestinal transit profiles in cystic fibrosis patients measured by wireless motility capsule », </a:t>
            </a:r>
            <a:r>
              <a:rPr lang="fr-CA" i="1" dirty="0">
                <a:solidFill>
                  <a:schemeClr val="tx1">
                    <a:lumMod val="50000"/>
                  </a:schemeClr>
                </a:solidFill>
                <a:latin typeface="Arial" panose="020B0604020202020204" pitchFamily="34" charset="0"/>
              </a:rPr>
              <a:t>Dig Dis Sci</a:t>
            </a:r>
            <a:r>
              <a:rPr lang="fr-CA" dirty="0">
                <a:solidFill>
                  <a:schemeClr val="tx1">
                    <a:lumMod val="50000"/>
                  </a:schemeClr>
                </a:solidFill>
                <a:latin typeface="Arial" panose="020B0604020202020204" pitchFamily="34" charset="0"/>
              </a:rPr>
              <a:t>. 2013;58(8):2275-2281.</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17</a:t>
            </a:fld>
            <a:endParaRPr lang="fr-CA" dirty="0"/>
          </a:p>
        </p:txBody>
      </p:sp>
    </p:spTree>
    <p:extLst>
      <p:ext uri="{BB962C8B-B14F-4D97-AF65-F5344CB8AC3E}">
        <p14:creationId xmlns:p14="http://schemas.microsoft.com/office/powerpoint/2010/main" val="312393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709613"/>
            <a:ext cx="4648200" cy="3486150"/>
          </a:xfrm>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Cette étude pilote a été menée chez 10 patients atteints de FK et d’insuffisance pancréatique et 10 témoins appariés en fonction du sexe, de l’âge et de l’indice de masse corporelle (IMC).</a:t>
            </a:r>
            <a:endParaRPr lang="fr-CA" dirty="0">
              <a:latin typeface="Arial" panose="020B0604020202020204" pitchFamily="34" charset="0"/>
              <a:cs typeface="Arial" panose="020B0604020202020204" pitchFamily="34" charset="0"/>
            </a:endParaRPr>
          </a:p>
          <a:p>
            <a:pPr marL="395288" indent="-171450">
              <a:buFont typeface="Arial" panose="020B0604020202020204" pitchFamily="34" charset="0"/>
              <a:buChar char="–"/>
            </a:pPr>
            <a:r>
              <a:rPr lang="fr-CA" dirty="0">
                <a:latin typeface="Arial" panose="020B0604020202020204" pitchFamily="34" charset="0"/>
              </a:rPr>
              <a:t>Les patients ont avalé la capsule endoscopique sans fil et ont transporté un récepteur pour le suivi du pH duodénal.</a:t>
            </a:r>
          </a:p>
          <a:p>
            <a:pPr marL="395288" indent="-171450">
              <a:buFont typeface="Arial" panose="020B0604020202020204" pitchFamily="34" charset="0"/>
              <a:buChar char="–"/>
            </a:pPr>
            <a:r>
              <a:rPr lang="fr-CA" dirty="0">
                <a:latin typeface="Arial" panose="020B0604020202020204" pitchFamily="34" charset="0"/>
              </a:rPr>
              <a:t>Après une nuit à jeun, les patients admissibles ont mangé une barre repas standardisée à faible teneur en matières grasses et avalé la capsule endoscopique sans fil avec de l’eau. Les patients atteints de FK ont pris la moitié de leur dose habituelle d’enzymes avec la barre repas.</a:t>
            </a:r>
          </a:p>
          <a:p>
            <a:pPr marL="395288" indent="-171450">
              <a:buFont typeface="Arial" panose="020B0604020202020204" pitchFamily="34" charset="0"/>
              <a:buChar char="–"/>
            </a:pPr>
            <a:r>
              <a:rPr lang="fr-CA" dirty="0">
                <a:latin typeface="Arial" panose="020B0604020202020204" pitchFamily="34" charset="0"/>
              </a:rPr>
              <a:t>L’analyse des patients atteints de FK appariés aux témoins a produit des résultats significatifs sur le plan statistique en ce qui a trait au temps requis pour atteindre et maintenir un pH de 5,5 chez les patients atteints de FK comparativement aux sujets témoins (17,7 ± 6,8 </a:t>
            </a:r>
            <a:r>
              <a:rPr lang="fr-CA" i="1" dirty="0">
                <a:latin typeface="Arial" panose="020B0604020202020204" pitchFamily="34" charset="0"/>
              </a:rPr>
              <a:t>vs</a:t>
            </a:r>
            <a:r>
              <a:rPr lang="fr-CA" dirty="0">
                <a:latin typeface="Arial" panose="020B0604020202020204" pitchFamily="34" charset="0"/>
              </a:rPr>
              <a:t> 6,3 ± 6,4 min, respectivement; </a:t>
            </a:r>
            <a:r>
              <a:rPr lang="fr-CA" i="1" dirty="0">
                <a:latin typeface="Arial" panose="020B0604020202020204" pitchFamily="34" charset="0"/>
              </a:rPr>
              <a:t>p</a:t>
            </a:r>
            <a:r>
              <a:rPr lang="fr-CA" dirty="0">
                <a:latin typeface="Arial" panose="020B0604020202020204" pitchFamily="34" charset="0"/>
              </a:rPr>
              <a:t> &lt; 0,001) et au temps requis pour atteindre et maintenir un pH de 6,0 chez les patients atteints de FK comparativement aux témoins (42,2 ± 23,1 </a:t>
            </a:r>
            <a:r>
              <a:rPr lang="fr-CA" i="1" dirty="0">
                <a:latin typeface="Arial" panose="020B0604020202020204" pitchFamily="34" charset="0"/>
              </a:rPr>
              <a:t>vs</a:t>
            </a:r>
            <a:r>
              <a:rPr lang="fr-CA" dirty="0">
                <a:latin typeface="Arial" panose="020B0604020202020204" pitchFamily="34" charset="0"/>
              </a:rPr>
              <a:t> 12,6 ± 17,1 min, respectivement; </a:t>
            </a:r>
            <a:r>
              <a:rPr lang="fr-CA" i="1" dirty="0">
                <a:latin typeface="Arial" panose="020B0604020202020204" pitchFamily="34" charset="0"/>
              </a:rPr>
              <a:t>p</a:t>
            </a:r>
            <a:r>
              <a:rPr lang="fr-CA" dirty="0">
                <a:latin typeface="Arial" panose="020B0604020202020204" pitchFamily="34" charset="0"/>
              </a:rPr>
              <a:t> &lt; 0,001).</a:t>
            </a:r>
          </a:p>
          <a:p>
            <a:pPr marL="171425" indent="-171425">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r>
              <a:rPr lang="fr-CA" dirty="0">
                <a:solidFill>
                  <a:schemeClr val="tx1">
                    <a:lumMod val="50000"/>
                  </a:schemeClr>
                </a:solidFill>
                <a:latin typeface="Arial" panose="020B0604020202020204" pitchFamily="34" charset="0"/>
              </a:rPr>
              <a:t>GELFOND, D., MA, C., SEMLER, J. et BOROWITZ, D. « Intestinal pH and gastrointestinal transit profiles in cystic fibrosis patients measured by wireless motility capsule », </a:t>
            </a:r>
            <a:r>
              <a:rPr lang="fr-CA" i="1" dirty="0">
                <a:solidFill>
                  <a:schemeClr val="tx1">
                    <a:lumMod val="50000"/>
                  </a:schemeClr>
                </a:solidFill>
                <a:latin typeface="Arial" panose="020B0604020202020204" pitchFamily="34" charset="0"/>
              </a:rPr>
              <a:t>Dig Dis Sci</a:t>
            </a:r>
            <a:r>
              <a:rPr lang="fr-CA" dirty="0">
                <a:solidFill>
                  <a:schemeClr val="tx1">
                    <a:lumMod val="50000"/>
                  </a:schemeClr>
                </a:solidFill>
                <a:latin typeface="Arial" panose="020B0604020202020204" pitchFamily="34" charset="0"/>
              </a:rPr>
              <a:t>. 2013;58(8):2275-2281.</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12DD61A-159A-491B-823F-D267D5A0C3C5}" type="slidenum">
              <a:rPr lang="en-US" smtClean="0"/>
              <a:pPr>
                <a:defRPr/>
              </a:pPr>
              <a:t>18</a:t>
            </a:fld>
            <a:endParaRPr lang="fr-CA" dirty="0"/>
          </a:p>
        </p:txBody>
      </p:sp>
    </p:spTree>
    <p:extLst>
      <p:ext uri="{BB962C8B-B14F-4D97-AF65-F5344CB8AC3E}">
        <p14:creationId xmlns:p14="http://schemas.microsoft.com/office/powerpoint/2010/main" val="836913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735971"/>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defRPr/>
            </a:pPr>
            <a:r>
              <a:rPr lang="fr-CA" dirty="0">
                <a:latin typeface="Arial" panose="020B0604020202020204" pitchFamily="34" charset="0"/>
              </a:rPr>
              <a:t>L’analyse de la durée du transit réalisée chez l’ensemble des sujets regroupait les paramètres suivant : vidange gastrique et transit dans l’intestin grêle, le côlon et le tube digestif entier</a:t>
            </a:r>
            <a:r>
              <a:rPr lang="fr-CA" baseline="30000" dirty="0">
                <a:latin typeface="Arial" panose="020B0604020202020204" pitchFamily="34" charset="0"/>
              </a:rPr>
              <a:t>1</a:t>
            </a:r>
            <a:r>
              <a:rPr lang="fr-CA" dirty="0">
                <a:latin typeface="Arial" panose="020B0604020202020204" pitchFamily="34" charset="0"/>
              </a:rPr>
              <a:t>.</a:t>
            </a:r>
            <a:r>
              <a:rPr lang="fr-CA" dirty="0"/>
              <a:t> </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 ralentissement du transit dans l’intestin grêle était statistiquement significatif chez les patients atteints de FK, comparativement aux témoins en bonne santé (</a:t>
            </a:r>
            <a:r>
              <a:rPr lang="fr-CA" i="1" dirty="0">
                <a:latin typeface="Arial" panose="020B0604020202020204" pitchFamily="34" charset="0"/>
              </a:rPr>
              <a:t>p</a:t>
            </a:r>
            <a:r>
              <a:rPr lang="fr-CA" dirty="0">
                <a:latin typeface="Arial" panose="020B0604020202020204" pitchFamily="34" charset="0"/>
              </a:rPr>
              <a:t> = 0,004)</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solidFill>
                  <a:schemeClr val="bg2">
                    <a:lumMod val="10000"/>
                  </a:schemeClr>
                </a:solidFill>
                <a:latin typeface="Arial" panose="020B0604020202020204" pitchFamily="34" charset="0"/>
              </a:rPr>
              <a:t>La durée de la vidange gastrique, du transit dans le côlon et du transit dans le tube digestif entier était similaire dans les deux groupes</a:t>
            </a:r>
            <a:r>
              <a:rPr lang="fr-CA" baseline="30000" dirty="0">
                <a:latin typeface="Arial" panose="020B0604020202020204" pitchFamily="34" charset="0"/>
              </a:rPr>
              <a:t>1</a:t>
            </a:r>
            <a:r>
              <a:rPr lang="fr-CA" dirty="0"/>
              <a:t>.</a:t>
            </a:r>
            <a:endParaRPr lang="fr-CA" dirty="0">
              <a:solidFill>
                <a:schemeClr val="bg2">
                  <a:lumMod val="10000"/>
                </a:schemeClr>
              </a:solidFill>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Les sujets de cette étude ont pris la moitié de leur dose habituelle de suppléments d’enzymes pancréatiques avec un repas faible en gras, puis ils ont avalé la capsule endoscopique sans fil</a:t>
            </a:r>
            <a:r>
              <a:rPr lang="fr-CA" baseline="30000" dirty="0">
                <a:latin typeface="Arial" panose="020B0604020202020204" pitchFamily="34" charset="0"/>
              </a:rPr>
              <a:t>1</a:t>
            </a:r>
            <a:r>
              <a:rPr lang="fr-CA" dirty="0">
                <a:latin typeface="Arial" panose="020B0604020202020204" pitchFamily="34" charset="0"/>
              </a:rPr>
              <a:t>.</a:t>
            </a:r>
          </a:p>
          <a:p>
            <a:pPr marL="171450" indent="-171450">
              <a:buFont typeface="Arial" panose="020B0604020202020204" pitchFamily="34" charset="0"/>
              <a:buChar char="•"/>
            </a:pPr>
            <a:r>
              <a:rPr lang="fr-CA" dirty="0">
                <a:latin typeface="Arial" panose="020B0604020202020204" pitchFamily="34" charset="0"/>
              </a:rPr>
              <a:t>Deux autres études ont montré un ralentissement du transit dans l’intestin grêle chez les patients atteints de FK, mais également chez les patients ayant reçu un traitement substitutif des enzymes pancréatiques. Cela démontre que ce type de traitement ne permet pas de corriger la durée du transit dans l’intestin grêle</a:t>
            </a:r>
            <a:r>
              <a:rPr lang="fr-CA" baseline="30000" dirty="0">
                <a:latin typeface="Arial" panose="020B0604020202020204" pitchFamily="34" charset="0"/>
              </a:rPr>
              <a:t>2,3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 :</a:t>
            </a:r>
            <a:endParaRPr lang="fr-CA" b="1" dirty="0">
              <a:latin typeface="Arial" panose="020B0604020202020204" pitchFamily="34" charset="0"/>
              <a:cs typeface="Arial" panose="020B0604020202020204" pitchFamily="34" charset="0"/>
            </a:endParaRPr>
          </a:p>
          <a:p>
            <a:pPr marL="228600" indent="-228600">
              <a:buFont typeface="+mj-lt"/>
              <a:buAutoNum type="arabicPeriod"/>
            </a:pPr>
            <a:r>
              <a:rPr lang="fr-CA" dirty="0">
                <a:solidFill>
                  <a:schemeClr val="tx1">
                    <a:lumMod val="50000"/>
                  </a:schemeClr>
                </a:solidFill>
                <a:latin typeface="Arial" panose="020B0604020202020204" pitchFamily="34" charset="0"/>
              </a:rPr>
              <a:t>GELFOND, D., MA, C., SEMLER, J. et BOROWITZ, D. « Intestinal pH and gastrointestinal transit profiles in cystic fibrosis patients measured by wireless motility capsule », </a:t>
            </a:r>
            <a:r>
              <a:rPr lang="fr-CA" i="1" dirty="0">
                <a:solidFill>
                  <a:schemeClr val="tx1">
                    <a:lumMod val="50000"/>
                  </a:schemeClr>
                </a:solidFill>
                <a:latin typeface="Arial" panose="020B0604020202020204" pitchFamily="34" charset="0"/>
              </a:rPr>
              <a:t>Dig Dis Sci</a:t>
            </a:r>
            <a:r>
              <a:rPr lang="fr-CA" dirty="0">
                <a:solidFill>
                  <a:schemeClr val="tx1">
                    <a:lumMod val="50000"/>
                  </a:schemeClr>
                </a:solidFill>
                <a:latin typeface="Arial" panose="020B0604020202020204" pitchFamily="34" charset="0"/>
              </a:rPr>
              <a:t>. 2013;58(8):2275-2281.</a:t>
            </a:r>
            <a:endParaRPr lang="fr-CA" dirty="0">
              <a:solidFill>
                <a:schemeClr val="tx1">
                  <a:lumMod val="50000"/>
                </a:schemeClr>
              </a:solidFill>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HEDSUND, C., GREGERSEN, T., JOENSSON, I.M., OLESEN, H.V. et KROGH, K. « Gastrointestinal transit times and motility in patients with cystic fibrosis »,</a:t>
            </a:r>
            <a:r>
              <a:rPr lang="fr-CA" dirty="0"/>
              <a:t> </a:t>
            </a:r>
            <a:r>
              <a:rPr lang="fr-CA" i="1" dirty="0">
                <a:latin typeface="Arial" panose="020B0604020202020204" pitchFamily="34" charset="0"/>
              </a:rPr>
              <a:t>Scand J Gastroenterol</a:t>
            </a:r>
            <a:r>
              <a:rPr lang="fr-CA" dirty="0">
                <a:latin typeface="Arial" panose="020B0604020202020204" pitchFamily="34" charset="0"/>
              </a:rPr>
              <a:t>. 2012;47(8-9):920-926. </a:t>
            </a:r>
            <a:endParaRPr lang="fr-CA"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ROVNER, A.J., SCHALL, J.I., MONDICK, J.T., ZHUANG, H. et MASCARENHAS, M.R. « Delayed small bowel transit in children with cystic fibrosis and pancreatic insufficiency », </a:t>
            </a:r>
            <a:r>
              <a:rPr lang="fr-CA" i="1" dirty="0">
                <a:latin typeface="Arial" panose="020B0604020202020204" pitchFamily="34" charset="0"/>
              </a:rPr>
              <a:t>J Pediatr Gastroenterol Nutr</a:t>
            </a:r>
            <a:r>
              <a:rPr lang="fr-CA" dirty="0">
                <a:latin typeface="Arial" panose="020B0604020202020204" pitchFamily="34" charset="0"/>
              </a:rPr>
              <a:t>. 2013;57(1):81-84.</a:t>
            </a:r>
            <a:endParaRPr lang="fr-CA" dirty="0">
              <a:solidFill>
                <a:schemeClr val="tx1">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19</a:t>
            </a:fld>
            <a:endParaRPr lang="fr-CA" dirty="0"/>
          </a:p>
        </p:txBody>
      </p:sp>
    </p:spTree>
    <p:extLst>
      <p:ext uri="{BB962C8B-B14F-4D97-AF65-F5344CB8AC3E}">
        <p14:creationId xmlns:p14="http://schemas.microsoft.com/office/powerpoint/2010/main" val="406331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2</a:t>
            </a:fld>
            <a:endParaRPr lang="fr-CA" dirty="0"/>
          </a:p>
        </p:txBody>
      </p:sp>
    </p:spTree>
    <p:extLst>
      <p:ext uri="{BB962C8B-B14F-4D97-AF65-F5344CB8AC3E}">
        <p14:creationId xmlns:p14="http://schemas.microsoft.com/office/powerpoint/2010/main" val="1196393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547588"/>
          </a:xfrm>
        </p:spPr>
        <p:txBody>
          <a:bodyPr/>
          <a:lstStyle/>
          <a:p>
            <a:r>
              <a:rPr lang="fr-CA" b="1" dirty="0">
                <a:latin typeface="Arial" panose="020B0604020202020204" pitchFamily="34" charset="0"/>
              </a:rPr>
              <a:t>Points clés</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Les taux des marqueurs de l’inflammation, soit la calprotectine fécale et le monoxyde d’azote rectal, étaient significativement plus élevés chez les enfants atteints de FK, comparativement aux témoins.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Les taux de calprotectine fécale étaient significativement inférieurs, mais les taux de monoxyde d’azote étaient comparables chez les patients atteints de FK et chez ceux souffrant d’une maladie intestinale inflammatoire.</a:t>
            </a:r>
          </a:p>
          <a:p>
            <a:pPr marL="171450" indent="-171450">
              <a:buFont typeface="Arial" panose="020B0604020202020204" pitchFamily="34" charset="0"/>
              <a:buChar char="•"/>
            </a:pPr>
            <a:r>
              <a:rPr lang="fr-CA" dirty="0">
                <a:latin typeface="Arial" panose="020B0604020202020204" pitchFamily="34" charset="0"/>
              </a:rPr>
              <a:t>L’incidence d’une inflammation intestinale était comparable chez les patients atteints de FK, comparativement à ceux souffrant d’une MII, et elle était plus élevée que chez les témoins.</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Les enfants atteints de FK admis à cette étude souffraient également d’insuffisance pancréatique.</a:t>
            </a:r>
          </a:p>
          <a:p>
            <a:pPr marL="171450" indent="-171450">
              <a:buFont typeface="Arial" panose="020B0604020202020204" pitchFamily="34" charset="0"/>
              <a:buChar char="•"/>
            </a:pPr>
            <a:r>
              <a:rPr lang="fr-CA" dirty="0">
                <a:latin typeface="Arial" panose="020B0604020202020204" pitchFamily="34" charset="0"/>
              </a:rPr>
              <a:t>La concentration de calprotectine fécale était évaluée chez les témoins en bonne santé (n = 30, âge moyen de 7,3 ans), chez les enfants atteints de FK (n = 30, âge moyen de 10,7 ans) et chez les enfants présentant une MII évolutive (n = 15, âge moyen de 10,6 ans).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La production de monoxyde d’azote rectal était évaluée chez les témoins en bonne santé (n = 20, âge moyen de 7,9 ans), chez les enfants atteints de FK (n = 20, âge moyen de 10,1 ans) et chez les enfants présentant une MII évolutive (n = 15, âge moyen de 10,6 ans).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r>
              <a:rPr lang="fr-CA" dirty="0">
                <a:latin typeface="Arial" panose="020B0604020202020204" pitchFamily="34" charset="0"/>
              </a:rPr>
              <a:t>BRUZZESE, E., RAIA,V., GAUDIELLO, G. et coll., « Intestinal inflammation is a frequent feature of cystic fibrosis and is reduced by probiotic administration », </a:t>
            </a:r>
            <a:r>
              <a:rPr lang="fr-CA" i="1" dirty="0">
                <a:latin typeface="Arial" panose="020B0604020202020204" pitchFamily="34" charset="0"/>
              </a:rPr>
              <a:t>Aliment Pharmacol Ther. </a:t>
            </a:r>
            <a:r>
              <a:rPr lang="fr-CA" dirty="0">
                <a:latin typeface="Arial" panose="020B0604020202020204" pitchFamily="34" charset="0"/>
              </a:rPr>
              <a:t>2004;20(7):813-819.</a:t>
            </a:r>
          </a:p>
          <a:p>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20</a:t>
            </a:fld>
            <a:endParaRPr lang="fr-CA" dirty="0"/>
          </a:p>
        </p:txBody>
      </p:sp>
    </p:spTree>
    <p:extLst>
      <p:ext uri="{BB962C8B-B14F-4D97-AF65-F5344CB8AC3E}">
        <p14:creationId xmlns:p14="http://schemas.microsoft.com/office/powerpoint/2010/main" val="69354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640721"/>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Un déficit en protéines CFTR diminue la sécrétion d’ions bicarbonate et chlorure, ce qui entraîne l’épaississement du mucus, un pH acide, une mauvaise digestion et une dysbiose dans les intestins</a:t>
            </a:r>
            <a:r>
              <a:rPr lang="fr-CA" baseline="30000" dirty="0">
                <a:latin typeface="Arial" panose="020B0604020202020204" pitchFamily="34" charset="0"/>
              </a:rPr>
              <a:t>1-3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Voie de gauche : la diminution de la sécrétion d’ions bicarbonate et chlorure empêche les mucines de se dérouler ou d’avoir une conformation glissante</a:t>
            </a:r>
            <a:r>
              <a:rPr lang="fr-CA" baseline="30000" dirty="0">
                <a:latin typeface="Arial" panose="020B0604020202020204" pitchFamily="34" charset="0"/>
              </a:rPr>
              <a:t>1</a:t>
            </a:r>
            <a:r>
              <a:rPr lang="fr-CA" dirty="0">
                <a:latin typeface="Arial" panose="020B0604020202020204" pitchFamily="34" charset="0"/>
              </a:rPr>
              <a:t>,</a:t>
            </a:r>
            <a:r>
              <a:rPr lang="fr-CA" dirty="0"/>
              <a:t> </a:t>
            </a:r>
            <a:r>
              <a:rPr lang="fr-CA" dirty="0">
                <a:latin typeface="Arial" panose="020B0604020202020204" pitchFamily="34" charset="0"/>
              </a:rPr>
              <a:t>ce qui entraîne l’accumulation de mucus et cause une obstruction</a:t>
            </a:r>
            <a:r>
              <a:rPr lang="fr-CA" baseline="30000" dirty="0">
                <a:latin typeface="Arial" panose="020B0604020202020204" pitchFamily="34" charset="0"/>
              </a:rPr>
              <a:t>1,2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Voie de droite : la diminution de la sécrétion d’ions bicarbonate et chlorure perturbe le pH et l’équilibre bactérien (un pH neutre est nécessaire à l’élimination optimale des bactéries par les protéines microbiennes)</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Lorsque le pH n’est pas neutre, les enzymes digestives ne peuvent fonctionner normalement.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Les deux voies mènent à une altération du microbiome intestinal et de la composition du microbiote fécal (les types dominants sont les espèces </a:t>
            </a:r>
            <a:r>
              <a:rPr lang="fr-CA" i="1" dirty="0">
                <a:latin typeface="Arial" panose="020B0604020202020204" pitchFamily="34" charset="0"/>
              </a:rPr>
              <a:t>E. coli et E. biforme</a:t>
            </a:r>
            <a:r>
              <a:rPr lang="fr-CA" dirty="0">
                <a:latin typeface="Arial" panose="020B0604020202020204" pitchFamily="34" charset="0"/>
              </a:rPr>
              <a:t>)</a:t>
            </a:r>
            <a:r>
              <a:rPr lang="fr-CA" baseline="30000" dirty="0">
                <a:latin typeface="Arial" panose="020B0604020202020204" pitchFamily="34" charset="0"/>
              </a:rPr>
              <a:t>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L’obstruction et l’altération du microbiome intestinal entraînent l’inflammation du tractus gastro-intestinal</a:t>
            </a:r>
            <a:r>
              <a:rPr lang="fr-CA" baseline="30000" dirty="0">
                <a:latin typeface="Arial" panose="020B0604020202020204" pitchFamily="34" charset="0"/>
              </a:rPr>
              <a:t>2,3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BOROWITZ, D. « CFTR, bicarbonate, and the pathophysiology of cystic fibrosis », </a:t>
            </a:r>
            <a:r>
              <a:rPr lang="fr-CA" i="1" dirty="0">
                <a:latin typeface="Arial" panose="020B0604020202020204" pitchFamily="34" charset="0"/>
              </a:rPr>
              <a:t>Pediatr Pulmonol</a:t>
            </a:r>
            <a:r>
              <a:rPr lang="fr-CA" dirty="0">
                <a:latin typeface="Arial" panose="020B0604020202020204" pitchFamily="34" charset="0"/>
              </a:rPr>
              <a:t>. 2015;50(Suppl 40):S24-S30. </a:t>
            </a:r>
          </a:p>
          <a:p>
            <a:pPr marL="228600" indent="-228600">
              <a:buAutoNum type="arabicPeriod"/>
            </a:pPr>
            <a:r>
              <a:rPr lang="fr-CA" kern="0" dirty="0">
                <a:latin typeface="Arial" panose="020B0604020202020204" pitchFamily="34" charset="0"/>
              </a:rPr>
              <a:t>OOI, C.Y. et DURIE, P.R. « Cystic fibrosis from the gastroenterologist’s perspective », </a:t>
            </a:r>
            <a:r>
              <a:rPr lang="fr-CA" i="1" kern="0" dirty="0">
                <a:latin typeface="Arial" panose="020B0604020202020204" pitchFamily="34" charset="0"/>
              </a:rPr>
              <a:t>Nat Rev Gastroenterol Hepatol</a:t>
            </a:r>
            <a:r>
              <a:rPr lang="fr-CA" kern="0" dirty="0">
                <a:latin typeface="Arial" panose="020B0604020202020204" pitchFamily="34" charset="0"/>
              </a:rPr>
              <a:t>. 2016;13(3):175-185</a:t>
            </a:r>
            <a:r>
              <a:rPr lang="fr-CA" dirty="0">
                <a:latin typeface="Arial" panose="020B0604020202020204" pitchFamily="34" charset="0"/>
              </a:rPr>
              <a:t>. </a:t>
            </a:r>
          </a:p>
          <a:p>
            <a:pPr marL="228600" indent="-228600">
              <a:buAutoNum type="arabicPeriod"/>
            </a:pPr>
            <a:r>
              <a:rPr lang="fr-CA" dirty="0">
                <a:latin typeface="Arial" panose="020B0604020202020204" pitchFamily="34" charset="0"/>
              </a:rPr>
              <a:t>SCHIPPA, S., IEBBA, V., SANTANGELO, F. et coll. « Cystic fibrosis transmembrane conductance regulator (CFTR) allelic variants relate to shifts in faecal microbiota of cystic fibrosis patients », </a:t>
            </a:r>
            <a:r>
              <a:rPr lang="fr-CA" i="1" dirty="0">
                <a:latin typeface="Arial" panose="020B0604020202020204" pitchFamily="34" charset="0"/>
              </a:rPr>
              <a:t>PLoS One</a:t>
            </a:r>
            <a:r>
              <a:rPr lang="fr-CA" dirty="0">
                <a:latin typeface="Arial" panose="020B0604020202020204" pitchFamily="34" charset="0"/>
              </a:rPr>
              <a:t>. 2013;8(4):e61176.</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21</a:t>
            </a:fld>
            <a:endParaRPr lang="fr-CA" dirty="0"/>
          </a:p>
        </p:txBody>
      </p:sp>
    </p:spTree>
    <p:extLst>
      <p:ext uri="{BB962C8B-B14F-4D97-AF65-F5344CB8AC3E}">
        <p14:creationId xmlns:p14="http://schemas.microsoft.com/office/powerpoint/2010/main" val="342949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641946"/>
          </a:xfrm>
        </p:spPr>
        <p:txBody>
          <a:bodyPr/>
          <a:lstStyle/>
          <a:p>
            <a:pPr lvl="0">
              <a:defRPr/>
            </a:pPr>
            <a:r>
              <a:rPr lang="fr-CA" sz="1050" b="1" dirty="0">
                <a:latin typeface="Arial" panose="020B0604020202020204" pitchFamily="34" charset="0"/>
              </a:rPr>
              <a:t>Points clés</a:t>
            </a:r>
          </a:p>
          <a:p>
            <a:pPr marL="171450" lvl="0" indent="-171450">
              <a:buFont typeface="Arial" panose="020B0604020202020204" pitchFamily="34" charset="0"/>
              <a:buChar char="•"/>
              <a:defRPr/>
            </a:pPr>
            <a:r>
              <a:rPr lang="fr-CA" sz="1050" dirty="0">
                <a:latin typeface="Arial" panose="020B0604020202020204" pitchFamily="34" charset="0"/>
              </a:rPr>
              <a:t>Dans le foie et la vésicule biliaire, la sécrétion d’ions bicarbonate et l’équilibre liquidien médiés par la protéine CFTR alcalinisent et hydratent normalement la bile</a:t>
            </a:r>
            <a:r>
              <a:rPr lang="fr-CA" sz="1050" baseline="30000" dirty="0">
                <a:latin typeface="Arial" panose="020B0604020202020204" pitchFamily="34" charset="0"/>
              </a:rPr>
              <a:t>1</a:t>
            </a:r>
            <a:r>
              <a:rPr lang="fr-CA" sz="1050" dirty="0">
                <a:latin typeface="Arial" panose="020B0604020202020204" pitchFamily="34" charset="0"/>
              </a:rPr>
              <a:t>.</a:t>
            </a:r>
            <a:endParaRPr lang="fr-CA" sz="1050" b="1"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50" dirty="0">
                <a:latin typeface="Arial" panose="020B0604020202020204" pitchFamily="34" charset="0"/>
              </a:rPr>
              <a:t>Une anomalie de la protéine CFTR entraîne une diminution de la sécrétion d’ions bicarbonate et empêche l’hydratation de la bile, ce qui réduit l’écoulement de la bile et perturbe le pH biliaire</a:t>
            </a:r>
            <a:r>
              <a:rPr lang="fr-CA" sz="1050" baseline="30000" dirty="0">
                <a:latin typeface="Arial" panose="020B0604020202020204" pitchFamily="34" charset="0"/>
              </a:rPr>
              <a:t>1,2</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50" dirty="0">
                <a:latin typeface="Arial" panose="020B0604020202020204" pitchFamily="34" charset="0"/>
              </a:rPr>
              <a:t>Aussi, la diminution de l’écoulement biliaire et l’augmentation de la précipitation de la bile causent l’obstruction des canaux</a:t>
            </a:r>
            <a:r>
              <a:rPr lang="fr-CA" sz="1050" baseline="30000" dirty="0">
                <a:latin typeface="Arial" panose="020B0604020202020204" pitchFamily="34" charset="0"/>
              </a:rPr>
              <a:t>1-3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50" dirty="0">
                <a:latin typeface="Arial" panose="020B0604020202020204" pitchFamily="34" charset="0"/>
              </a:rPr>
              <a:t>Par la suite, le volume et le pH de l’écoulement biliaire diminuent, ce qui accentue l’hyperacidité de l’intestine grêle</a:t>
            </a:r>
            <a:r>
              <a:rPr lang="fr-CA" sz="1050" baseline="30000" dirty="0">
                <a:latin typeface="Arial" panose="020B0604020202020204" pitchFamily="34" charset="0"/>
              </a:rPr>
              <a:t>2</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fr-CA" sz="1050" dirty="0">
                <a:latin typeface="Arial" panose="020B0604020202020204" pitchFamily="34" charset="0"/>
              </a:rPr>
              <a:t>L’axe intestin-foie fait l’objet d’une autre hypothèse concernant la pathogenèse d’une maladie hépatique selon laquelle l’inflammation et l’ulcération de la muqueuse intestinale, la prolifération de bactéries pathogènes du microbiote et l’augmentation de la perméabilité de l’intestin grêle favorisent la translocation de facteurs bactériens dans la circulation porte, activant ainsi l’inflammation hépatique et les voies métaboliques de la fibrogenèse, avec apparition subséquente d’une fibrose portale accentuée</a:t>
            </a:r>
            <a:r>
              <a:rPr lang="fr-CA" sz="1050" baseline="30000" dirty="0">
                <a:latin typeface="Arial" panose="020B0604020202020204" pitchFamily="34" charset="0"/>
              </a:rPr>
              <a:t>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Presque tous les patients atteints de FK montrent des signes de différentes maladies hépatobiliaires. Toutefois, pour la grande majorité d’entre eux, il n’y a pas de conséquence clinique</a:t>
            </a:r>
            <a:r>
              <a:rPr lang="fr-CA" sz="1050" baseline="30000" dirty="0">
                <a:latin typeface="Arial" panose="020B0604020202020204" pitchFamily="34" charset="0"/>
              </a:rPr>
              <a:t>4</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28600" lvl="0" indent="-228600">
              <a:buFont typeface="+mj-lt"/>
              <a:buAutoNum type="arabicPeriod"/>
              <a:defRPr/>
            </a:pPr>
            <a:r>
              <a:rPr lang="fr-CA" sz="1050" kern="0" dirty="0">
                <a:latin typeface="Arial" panose="020B0604020202020204" pitchFamily="34" charset="0"/>
              </a:rPr>
              <a:t>OOI, C.Y. et DURIE, P.R. « Cystic fibrosis from the gastroenterologist’s perspective », </a:t>
            </a:r>
            <a:r>
              <a:rPr lang="fr-CA" sz="1050" i="1" kern="0" dirty="0">
                <a:latin typeface="Arial" panose="020B0604020202020204" pitchFamily="34" charset="0"/>
              </a:rPr>
              <a:t>Nat Rev Gastroenterol Hepatol</a:t>
            </a:r>
            <a:r>
              <a:rPr lang="fr-CA" sz="1050" kern="0" dirty="0">
                <a:latin typeface="Arial" panose="020B0604020202020204" pitchFamily="34" charset="0"/>
              </a:rPr>
              <a:t>. 2016;13(3):175-185.</a:t>
            </a:r>
          </a:p>
          <a:p>
            <a:pPr marL="228600" lvl="0" indent="-228600">
              <a:buFont typeface="+mj-lt"/>
              <a:buAutoNum type="arabicPeriod"/>
              <a:defRPr/>
            </a:pPr>
            <a:r>
              <a:rPr lang="fr-CA" sz="1050" kern="0" dirty="0">
                <a:latin typeface="Arial" panose="020B0604020202020204" pitchFamily="34" charset="0"/>
              </a:rPr>
              <a:t>LI, L., Somerset S. « Digestive system dysfunction in cystic fibrosis: challenges for nutrition therapy », </a:t>
            </a:r>
            <a:r>
              <a:rPr lang="fr-CA" sz="1050" i="1" kern="0" dirty="0">
                <a:latin typeface="Arial" panose="020B0604020202020204" pitchFamily="34" charset="0"/>
              </a:rPr>
              <a:t>Dig Liver Dis</a:t>
            </a:r>
            <a:r>
              <a:rPr lang="fr-CA" sz="1050" kern="0" dirty="0">
                <a:latin typeface="Arial" panose="020B0604020202020204" pitchFamily="34" charset="0"/>
              </a:rPr>
              <a:t>. </a:t>
            </a:r>
            <a:r>
              <a:rPr lang="fr-CA" sz="1050" dirty="0">
                <a:latin typeface="Arial" panose="020B0604020202020204" pitchFamily="34" charset="0"/>
              </a:rPr>
              <a:t>2014;46(10):865-874.</a:t>
            </a:r>
            <a:endParaRPr lang="fr-CA" sz="1050" kern="0" dirty="0">
              <a:latin typeface="Arial" panose="020B0604020202020204" pitchFamily="34" charset="0"/>
              <a:cs typeface="Arial" panose="020B0604020202020204" pitchFamily="34" charset="0"/>
            </a:endParaRPr>
          </a:p>
          <a:p>
            <a:pPr marL="228600" indent="-228600" eaLnBrk="0" fontAlgn="base" hangingPunct="0">
              <a:spcBef>
                <a:spcPct val="0"/>
              </a:spcBef>
              <a:spcAft>
                <a:spcPct val="0"/>
              </a:spcAft>
              <a:buFont typeface="+mj-lt"/>
              <a:buAutoNum type="arabicPeriod"/>
            </a:pPr>
            <a:r>
              <a:rPr lang="fr-CA" sz="1050" dirty="0">
                <a:latin typeface="Arial" panose="020B0604020202020204" pitchFamily="34" charset="0"/>
              </a:rPr>
              <a:t>FLASS, T., TONG, S., FRANK, D.N. et coll. « Intestinal lesions are associated with altered intestinal microbiome and are more frequent in children and young adults with cystic fibrosis and cirrhosis », </a:t>
            </a:r>
            <a:r>
              <a:rPr lang="fr-CA" sz="1050" i="1" dirty="0">
                <a:latin typeface="Arial" panose="020B0604020202020204" pitchFamily="34" charset="0"/>
              </a:rPr>
              <a:t>PLoS One</a:t>
            </a:r>
            <a:r>
              <a:rPr lang="fr-CA" sz="1050" dirty="0">
                <a:latin typeface="Arial" panose="020B0604020202020204" pitchFamily="34" charset="0"/>
              </a:rPr>
              <a:t>. 2015;10(2):e0116967.</a:t>
            </a:r>
            <a:endParaRPr lang="fr-CA" sz="1050" dirty="0">
              <a:latin typeface="Arial" panose="020B0604020202020204" pitchFamily="34" charset="0"/>
              <a:cs typeface="Arial" panose="020B0604020202020204" pitchFamily="34" charset="0"/>
            </a:endParaRPr>
          </a:p>
          <a:p>
            <a:pPr marL="228600" lvl="0" indent="-228600" eaLnBrk="0" fontAlgn="base" hangingPunct="0">
              <a:spcBef>
                <a:spcPct val="0"/>
              </a:spcBef>
              <a:spcAft>
                <a:spcPct val="0"/>
              </a:spcAft>
              <a:buFont typeface="+mj-lt"/>
              <a:buAutoNum type="arabicPeriod"/>
            </a:pPr>
            <a:r>
              <a:rPr lang="fr-CA" sz="1050" dirty="0">
                <a:latin typeface="Arial" panose="020B0604020202020204" pitchFamily="34" charset="0"/>
              </a:rPr>
              <a:t>WILSCHANSKI, M. et DURIE, P.R. « Patterns of GI disease in adulthood associated with mutations in the CFTR gene »,</a:t>
            </a:r>
            <a:r>
              <a:rPr lang="fr-CA" dirty="0"/>
              <a:t> </a:t>
            </a:r>
            <a:r>
              <a:rPr lang="fr-CA" sz="1050" i="1" dirty="0">
                <a:latin typeface="Arial" panose="020B0604020202020204" pitchFamily="34" charset="0"/>
              </a:rPr>
              <a:t>Gut.</a:t>
            </a:r>
            <a:r>
              <a:rPr lang="fr-CA" sz="1050" dirty="0">
                <a:latin typeface="Arial" panose="020B0604020202020204" pitchFamily="34" charset="0"/>
              </a:rPr>
              <a:t> 2007;56(8):1153-1163.</a:t>
            </a:r>
          </a:p>
        </p:txBody>
      </p:sp>
      <p:sp>
        <p:nvSpPr>
          <p:cNvPr id="4" name="Slide Number Placeholder 3"/>
          <p:cNvSpPr>
            <a:spLocks noGrp="1"/>
          </p:cNvSpPr>
          <p:nvPr>
            <p:ph type="sldNum" sz="quarter" idx="10"/>
          </p:nvPr>
        </p:nvSpPr>
        <p:spPr/>
        <p:txBody>
          <a:bodyPr/>
          <a:lstStyle/>
          <a:p>
            <a:fld id="{E40107C4-DA31-4D06-B494-570FB2AE1EB8}" type="slidenum">
              <a:rPr lang="en-US" smtClean="0"/>
              <a:t>22</a:t>
            </a:fld>
            <a:endParaRPr lang="fr-CA" dirty="0"/>
          </a:p>
        </p:txBody>
      </p:sp>
    </p:spTree>
    <p:extLst>
      <p:ext uri="{BB962C8B-B14F-4D97-AF65-F5344CB8AC3E}">
        <p14:creationId xmlns:p14="http://schemas.microsoft.com/office/powerpoint/2010/main" val="1976275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23</a:t>
            </a:fld>
            <a:endParaRPr lang="fr-CA" dirty="0"/>
          </a:p>
        </p:txBody>
      </p:sp>
    </p:spTree>
    <p:extLst>
      <p:ext uri="{BB962C8B-B14F-4D97-AF65-F5344CB8AC3E}">
        <p14:creationId xmlns:p14="http://schemas.microsoft.com/office/powerpoint/2010/main" val="4231016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545471"/>
          </a:xfrm>
        </p:spPr>
        <p:txBody>
          <a:bodyPr/>
          <a:lstStyle/>
          <a:p>
            <a:r>
              <a:rPr lang="fr-CA" b="1" dirty="0">
                <a:latin typeface="Arial" panose="020B0604020202020204" pitchFamily="34" charset="0"/>
              </a:rPr>
              <a:t>Points clés </a:t>
            </a:r>
          </a:p>
          <a:p>
            <a:pPr marL="228600" indent="-228600">
              <a:buFont typeface="Arial" panose="020B0604020202020204" pitchFamily="34" charset="0"/>
              <a:buChar char="•"/>
            </a:pPr>
            <a:r>
              <a:rPr lang="fr-CA" dirty="0">
                <a:latin typeface="Arial" panose="020B0604020202020204" pitchFamily="34" charset="0"/>
              </a:rPr>
              <a:t>L’absence ou le dysfonctionnement des protéines CFTR entraîne l’apparition de différentes manifestations primaires et secondaires dans les organes touchés du tractus gastro-intestinal</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fr-CA" dirty="0">
                <a:latin typeface="Arial" panose="020B0604020202020204" pitchFamily="34" charset="0"/>
              </a:rPr>
              <a:t>Voici certaines des manifestations dans les voies digestives supérieures :</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Reflux gastro-œsophagien (RGO)</a:t>
            </a:r>
            <a:r>
              <a:rPr lang="fr-CA" baseline="30000" dirty="0">
                <a:latin typeface="Arial" panose="020B0604020202020204" pitchFamily="34" charset="0"/>
              </a:rPr>
              <a:t>1</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Œsophagite, strictures</a:t>
            </a:r>
            <a:r>
              <a:rPr lang="fr-CA" baseline="30000" dirty="0">
                <a:latin typeface="Arial" panose="020B0604020202020204" pitchFamily="34" charset="0"/>
              </a:rPr>
              <a:t>2</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Gastrite</a:t>
            </a:r>
            <a:r>
              <a:rPr lang="fr-CA" baseline="30000" dirty="0">
                <a:latin typeface="Arial" panose="020B0604020202020204" pitchFamily="34" charset="0"/>
              </a:rPr>
              <a:t>2</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Ulcères gastro-duodénaux</a:t>
            </a:r>
            <a:r>
              <a:rPr lang="fr-CA" baseline="30000" dirty="0">
                <a:latin typeface="Arial" panose="020B0604020202020204" pitchFamily="34" charset="0"/>
              </a:rPr>
              <a:t>3</a:t>
            </a:r>
            <a:endParaRPr lang="fr-CA"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dirty="0">
                <a:latin typeface="Arial" panose="020B0604020202020204" pitchFamily="34" charset="0"/>
              </a:rPr>
              <a:t>Voici certaines des manifestations dans les voies digestives inférieures :</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Prolifération de bactéries dans l’intestin grêle (PBIG)</a:t>
            </a:r>
            <a:r>
              <a:rPr lang="fr-CA" baseline="30000" dirty="0">
                <a:latin typeface="Arial" panose="020B0604020202020204" pitchFamily="34" charset="0"/>
              </a:rPr>
              <a:t>1</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Invagination</a:t>
            </a:r>
            <a:r>
              <a:rPr lang="fr-CA" baseline="30000" dirty="0">
                <a:latin typeface="Arial" panose="020B0604020202020204" pitchFamily="34" charset="0"/>
              </a:rPr>
              <a:t>1</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Syndrome d’obstruction intestinal distal (SOID)</a:t>
            </a:r>
            <a:r>
              <a:rPr lang="fr-CA" baseline="30000" dirty="0">
                <a:latin typeface="Arial" panose="020B0604020202020204" pitchFamily="34" charset="0"/>
              </a:rPr>
              <a:t>2</a:t>
            </a:r>
            <a:r>
              <a:rPr lang="fr-CA" dirty="0"/>
              <a:t> </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defRPr/>
            </a:pPr>
            <a:r>
              <a:rPr lang="fr-CA" dirty="0">
                <a:latin typeface="Arial" panose="020B0604020202020204" pitchFamily="34" charset="0"/>
              </a:rPr>
              <a:t>Iléus méconial</a:t>
            </a:r>
            <a:r>
              <a:rPr lang="fr-CA" baseline="30000" dirty="0">
                <a:latin typeface="Arial" panose="020B0604020202020204" pitchFamily="34" charset="0"/>
              </a:rPr>
              <a:t>2</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Constipation/constipation opiniâtre</a:t>
            </a:r>
            <a:r>
              <a:rPr lang="fr-CA" baseline="30000" dirty="0">
                <a:latin typeface="Arial" panose="020B0604020202020204" pitchFamily="34" charset="0"/>
              </a:rPr>
              <a:t>1</a:t>
            </a:r>
            <a:endParaRPr lang="fr-CA"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dirty="0">
                <a:latin typeface="Arial" panose="020B0604020202020204" pitchFamily="34" charset="0"/>
              </a:rPr>
              <a:t>Prolapsus rectal</a:t>
            </a:r>
            <a:r>
              <a:rPr lang="fr-CA" baseline="30000" dirty="0">
                <a:latin typeface="Arial" panose="020B0604020202020204" pitchFamily="34" charset="0"/>
              </a:rPr>
              <a:t>1</a:t>
            </a:r>
            <a:endParaRPr lang="fr-CA" dirty="0">
              <a:latin typeface="Arial" panose="020B0604020202020204" pitchFamily="34" charset="0"/>
              <a:cs typeface="Arial" panose="020B0604020202020204" pitchFamily="34" charset="0"/>
            </a:endParaRPr>
          </a:p>
          <a:p>
            <a:pPr marL="685800" lvl="1" indent="-228600">
              <a:buFont typeface="Arial" panose="020B0604020202020204" pitchFamily="34" charset="0"/>
              <a:buChar char="•"/>
            </a:pPr>
            <a:endParaRPr lang="fr-CA" dirty="0">
              <a:latin typeface="Arial" panose="020B0604020202020204" pitchFamily="34" charset="0"/>
              <a:cs typeface="Arial" panose="020B0604020202020204" pitchFamily="34" charset="0"/>
            </a:endParaRPr>
          </a:p>
          <a:p>
            <a:pPr lvl="0"/>
            <a:r>
              <a:rPr lang="fr-CA" b="1" dirty="0">
                <a:latin typeface="Arial" panose="020B0604020202020204" pitchFamily="34" charset="0"/>
              </a:rPr>
              <a:t>Références</a:t>
            </a:r>
          </a:p>
          <a:p>
            <a:pPr marL="228600" indent="-228600">
              <a:buFont typeface="+mj-lt"/>
              <a:buAutoNum type="arabicPeriod"/>
              <a:defRPr/>
            </a:pPr>
            <a:r>
              <a:rPr lang="fr-CA" dirty="0">
                <a:latin typeface="Arial" panose="020B0604020202020204" pitchFamily="34" charset="0"/>
              </a:rPr>
              <a:t>OOI, C.Y. et DURIE, P.R. « Cystic fibrosis from the gastroenterologist’s perspective », </a:t>
            </a:r>
            <a:r>
              <a:rPr lang="fr-CA" i="1" dirty="0">
                <a:latin typeface="Arial" panose="020B0604020202020204" pitchFamily="34" charset="0"/>
              </a:rPr>
              <a:t>Nat Rev Gastroenterol Hepatol</a:t>
            </a:r>
            <a:r>
              <a:rPr lang="fr-CA" dirty="0">
                <a:latin typeface="Arial" panose="020B0604020202020204" pitchFamily="34" charset="0"/>
              </a:rPr>
              <a:t>. 2016;13(3):175-185.</a:t>
            </a:r>
          </a:p>
          <a:p>
            <a:pPr marL="228600" lvl="0" indent="-228600">
              <a:buFont typeface="+mj-lt"/>
              <a:buAutoNum type="arabicPeriod"/>
              <a:defRPr/>
            </a:pPr>
            <a:r>
              <a:rPr lang="fr-CA" kern="0" dirty="0">
                <a:latin typeface="Arial" panose="020B0604020202020204" pitchFamily="34" charset="0"/>
              </a:rPr>
              <a:t>WILSCHANSKI, M. et DURIE, P.R. « Patterns of GI disease in adulthood associated with mutations in the CFTR gene », </a:t>
            </a:r>
            <a:r>
              <a:rPr lang="fr-CA" i="1" kern="0" dirty="0">
                <a:latin typeface="Arial" panose="020B0604020202020204" pitchFamily="34" charset="0"/>
              </a:rPr>
              <a:t>Gut</a:t>
            </a:r>
            <a:r>
              <a:rPr lang="fr-CA" kern="0" dirty="0">
                <a:latin typeface="Arial" panose="020B0604020202020204" pitchFamily="34" charset="0"/>
              </a:rPr>
              <a:t>. 2007;</a:t>
            </a:r>
            <a:r>
              <a:rPr lang="fr-CA" dirty="0">
                <a:latin typeface="Arial" panose="020B0604020202020204" pitchFamily="34" charset="0"/>
              </a:rPr>
              <a:t>56(8):1153-1163.</a:t>
            </a:r>
          </a:p>
          <a:p>
            <a:pPr marL="228600" lvl="0" indent="-228600">
              <a:buFont typeface="+mj-lt"/>
              <a:buAutoNum type="arabicPeriod"/>
              <a:defRPr/>
            </a:pPr>
            <a:r>
              <a:rPr lang="fr-CA" dirty="0">
                <a:latin typeface="Arial" panose="020B0604020202020204" pitchFamily="34" charset="0"/>
              </a:rPr>
              <a:t>KELLY, T. et BUXBAUM, J. « Gastrointestinal manifestations of cystic fibrosis », </a:t>
            </a:r>
            <a:r>
              <a:rPr lang="fr-CA" i="1" dirty="0">
                <a:latin typeface="Arial" panose="020B0604020202020204" pitchFamily="34" charset="0"/>
              </a:rPr>
              <a:t>Dig Dis Sci</a:t>
            </a:r>
            <a:r>
              <a:rPr lang="fr-CA" dirty="0">
                <a:latin typeface="Arial" panose="020B0604020202020204" pitchFamily="34" charset="0"/>
              </a:rPr>
              <a:t>. 2015;60(7):1903-1913.</a:t>
            </a:r>
            <a:endParaRPr lang="fr-CA" kern="0" dirty="0">
              <a:latin typeface="Arial" panose="020B0604020202020204" pitchFamily="34" charset="0"/>
              <a:cs typeface="Arial" panose="020B0604020202020204" pitchFamily="34" charset="0"/>
            </a:endParaRPr>
          </a:p>
          <a:p>
            <a:pPr>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24</a:t>
            </a:fld>
            <a:endParaRPr lang="fr-CA" dirty="0"/>
          </a:p>
        </p:txBody>
      </p:sp>
    </p:spTree>
    <p:extLst>
      <p:ext uri="{BB962C8B-B14F-4D97-AF65-F5344CB8AC3E}">
        <p14:creationId xmlns:p14="http://schemas.microsoft.com/office/powerpoint/2010/main" val="3053365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pPr>
              <a:defRPr/>
            </a:pPr>
            <a:r>
              <a:rPr lang="fr-CA" b="1" dirty="0">
                <a:latin typeface="Arial" panose="020B0604020202020204" pitchFamily="34" charset="0"/>
              </a:rPr>
              <a:t>Points clés</a:t>
            </a:r>
          </a:p>
          <a:p>
            <a:pPr marL="171450" indent="-171450">
              <a:buFont typeface="Arial" panose="020B0604020202020204" pitchFamily="34" charset="0"/>
              <a:buChar char="•"/>
              <a:defRPr/>
            </a:pPr>
            <a:r>
              <a:rPr lang="fr-CA" dirty="0">
                <a:latin typeface="Arial" panose="020B0604020202020204" pitchFamily="34" charset="0"/>
              </a:rPr>
              <a:t>L’image montre un microcôlon par non-utilisation accompagné d’une dilatation pré-sténotique évoquant un iléus méconial</a:t>
            </a:r>
            <a:r>
              <a:rPr lang="fr-CA" baseline="30000" dirty="0">
                <a:latin typeface="Arial" panose="020B0604020202020204" pitchFamily="34" charset="0"/>
              </a:rPr>
              <a:t>1</a:t>
            </a:r>
            <a:r>
              <a:rPr lang="fr-CA" dirty="0">
                <a:latin typeface="Arial" panose="020B0604020202020204" pitchFamily="34" charset="0"/>
              </a:rPr>
              <a:t>.</a:t>
            </a:r>
            <a:endParaRPr lang="fr-CA" baseline="30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Un iléus méconial peut être simple ou complexe</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Un iléus méconial simple se définit par l’incapacité d’évacuer le méconium sur une période de 48 heures sans autre complication</a:t>
            </a:r>
            <a:r>
              <a:rPr lang="fr-CA" baseline="30000" dirty="0">
                <a:latin typeface="Arial" panose="020B0604020202020204" pitchFamily="34" charset="0"/>
              </a:rPr>
              <a:t>2</a:t>
            </a:r>
            <a:r>
              <a:rPr lang="fr-CA" dirty="0">
                <a:latin typeface="Arial" panose="020B0604020202020204" pitchFamily="34" charset="0"/>
              </a:rPr>
              <a:t>.</a:t>
            </a:r>
            <a:r>
              <a:rPr lang="fr-CA" dirty="0"/>
              <a:t> </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Un iléus complexe se définit par la présence d’au moins une des complications suivantes</a:t>
            </a:r>
            <a:r>
              <a:rPr lang="fr-CA" baseline="30000" dirty="0">
                <a:latin typeface="Arial" panose="020B0604020202020204" pitchFamily="34" charset="0"/>
              </a:rPr>
              <a:t>2</a:t>
            </a:r>
            <a:r>
              <a:rPr lang="fr-CA" dirty="0">
                <a:latin typeface="Arial" panose="020B0604020202020204" pitchFamily="34" charset="0"/>
              </a:rPr>
              <a:t> :</a:t>
            </a:r>
            <a:endParaRPr lang="fr-CA" dirty="0">
              <a:latin typeface="Arial" panose="020B0604020202020204" pitchFamily="34" charset="0"/>
              <a:cs typeface="Arial" panose="020B0604020202020204" pitchFamily="34" charset="0"/>
            </a:endParaRPr>
          </a:p>
          <a:p>
            <a:pPr marL="631825" lvl="3" indent="-171450">
              <a:buFont typeface="Wingdings" panose="05000000000000000000" pitchFamily="2" charset="2"/>
              <a:buChar char="§"/>
            </a:pPr>
            <a:r>
              <a:rPr lang="fr-CA" dirty="0">
                <a:latin typeface="Arial" panose="020B0604020202020204" pitchFamily="34" charset="0"/>
              </a:rPr>
              <a:t>Atrésie intestinale (probablement attribuable à une résorption intestinale consécutive à une ischémie intestinale)</a:t>
            </a:r>
          </a:p>
          <a:p>
            <a:pPr marL="631825" lvl="3" indent="-171450">
              <a:buFont typeface="Wingdings" panose="05000000000000000000" pitchFamily="2" charset="2"/>
              <a:buChar char="§"/>
            </a:pPr>
            <a:r>
              <a:rPr lang="fr-CA" dirty="0">
                <a:latin typeface="Arial" panose="020B0604020202020204" pitchFamily="34" charset="0"/>
              </a:rPr>
              <a:t>Microcôlon attribuable à l’incapacité d’évacuer le contenu luminal</a:t>
            </a:r>
          </a:p>
          <a:p>
            <a:pPr marL="631825" lvl="3" indent="-171450">
              <a:buFont typeface="Wingdings" panose="05000000000000000000" pitchFamily="2" charset="2"/>
              <a:buChar char="§"/>
            </a:pPr>
            <a:r>
              <a:rPr lang="fr-CA" dirty="0">
                <a:latin typeface="Arial" panose="020B0604020202020204" pitchFamily="34" charset="0"/>
              </a:rPr>
              <a:t>Nécrose</a:t>
            </a:r>
            <a:endParaRPr lang="fr-CA" dirty="0">
              <a:latin typeface="Arial" panose="020B0604020202020204" pitchFamily="34" charset="0"/>
              <a:cs typeface="Arial" panose="020B0604020202020204" pitchFamily="34" charset="0"/>
            </a:endParaRPr>
          </a:p>
          <a:p>
            <a:pPr marL="631825" lvl="3" indent="-171450">
              <a:buFont typeface="Wingdings" panose="05000000000000000000" pitchFamily="2" charset="2"/>
              <a:buChar char="§"/>
            </a:pPr>
            <a:r>
              <a:rPr lang="fr-CA" dirty="0">
                <a:latin typeface="Arial" panose="020B0604020202020204" pitchFamily="34" charset="0"/>
              </a:rPr>
              <a:t>Perforation – peut survenir en cas de péritonite méconiale ou de pseudokyste si le méconium dispersé s’agglutine dans la cavité péritonéale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En général, un iléus méconial est fatal s’il n’est pas traité.</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 :</a:t>
            </a:r>
            <a:endParaRPr lang="fr-CA" b="1" dirty="0">
              <a:latin typeface="Arial" panose="020B0604020202020204" pitchFamily="34" charset="0"/>
              <a:cs typeface="Arial" panose="020B0604020202020204" pitchFamily="34" charset="0"/>
            </a:endParaRPr>
          </a:p>
          <a:p>
            <a:pPr marL="228600" indent="-228600">
              <a:buFont typeface="+mj-lt"/>
              <a:buAutoNum type="arabicPeriod"/>
              <a:defRPr/>
            </a:pPr>
            <a:r>
              <a:rPr lang="fr-CA" dirty="0">
                <a:latin typeface="Arial" panose="020B0604020202020204" pitchFamily="34" charset="0"/>
              </a:rPr>
              <a:t>DE LISLE, R.C. et BOROWITZ, D. « The cystic fibrosis intestine », </a:t>
            </a:r>
            <a:r>
              <a:rPr lang="fr-CA" i="1" dirty="0">
                <a:latin typeface="Arial" panose="020B0604020202020204" pitchFamily="34" charset="0"/>
              </a:rPr>
              <a:t>Cold Spring Harb Perspect Med.</a:t>
            </a:r>
            <a:r>
              <a:rPr lang="fr-CA" dirty="0">
                <a:latin typeface="Arial" panose="020B0604020202020204" pitchFamily="34" charset="0"/>
              </a:rPr>
              <a:t> 2013;3(9):a009753.</a:t>
            </a:r>
            <a:endParaRPr lang="fr-CA" dirty="0">
              <a:latin typeface="Arial" panose="020B0604020202020204" pitchFamily="34" charset="0"/>
              <a:cs typeface="Arial" panose="020B0604020202020204" pitchFamily="34" charset="0"/>
            </a:endParaRPr>
          </a:p>
          <a:p>
            <a:pPr marL="228600" indent="-228600">
              <a:buFont typeface="+mj-lt"/>
              <a:buAutoNum type="arabicPeriod"/>
              <a:defRPr/>
            </a:pPr>
            <a:r>
              <a:rPr lang="fr-CA" dirty="0">
                <a:latin typeface="Arial" panose="020B0604020202020204" pitchFamily="34" charset="0"/>
              </a:rPr>
              <a:t>KELLY, T. et BUXBAUM, J. « Gastrointestinal manifestations of cystic fibrosis », </a:t>
            </a:r>
            <a:r>
              <a:rPr lang="fr-CA" i="1" dirty="0">
                <a:latin typeface="Arial" panose="020B0604020202020204" pitchFamily="34" charset="0"/>
              </a:rPr>
              <a:t>Dig Dis Sci</a:t>
            </a:r>
            <a:r>
              <a:rPr lang="fr-CA" dirty="0">
                <a:latin typeface="Arial" panose="020B0604020202020204" pitchFamily="34" charset="0"/>
              </a:rPr>
              <a:t>. 2015;60(7):1903-1913.</a:t>
            </a:r>
          </a:p>
        </p:txBody>
      </p:sp>
      <p:sp>
        <p:nvSpPr>
          <p:cNvPr id="4" name="Slide Number Placeholder 3"/>
          <p:cNvSpPr>
            <a:spLocks noGrp="1"/>
          </p:cNvSpPr>
          <p:nvPr>
            <p:ph type="sldNum" sz="quarter" idx="10"/>
          </p:nvPr>
        </p:nvSpPr>
        <p:spPr/>
        <p:txBody>
          <a:bodyPr/>
          <a:lstStyle/>
          <a:p>
            <a:fld id="{E40107C4-DA31-4D06-B494-570FB2AE1EB8}" type="slidenum">
              <a:rPr lang="en-US" smtClean="0"/>
              <a:t>25</a:t>
            </a:fld>
            <a:endParaRPr lang="fr-CA" dirty="0"/>
          </a:p>
        </p:txBody>
      </p:sp>
    </p:spTree>
    <p:extLst>
      <p:ext uri="{BB962C8B-B14F-4D97-AF65-F5344CB8AC3E}">
        <p14:creationId xmlns:p14="http://schemas.microsoft.com/office/powerpoint/2010/main" val="2414496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Un iléus méconial se forme lorsque d’épaisses sécrétions obstruent la partie creuse de la lumière gastro-intestinale, le plus souvent au niveau de l’iléon terminal</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Un iléus méconial est plus fréquent en présence de génotypes graves</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fr-CA" dirty="0">
                <a:latin typeface="Arial" panose="020B0604020202020204" pitchFamily="34" charset="0"/>
              </a:rPr>
              <a:t>La prévalence d’un iléus méconial est plus élevée chez les patients porteurs de mutations graves de classe 1, 2 ou 3 sur les deux allèles</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fr-CA" dirty="0">
                <a:latin typeface="Arial" panose="020B0604020202020204" pitchFamily="34" charset="0"/>
              </a:rPr>
              <a:t>La pénétrance de la maladie est incomplète et peut varier en fonction d’autres facteurs génétiques ou environnementaux, ou des deux</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Un iléus méconial exige une prise en charge énergique puisqu’il est généralement fatal s’il n’est pas traité</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p>
          <a:p>
            <a:pPr marL="228600" indent="-228600">
              <a:buFont typeface="+mj-lt"/>
              <a:buAutoNum type="arabicPeriod"/>
            </a:pPr>
            <a:r>
              <a:rPr lang="fr-CA" dirty="0">
                <a:latin typeface="Arial" panose="020B0604020202020204" pitchFamily="34" charset="0"/>
              </a:rPr>
              <a:t>KELLY, T. et BUXBAUM, J. « Gastrointestinal manifestations of cystic fibrosis », </a:t>
            </a:r>
            <a:r>
              <a:rPr lang="fr-CA" i="1" dirty="0">
                <a:latin typeface="Arial" panose="020B0604020202020204" pitchFamily="34" charset="0"/>
              </a:rPr>
              <a:t>Dig Dis Sci</a:t>
            </a:r>
            <a:r>
              <a:rPr lang="fr-CA" dirty="0">
                <a:latin typeface="Arial" panose="020B0604020202020204" pitchFamily="34" charset="0"/>
              </a:rPr>
              <a:t>. 2015;60(7):1903-1913.</a:t>
            </a:r>
          </a:p>
          <a:p>
            <a:pPr marL="228600" lvl="0" indent="-228600">
              <a:buFont typeface="+mj-lt"/>
              <a:buAutoNum type="arabicPeriod"/>
            </a:pPr>
            <a:r>
              <a:rPr lang="fr-CA" dirty="0">
                <a:latin typeface="Arial" panose="020B0604020202020204" pitchFamily="34" charset="0"/>
              </a:rPr>
              <a:t>WILSCHANSKI, M. et DURIE, P.R. « Patterns of GI disease in adulthood associated with mutations in the CFTR gene »,</a:t>
            </a:r>
            <a:r>
              <a:rPr lang="fr-CA" dirty="0"/>
              <a:t> </a:t>
            </a:r>
            <a:r>
              <a:rPr lang="fr-CA" i="1" dirty="0">
                <a:latin typeface="Arial" panose="020B0604020202020204" pitchFamily="34" charset="0"/>
              </a:rPr>
              <a:t>Gut.</a:t>
            </a:r>
            <a:r>
              <a:rPr lang="fr-CA" dirty="0">
                <a:latin typeface="Arial" panose="020B0604020202020204" pitchFamily="34" charset="0"/>
              </a:rPr>
              <a:t> 2007;56(8):1153-1163.</a:t>
            </a:r>
          </a:p>
          <a:p>
            <a:pPr marL="0" indent="0">
              <a:buNone/>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26</a:t>
            </a:fld>
            <a:endParaRPr lang="fr-CA" dirty="0"/>
          </a:p>
        </p:txBody>
      </p:sp>
    </p:spTree>
    <p:extLst>
      <p:ext uri="{BB962C8B-B14F-4D97-AF65-F5344CB8AC3E}">
        <p14:creationId xmlns:p14="http://schemas.microsoft.com/office/powerpoint/2010/main" val="81812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526422"/>
          </a:xfrm>
        </p:spPr>
        <p:txBody>
          <a:bodyPr/>
          <a:lstStyle/>
          <a:p>
            <a:r>
              <a:rPr lang="fr-CA" sz="1100" b="1" dirty="0">
                <a:latin typeface="Arial" panose="020B0604020202020204" pitchFamily="34" charset="0"/>
              </a:rPr>
              <a:t>Points clés </a:t>
            </a:r>
          </a:p>
          <a:p>
            <a:pPr marL="228600" indent="-228600">
              <a:buFont typeface="Arial" panose="020B0604020202020204" pitchFamily="34" charset="0"/>
              <a:buChar char="•"/>
            </a:pPr>
            <a:r>
              <a:rPr lang="fr-CA" sz="1100" dirty="0">
                <a:latin typeface="Arial" panose="020B0604020202020204" pitchFamily="34" charset="0"/>
              </a:rPr>
              <a:t>Plusieurs facteurs sont susceptibles de contribuer au taux accru de RGO chez les patients atteints de FK</a:t>
            </a:r>
            <a:r>
              <a:rPr lang="fr-CA" sz="1100" baseline="30000" dirty="0">
                <a:latin typeface="Arial" panose="020B0604020202020204" pitchFamily="34" charset="0"/>
              </a:rPr>
              <a:t>1</a:t>
            </a:r>
            <a:r>
              <a:rPr lang="fr-CA" sz="1100" dirty="0">
                <a:latin typeface="Arial" panose="020B0604020202020204" pitchFamily="34" charset="0"/>
              </a:rPr>
              <a:t>.</a:t>
            </a:r>
            <a:r>
              <a:rPr lang="fr-CA" dirty="0"/>
              <a:t> </a:t>
            </a:r>
            <a:endParaRPr lang="fr-CA" sz="1100"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sz="1100" dirty="0">
                <a:latin typeface="Arial" panose="020B0604020202020204" pitchFamily="34" charset="0"/>
              </a:rPr>
              <a:t>La combinaison de la toux chronique, du temps de vidange gastrique prolongé, de la percussion thoracique, de la dysmotilité œsophagienne et du traitement à l’aminophylline, qui peuvent diminuer temporairement la pression au niveau du sphincter œsophagien inférieur, sont tous susceptibles de déclencher un RGO chez les patients atteints de FK</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60338">
              <a:buFont typeface="Arial" panose="020B0604020202020204" pitchFamily="34" charset="0"/>
              <a:buChar char="–"/>
            </a:pPr>
            <a:r>
              <a:rPr lang="fr-CA" sz="1100" dirty="0">
                <a:latin typeface="Arial" panose="020B0604020202020204" pitchFamily="34" charset="0"/>
              </a:rPr>
              <a:t>Les physiothérapies faisant appel à la gravité accentuent le RGO et, par conséquent, il est préférable de les effectuer en position debout et avant les repas, lorsque cela est possible.</a:t>
            </a:r>
            <a:endParaRPr lang="fr-CA" sz="11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fr-CA" sz="1100" dirty="0">
                <a:latin typeface="Arial" panose="020B0604020202020204" pitchFamily="34" charset="0"/>
              </a:rPr>
              <a:t>Le RGO peut contribuer à une maladie pulmonaire en raison des microaspirations et de la bronchoconstriction réflexive causée par l’irritation de la muqueuse œsophagienne</a:t>
            </a:r>
            <a:r>
              <a:rPr lang="fr-CA" sz="1100" baseline="30000" dirty="0">
                <a:latin typeface="Arial" panose="020B0604020202020204" pitchFamily="34" charset="0"/>
              </a:rPr>
              <a:t>1</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100" dirty="0">
                <a:latin typeface="Arial" panose="020B0604020202020204" pitchFamily="34" charset="0"/>
              </a:rPr>
              <a:t>Le syndrome de bronchiolite oblitérante (SBO) est la complication la plus grave du RGO (et un facteur potentiel pouvant déclencher le RGO).</a:t>
            </a:r>
          </a:p>
          <a:p>
            <a:pPr marL="395288" lvl="1" indent="-171450">
              <a:buFont typeface="Arial" panose="020B0604020202020204" pitchFamily="34" charset="0"/>
              <a:buChar char="–"/>
            </a:pPr>
            <a:r>
              <a:rPr lang="fr-CA" sz="1100" dirty="0">
                <a:latin typeface="Arial" panose="020B0604020202020204" pitchFamily="34" charset="0"/>
              </a:rPr>
              <a:t>Le SBO se caractérise par la destruction des bronchioles terminales.</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La prise d’antiacides seule ne permet pas de diminuer l’aspiration du contenu gastrique ou de traiter le SBO</a:t>
            </a:r>
            <a:r>
              <a:rPr lang="fr-CA" sz="1100" baseline="30000" dirty="0">
                <a:latin typeface="Arial" panose="020B0604020202020204" pitchFamily="34" charset="0"/>
              </a:rPr>
              <a:t>1</a:t>
            </a:r>
            <a:r>
              <a:rPr lang="fr-CA" dirty="0"/>
              <a:t> et, </a:t>
            </a:r>
            <a:r>
              <a:rPr lang="fr-CA" sz="1100" dirty="0">
                <a:latin typeface="Arial" panose="020B0604020202020204" pitchFamily="34" charset="0"/>
              </a:rPr>
              <a:t>souvent, la fundoplication est utilisée pour traiter un RGO non maîtrisé</a:t>
            </a:r>
            <a:r>
              <a:rPr lang="fr-CA" sz="1100" baseline="30000" dirty="0">
                <a:latin typeface="Arial" panose="020B0604020202020204" pitchFamily="34" charset="0"/>
              </a:rPr>
              <a:t>3</a:t>
            </a:r>
            <a:r>
              <a:rPr lang="fr-CA" sz="1100" dirty="0">
                <a:latin typeface="Arial" panose="020B0604020202020204" pitchFamily="34" charset="0"/>
              </a:rPr>
              <a:t> et consécutif à une greffe</a:t>
            </a:r>
            <a:r>
              <a:rPr lang="fr-CA" sz="1100" baseline="30000" dirty="0">
                <a:latin typeface="Arial" panose="020B0604020202020204" pitchFamily="34" charset="0"/>
              </a:rPr>
              <a:t>1</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Références</a:t>
            </a:r>
          </a:p>
          <a:p>
            <a:pPr marL="228600" indent="-228600">
              <a:buAutoNum type="arabicPeriod"/>
            </a:pPr>
            <a:r>
              <a:rPr lang="fr-CA" sz="1100" dirty="0">
                <a:latin typeface="Arial" panose="020B0604020202020204" pitchFamily="34" charset="0"/>
              </a:rPr>
              <a:t>KELLY, T. et BUXBAUM, J. « Gastrointestinal manifestations of cystic fibrosis », </a:t>
            </a:r>
            <a:r>
              <a:rPr lang="fr-CA" sz="1100" i="1" dirty="0">
                <a:latin typeface="Arial" panose="020B0604020202020204" pitchFamily="34" charset="0"/>
              </a:rPr>
              <a:t>Dig Dis Sci</a:t>
            </a:r>
            <a:r>
              <a:rPr lang="fr-CA" sz="1100" dirty="0">
                <a:latin typeface="Arial" panose="020B0604020202020204" pitchFamily="34" charset="0"/>
              </a:rPr>
              <a:t>. 2015;60(7):1903-1913.</a:t>
            </a:r>
            <a:endParaRPr lang="fr-CA" sz="1100" dirty="0">
              <a:latin typeface="Arial" panose="020B0604020202020204" pitchFamily="34" charset="0"/>
              <a:cs typeface="Arial" panose="020B0604020202020204" pitchFamily="34" charset="0"/>
            </a:endParaRPr>
          </a:p>
          <a:p>
            <a:pPr marL="228600" indent="-228600">
              <a:buAutoNum type="arabicPeriod"/>
            </a:pPr>
            <a:r>
              <a:rPr lang="fr-CA" sz="1100" dirty="0">
                <a:latin typeface="Arial" panose="020B0604020202020204" pitchFamily="34" charset="0"/>
              </a:rPr>
              <a:t>LAVELLE, L.P., MCEVOY, S.H., NI MHURCHU, E. et coll. « Cystic fibrosis below the diaphragm: abdominal findings in adult patients », </a:t>
            </a:r>
            <a:r>
              <a:rPr lang="fr-CA" sz="1100" i="1" dirty="0">
                <a:latin typeface="Arial" panose="020B0604020202020204" pitchFamily="34" charset="0"/>
              </a:rPr>
              <a:t>Radiographics</a:t>
            </a:r>
            <a:r>
              <a:rPr lang="fr-CA" sz="1100" dirty="0">
                <a:latin typeface="Arial" panose="020B0604020202020204" pitchFamily="34" charset="0"/>
              </a:rPr>
              <a:t>. 2015;35(3):680-695.</a:t>
            </a:r>
          </a:p>
          <a:p>
            <a:pPr marL="228600" indent="-228600">
              <a:buAutoNum type="arabicPeriod"/>
            </a:pPr>
            <a:r>
              <a:rPr lang="fr-CA" sz="1100" dirty="0">
                <a:latin typeface="Arial" panose="020B0604020202020204" pitchFamily="34" charset="0"/>
              </a:rPr>
              <a:t>SHEIKH, S.I., RYAN-WENGER, N.A. et MCCOY, K.S. « Outcomes of surgical management of severe GERD in patients with cystic fibrosis », </a:t>
            </a:r>
            <a:r>
              <a:rPr lang="fr-CA" sz="1100" i="1" dirty="0">
                <a:latin typeface="Arial" panose="020B0604020202020204" pitchFamily="34" charset="0"/>
              </a:rPr>
              <a:t>Pediatr Pulmonol</a:t>
            </a:r>
            <a:r>
              <a:rPr lang="fr-CA" sz="1100" dirty="0">
                <a:latin typeface="Arial" panose="020B0604020202020204" pitchFamily="34" charset="0"/>
              </a:rPr>
              <a:t>. 2013;48(6):556-562.</a:t>
            </a: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27</a:t>
            </a:fld>
            <a:endParaRPr lang="fr-CA" dirty="0"/>
          </a:p>
        </p:txBody>
      </p:sp>
    </p:spTree>
    <p:extLst>
      <p:ext uri="{BB962C8B-B14F-4D97-AF65-F5344CB8AC3E}">
        <p14:creationId xmlns:p14="http://schemas.microsoft.com/office/powerpoint/2010/main" val="100637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555682"/>
          </a:xfrm>
        </p:spPr>
        <p:txBody>
          <a:bodyPr/>
          <a:lstStyle/>
          <a:p>
            <a:r>
              <a:rPr lang="fr-CA" sz="1000" b="1" dirty="0">
                <a:latin typeface="Arial" panose="020B0604020202020204" pitchFamily="34" charset="0"/>
              </a:rPr>
              <a:t>Points clés </a:t>
            </a:r>
          </a:p>
          <a:p>
            <a:pPr marL="171450" indent="-171450">
              <a:buFont typeface="Arial" panose="020B0604020202020204" pitchFamily="34" charset="0"/>
              <a:buChar char="•"/>
            </a:pPr>
            <a:r>
              <a:rPr lang="fr-CA" sz="1000" dirty="0">
                <a:latin typeface="Arial" panose="020B0604020202020204" pitchFamily="34" charset="0"/>
              </a:rPr>
              <a:t>L’incidence du RGO est plus élevée chez les patients qui souffrent de brûlures d’estomac, de régurgitations acides, de dysphagie ou de dyspepsie</a:t>
            </a:r>
            <a:r>
              <a:rPr lang="fr-CA" sz="1000" baseline="30000" dirty="0">
                <a:latin typeface="Arial" panose="020B0604020202020204" pitchFamily="34" charset="0"/>
              </a:rPr>
              <a:t>1</a:t>
            </a:r>
            <a:r>
              <a:rPr lang="fr-CA" sz="1000" dirty="0">
                <a:latin typeface="Arial" panose="020B0604020202020204" pitchFamily="34" charset="0"/>
              </a:rPr>
              <a:t>.</a:t>
            </a:r>
            <a:endParaRPr lang="fr-CA" sz="1000" u="sng"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Les symptômes fréquents, définis par une fréquence d’au moins une fois par semaine, sont signalés par 24 % des patients atteints de FK</a:t>
            </a:r>
            <a:r>
              <a:rPr lang="fr-CA" sz="1000" baseline="30000" dirty="0">
                <a:latin typeface="Arial" panose="020B0604020202020204" pitchFamily="34" charset="0"/>
              </a:rPr>
              <a:t>1</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La toux et le dégagement des voies respiratoires peuvent déclencher un RGO qui, à son tour, favorise la maladie pulmonaire</a:t>
            </a:r>
            <a:r>
              <a:rPr lang="fr-CA" sz="1000" baseline="30000" dirty="0">
                <a:latin typeface="Arial" panose="020B0604020202020204" pitchFamily="34" charset="0"/>
              </a:rPr>
              <a:t>2,3</a:t>
            </a:r>
            <a:r>
              <a:rPr lang="fr-CA" sz="1000" dirty="0">
                <a:latin typeface="Arial" panose="020B0604020202020204" pitchFamily="34" charset="0"/>
              </a:rPr>
              <a:t>.</a:t>
            </a:r>
            <a:r>
              <a:rPr lang="fr-CA" sz="1000" baseline="30000" dirty="0">
                <a:latin typeface="Arial" panose="020B0604020202020204" pitchFamily="34" charset="0"/>
              </a:rPr>
              <a:t> </a:t>
            </a:r>
            <a:endParaRPr lang="fr-CA" sz="1000" baseline="30000" dirty="0">
              <a:latin typeface="Arial" panose="020B0604020202020204" pitchFamily="34" charset="0"/>
              <a:cs typeface="Arial" panose="020B0604020202020204" pitchFamily="34" charset="0"/>
            </a:endParaRPr>
          </a:p>
          <a:p>
            <a:pPr marL="395288" lvl="1" indent="-171450">
              <a:buFont typeface="Calibri" panose="020F0502020204030204" pitchFamily="34" charset="0"/>
              <a:buChar char="–"/>
            </a:pPr>
            <a:r>
              <a:rPr lang="fr-CA" sz="1000" dirty="0">
                <a:latin typeface="Arial" panose="020B0604020202020204" pitchFamily="34" charset="0"/>
              </a:rPr>
              <a:t>La physiothérapie doit être effectuée en position debout et avant les repas, si possible.</a:t>
            </a:r>
          </a:p>
          <a:p>
            <a:pPr marL="171450" indent="-171450">
              <a:buFont typeface="Arial" panose="020B0604020202020204" pitchFamily="34" charset="0"/>
              <a:buChar char="•"/>
            </a:pPr>
            <a:r>
              <a:rPr lang="fr-CA" sz="1000" dirty="0">
                <a:latin typeface="Arial" panose="020B0604020202020204" pitchFamily="34" charset="0"/>
              </a:rPr>
              <a:t>Après une greffe, près de la moitié des patients atteints de FK souffrent d’un RGO, lequel est principalement non acide chez environ le quart d’entre eux</a:t>
            </a:r>
            <a:r>
              <a:rPr lang="fr-CA" sz="1000" baseline="30000" dirty="0">
                <a:latin typeface="Arial" panose="020B0604020202020204" pitchFamily="34" charset="0"/>
              </a:rPr>
              <a:t>2</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Le SBO est une complication du RGO (et probablement un facteur pouvant déclencher le RGO)</a:t>
            </a:r>
            <a:r>
              <a:rPr lang="fr-CA" sz="1000" baseline="30000" dirty="0">
                <a:latin typeface="Arial" panose="020B0604020202020204" pitchFamily="34" charset="0"/>
              </a:rPr>
              <a:t>2</a:t>
            </a:r>
            <a:r>
              <a:rPr lang="fr-CA" sz="1000" dirty="0">
                <a:latin typeface="Arial" panose="020B0604020202020204" pitchFamily="34" charset="0"/>
              </a:rPr>
              <a:t>.</a:t>
            </a:r>
            <a:r>
              <a:rPr lang="fr-CA" dirty="0"/>
              <a:t> </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Parmi les options thérapeutiques, on compte les inhibiteurs de la pompe à protons ou les antagonistes des récepteurs H</a:t>
            </a:r>
            <a:r>
              <a:rPr lang="fr-CA" sz="1000" baseline="-25000" dirty="0">
                <a:latin typeface="Arial" panose="020B0604020202020204" pitchFamily="34" charset="0"/>
              </a:rPr>
              <a:t>2</a:t>
            </a:r>
            <a:r>
              <a:rPr lang="fr-CA" sz="1000" dirty="0">
                <a:latin typeface="Arial" panose="020B0604020202020204" pitchFamily="34" charset="0"/>
              </a:rPr>
              <a:t>; en cas de reflux non acide, une fundoplication chirurgicale peut être nécessaire</a:t>
            </a:r>
            <a:r>
              <a:rPr lang="fr-CA" sz="1000" baseline="30000" dirty="0">
                <a:latin typeface="Arial" panose="020B0604020202020204" pitchFamily="34" charset="0"/>
              </a:rPr>
              <a:t> 2,3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00" dirty="0">
              <a:latin typeface="Arial" panose="020B0604020202020204" pitchFamily="34" charset="0"/>
              <a:cs typeface="Arial" panose="020B0604020202020204" pitchFamily="34" charset="0"/>
            </a:endParaRPr>
          </a:p>
          <a:p>
            <a:pPr lvl="0"/>
            <a:r>
              <a:rPr lang="fr-CA" sz="1000" b="1" dirty="0">
                <a:solidFill>
                  <a:prstClr val="black">
                    <a:lumMod val="50000"/>
                  </a:prstClr>
                </a:solidFill>
                <a:latin typeface="Arial" panose="020B0604020202020204" pitchFamily="34" charset="0"/>
              </a:rPr>
              <a:t>Glossaire</a:t>
            </a:r>
            <a:endParaRPr lang="fr-CA" sz="1000" i="1" dirty="0">
              <a:solidFill>
                <a:prstClr val="black">
                  <a:lumMod val="50000"/>
                </a:prstClr>
              </a:solidFill>
              <a:latin typeface="Arial" panose="020B0604020202020204" pitchFamily="34" charset="0"/>
              <a:cs typeface="Arial" panose="020B0604020202020204" pitchFamily="34" charset="0"/>
            </a:endParaRPr>
          </a:p>
          <a:p>
            <a:pPr lvl="0"/>
            <a:r>
              <a:rPr lang="fr-CA" sz="1000" i="1" dirty="0">
                <a:solidFill>
                  <a:prstClr val="black">
                    <a:lumMod val="50000"/>
                  </a:prstClr>
                </a:solidFill>
                <a:latin typeface="Arial" panose="020B0604020202020204" pitchFamily="34" charset="0"/>
              </a:rPr>
              <a:t>Régurgitation acide : </a:t>
            </a:r>
            <a:r>
              <a:rPr lang="fr-CA" sz="1000" i="1" dirty="0">
                <a:solidFill>
                  <a:prstClr val="black"/>
                </a:solidFill>
                <a:latin typeface="Arial" panose="020B0604020202020204" pitchFamily="34" charset="0"/>
              </a:rPr>
              <a:t>régurgitation d’acide ou de bile. </a:t>
            </a:r>
            <a:r>
              <a:rPr lang="fr-CA" sz="1000" i="1" dirty="0">
                <a:solidFill>
                  <a:prstClr val="black">
                    <a:lumMod val="50000"/>
                  </a:prstClr>
                </a:solidFill>
                <a:latin typeface="Arial" panose="020B0604020202020204" pitchFamily="34" charset="0"/>
              </a:rPr>
              <a:t>Dysphagie : </a:t>
            </a:r>
            <a:r>
              <a:rPr lang="fr-CA" sz="1000" i="1" dirty="0">
                <a:solidFill>
                  <a:prstClr val="black"/>
                </a:solidFill>
                <a:latin typeface="Arial" panose="020B0604020202020204" pitchFamily="34" charset="0"/>
              </a:rPr>
              <a:t>difficulté à avaler ou sensation de malaise lorsqu’on avale</a:t>
            </a:r>
            <a:r>
              <a:rPr lang="fr-CA" sz="1000" i="1" dirty="0">
                <a:solidFill>
                  <a:prstClr val="black">
                    <a:lumMod val="50000"/>
                  </a:prstClr>
                </a:solidFill>
                <a:latin typeface="Arial" panose="020B0604020202020204" pitchFamily="34" charset="0"/>
              </a:rPr>
              <a:t>. Dyspepsie : indigestion. SBO :</a:t>
            </a:r>
            <a:r>
              <a:rPr lang="fr-CA" sz="1000" i="1" dirty="0">
                <a:solidFill>
                  <a:prstClr val="black"/>
                </a:solidFill>
                <a:latin typeface="Arial" panose="020B0604020202020204" pitchFamily="34" charset="0"/>
              </a:rPr>
              <a:t> processus fibrotique entraînant le rétrécissement graduel des lumières bronchiolaires et l’obstruction des voies respiratoires</a:t>
            </a:r>
            <a:r>
              <a:rPr lang="fr-CA" sz="1000" i="1" dirty="0">
                <a:solidFill>
                  <a:prstClr val="black">
                    <a:lumMod val="50000"/>
                  </a:prstClr>
                </a:solidFill>
                <a:latin typeface="Arial" panose="020B0604020202020204" pitchFamily="34" charset="0"/>
              </a:rPr>
              <a:t>. Fundoplication : </a:t>
            </a:r>
            <a:r>
              <a:rPr lang="fr-CA" sz="1000" i="1" dirty="0">
                <a:solidFill>
                  <a:prstClr val="black"/>
                </a:solidFill>
                <a:latin typeface="Arial" panose="020B0604020202020204" pitchFamily="34" charset="0"/>
              </a:rPr>
              <a:t>la courbe supérieure de l’estomac (la grande tubérosité de l’estomac-bas-fond) est enroulée autour de l’œsophage et cousue de façon à la maintenir de sorte que la partie inférieure de l’œsophage passe par un petit tunnel du muscle gastrique.</a:t>
            </a:r>
            <a:endParaRPr lang="fr-CA" sz="1000" dirty="0">
              <a:latin typeface="Arial" panose="020B0604020202020204" pitchFamily="34" charset="0"/>
              <a:cs typeface="Arial" panose="020B0604020202020204" pitchFamily="34" charset="0"/>
            </a:endParaRPr>
          </a:p>
          <a:p>
            <a:endParaRPr lang="fr-CA" sz="1000" b="1" dirty="0">
              <a:latin typeface="Arial" panose="020B0604020202020204" pitchFamily="34" charset="0"/>
              <a:cs typeface="Arial" panose="020B0604020202020204" pitchFamily="34" charset="0"/>
            </a:endParaRPr>
          </a:p>
          <a:p>
            <a:r>
              <a:rPr lang="fr-CA" sz="1000" b="1" dirty="0">
                <a:latin typeface="Arial" panose="020B0604020202020204" pitchFamily="34" charset="0"/>
              </a:rPr>
              <a:t>Références</a:t>
            </a:r>
            <a:endParaRPr lang="fr-CA" sz="1000" b="1" dirty="0">
              <a:latin typeface="Arial" panose="020B0604020202020204" pitchFamily="34" charset="0"/>
              <a:cs typeface="Arial" panose="020B0604020202020204" pitchFamily="34" charset="0"/>
            </a:endParaRPr>
          </a:p>
          <a:p>
            <a:pPr marL="228600" indent="-228600">
              <a:buFont typeface="+mj-lt"/>
              <a:buAutoNum type="arabicPeriod"/>
            </a:pPr>
            <a:r>
              <a:rPr lang="fr-CA" sz="1000" dirty="0">
                <a:latin typeface="Arial" panose="020B0604020202020204" pitchFamily="34" charset="0"/>
              </a:rPr>
              <a:t>SABATI, A.A., KEMPAINEN, R.R., MILLA, C.E.</a:t>
            </a:r>
            <a:r>
              <a:rPr lang="fr-CA" dirty="0"/>
              <a:t> </a:t>
            </a:r>
            <a:r>
              <a:rPr lang="fr-CA" sz="1000" dirty="0">
                <a:latin typeface="Arial" panose="020B0604020202020204" pitchFamily="34" charset="0"/>
              </a:rPr>
              <a:t>et coll. « Characteristics of gastroesophageal reflux in adults with cystic fibrosis », </a:t>
            </a:r>
            <a:r>
              <a:rPr lang="fr-CA" sz="1000" i="1" dirty="0">
                <a:latin typeface="Arial" panose="020B0604020202020204" pitchFamily="34" charset="0"/>
              </a:rPr>
              <a:t>J Cyst Fibros</a:t>
            </a:r>
            <a:r>
              <a:rPr lang="fr-CA" sz="1000" dirty="0">
                <a:latin typeface="Arial" panose="020B0604020202020204" pitchFamily="34" charset="0"/>
              </a:rPr>
              <a:t>. 2010;9(5):365-370.</a:t>
            </a:r>
            <a:endParaRPr lang="fr-CA" sz="1000" dirty="0">
              <a:latin typeface="Arial" panose="020B0604020202020204" pitchFamily="34" charset="0"/>
              <a:cs typeface="Arial" panose="020B0604020202020204" pitchFamily="34" charset="0"/>
            </a:endParaRPr>
          </a:p>
          <a:p>
            <a:pPr marL="228600" indent="-228600">
              <a:buFont typeface="+mj-lt"/>
              <a:buAutoNum type="arabicPeriod"/>
            </a:pPr>
            <a:r>
              <a:rPr lang="fr-CA" sz="1000" dirty="0">
                <a:latin typeface="Arial" panose="020B0604020202020204" pitchFamily="34" charset="0"/>
              </a:rPr>
              <a:t>KELLY, T. et BUXBAUM, J. « Gastrointestinal manifestations of cystic fibrosis », </a:t>
            </a:r>
            <a:r>
              <a:rPr lang="fr-CA" sz="1000" i="1" dirty="0">
                <a:latin typeface="Arial" panose="020B0604020202020204" pitchFamily="34" charset="0"/>
              </a:rPr>
              <a:t>Dig Dis Sci</a:t>
            </a:r>
            <a:r>
              <a:rPr lang="fr-CA" sz="1000" dirty="0">
                <a:latin typeface="Arial" panose="020B0604020202020204" pitchFamily="34" charset="0"/>
              </a:rPr>
              <a:t>. 2015;60(7):1903-1913.</a:t>
            </a:r>
            <a:endParaRPr lang="fr-CA" sz="1000" dirty="0">
              <a:latin typeface="Arial" panose="020B0604020202020204" pitchFamily="34" charset="0"/>
              <a:cs typeface="Arial" panose="020B0604020202020204" pitchFamily="34" charset="0"/>
            </a:endParaRPr>
          </a:p>
          <a:p>
            <a:pPr marL="228600" indent="-228600">
              <a:buFont typeface="+mj-lt"/>
              <a:buAutoNum type="arabicPeriod"/>
            </a:pPr>
            <a:r>
              <a:rPr lang="fr-CA" sz="1000" dirty="0">
                <a:latin typeface="Arial" panose="020B0604020202020204" pitchFamily="34" charset="0"/>
              </a:rPr>
              <a:t>MOUSA, H.M. et WOODLEY, F.W. « Gastroesophageal reflux in cystic fibrosis: current understandings of mechanisms and management », </a:t>
            </a:r>
            <a:r>
              <a:rPr lang="fr-CA" sz="1000" i="1" dirty="0">
                <a:latin typeface="Arial" panose="020B0604020202020204" pitchFamily="34" charset="0"/>
              </a:rPr>
              <a:t>Curr Gastroenterol Rep</a:t>
            </a:r>
            <a:r>
              <a:rPr lang="fr-CA" sz="1000" dirty="0">
                <a:latin typeface="Arial" panose="020B0604020202020204" pitchFamily="34" charset="0"/>
              </a:rPr>
              <a:t>. 2012;14(3):226-235.</a:t>
            </a:r>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28</a:t>
            </a:fld>
            <a:endParaRPr lang="fr-CA" dirty="0"/>
          </a:p>
        </p:txBody>
      </p:sp>
    </p:spTree>
    <p:extLst>
      <p:ext uri="{BB962C8B-B14F-4D97-AF65-F5344CB8AC3E}">
        <p14:creationId xmlns:p14="http://schemas.microsoft.com/office/powerpoint/2010/main" val="385843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688346"/>
          </a:xfrm>
        </p:spPr>
        <p:txBody>
          <a:bodyPr/>
          <a:lstStyle/>
          <a:p>
            <a:r>
              <a:rPr lang="fr-CA" sz="1100" b="1" dirty="0">
                <a:latin typeface="Arial" panose="020B0604020202020204" pitchFamily="34" charset="0"/>
              </a:rPr>
              <a:t>Point clé</a:t>
            </a:r>
            <a:endParaRPr lang="fr-CA" sz="11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L’hypersécrétion gastrique et la diminution de la production d’ions bicarbonate en raison d’une insuffisance pancréatique contribuent à augmenter l’incidence des ulcères gastro-duodénaux et de la duodénite chez les patients atteints de FK</a:t>
            </a:r>
            <a:r>
              <a:rPr lang="fr-CA" sz="1100" baseline="30000" dirty="0">
                <a:latin typeface="Arial" panose="020B0604020202020204" pitchFamily="34" charset="0"/>
              </a:rPr>
              <a:t>1-3</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Autres renseignements</a:t>
            </a:r>
          </a:p>
          <a:p>
            <a:pPr marL="171450" indent="-171450">
              <a:buFont typeface="Arial" panose="020B0604020202020204" pitchFamily="34" charset="0"/>
              <a:buChar char="•"/>
            </a:pPr>
            <a:r>
              <a:rPr lang="fr-CA" sz="1100" dirty="0">
                <a:latin typeface="Arial" panose="020B0604020202020204" pitchFamily="34" charset="0"/>
              </a:rPr>
              <a:t>Les ulcères gastro-duodénaux sont des plaies ouvertes qui se forment à l’intérieur de la paroi de l’œsophage (ulcères œsophagiens), de l’estomac (ulcères gastriques) et de la partie supérieure de l’intestin grêle (ulcères duodénaux)</a:t>
            </a:r>
            <a:r>
              <a:rPr lang="fr-CA" sz="1100" baseline="30000" dirty="0">
                <a:latin typeface="Arial" panose="020B0604020202020204" pitchFamily="34" charset="0"/>
              </a:rPr>
              <a:t>1</a:t>
            </a:r>
            <a:r>
              <a:rPr lang="fr-CA" sz="1100" dirty="0">
                <a:latin typeface="Arial" panose="020B0604020202020204" pitchFamily="34" charset="0"/>
              </a:rPr>
              <a:t>.</a:t>
            </a:r>
            <a:r>
              <a:rPr lang="fr-CA" dirty="0"/>
              <a:t> </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Le symptôme le plus fréquent d’un ulcère gastro-duodénal est une douleur abdominale</a:t>
            </a:r>
            <a:r>
              <a:rPr lang="fr-CA" sz="1100" baseline="30000" dirty="0">
                <a:latin typeface="Arial" panose="020B0604020202020204" pitchFamily="34" charset="0"/>
              </a:rPr>
              <a:t>1</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Des ulcères gastro-duodénaux ont été signalés chez 10 % des patients atteints de FK</a:t>
            </a:r>
            <a:r>
              <a:rPr lang="fr-CA" sz="1100" baseline="30000" dirty="0">
                <a:latin typeface="Arial" panose="020B0604020202020204" pitchFamily="34" charset="0"/>
              </a:rPr>
              <a:t>3,4</a:t>
            </a:r>
            <a:r>
              <a:rPr lang="fr-CA" dirty="0"/>
              <a:t>, </a:t>
            </a:r>
            <a:r>
              <a:rPr lang="fr-CA" sz="1100" dirty="0">
                <a:latin typeface="Arial" panose="020B0604020202020204" pitchFamily="34" charset="0"/>
              </a:rPr>
              <a:t>mais bon nombre d’études ont été réalisées avant la commercialisation des inhibiteurs de la pompe à protons</a:t>
            </a:r>
            <a:r>
              <a:rPr lang="fr-CA" sz="1100" baseline="30000" dirty="0">
                <a:latin typeface="Arial" panose="020B0604020202020204" pitchFamily="34" charset="0"/>
              </a:rPr>
              <a:t>4</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lnSpc>
                <a:spcPct val="90000"/>
              </a:lnSpc>
              <a:buFont typeface="Arial" panose="020B0604020202020204" pitchFamily="34" charset="0"/>
              <a:buChar char="•"/>
            </a:pPr>
            <a:r>
              <a:rPr lang="fr-CA" sz="1100" dirty="0">
                <a:latin typeface="Arial" panose="020B0604020202020204" pitchFamily="34" charset="0"/>
              </a:rPr>
              <a:t>La prise d’antiacides permet à un plus grand nombre de bactéries ingérées de survivre à leur passage dans l’estomac vers l’intestin grêle</a:t>
            </a:r>
            <a:r>
              <a:rPr lang="fr-CA" sz="1100" baseline="30000" dirty="0">
                <a:latin typeface="Arial" panose="020B0604020202020204" pitchFamily="34" charset="0"/>
              </a:rPr>
              <a:t>5</a:t>
            </a:r>
            <a:r>
              <a:rPr lang="fr-CA" sz="1100" dirty="0">
                <a:latin typeface="Arial" panose="020B0604020202020204" pitchFamily="34" charset="0"/>
              </a:rPr>
              <a:t>.</a:t>
            </a:r>
            <a:r>
              <a:rPr lang="fr-CA" dirty="0"/>
              <a:t> </a:t>
            </a:r>
          </a:p>
          <a:p>
            <a:pPr>
              <a:lnSpc>
                <a:spcPct val="90000"/>
              </a:lnSpc>
            </a:pPr>
            <a:endParaRPr lang="fr-CA" sz="1100" b="1" dirty="0">
              <a:latin typeface="Arial" panose="020B0604020202020204" pitchFamily="34" charset="0"/>
              <a:cs typeface="Arial" panose="020B0604020202020204" pitchFamily="34" charset="0"/>
            </a:endParaRPr>
          </a:p>
          <a:p>
            <a:pPr>
              <a:lnSpc>
                <a:spcPct val="90000"/>
              </a:lnSpc>
            </a:pPr>
            <a:r>
              <a:rPr lang="fr-CA" sz="1100" b="1" dirty="0">
                <a:latin typeface="Arial" panose="020B0604020202020204" pitchFamily="34" charset="0"/>
              </a:rPr>
              <a:t>Références</a:t>
            </a:r>
            <a:endParaRPr lang="fr-CA" sz="1100" b="1"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Mayo Clinic. Peptic ulcer. [En ligne] </a:t>
            </a:r>
            <a:r>
              <a:rPr lang="fr-CA" sz="1100" dirty="0">
                <a:latin typeface="Arial" panose="020B0604020202020204" pitchFamily="34" charset="0"/>
                <a:hlinkClick r:id="rId3"/>
              </a:rPr>
              <a:t>http://www.mayoclinic.org/diseases-conditions/peptic-ulcer/basics/definition/con-20028643</a:t>
            </a:r>
            <a:r>
              <a:rPr lang="fr-CA" sz="1100" dirty="0">
                <a:latin typeface="Arial" panose="020B0604020202020204" pitchFamily="34" charset="0"/>
              </a:rPr>
              <a:t>. Consulté le 22 juin 2016.</a:t>
            </a:r>
            <a:endParaRPr lang="fr-CA" sz="1100"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AGRONS, G.A., CORSE, W.R., MARKOWITZ, R.I., SUAREZ, E.S. et PERRY, D.R. « Gastrointestinal manifestations of cystic fibrosis: radiologic-pathologic correlation », </a:t>
            </a:r>
            <a:r>
              <a:rPr lang="fr-CA" sz="1100" i="1" dirty="0">
                <a:latin typeface="Arial" panose="020B0604020202020204" pitchFamily="34" charset="0"/>
              </a:rPr>
              <a:t>Radiographics</a:t>
            </a:r>
            <a:r>
              <a:rPr lang="fr-CA" sz="1100" dirty="0">
                <a:latin typeface="Arial" panose="020B0604020202020204" pitchFamily="34" charset="0"/>
              </a:rPr>
              <a:t>. 1996;16(4):871-893.</a:t>
            </a:r>
            <a:endParaRPr lang="fr-CA" sz="1100"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CONSTANTINE, S., AU, V.W. et SLAVOTINEK, J.P. « Abdominal manifestations of cystic fibrosis in adults: a review »</a:t>
            </a:r>
            <a:r>
              <a:rPr lang="fr-CA" dirty="0"/>
              <a:t> </a:t>
            </a:r>
            <a:r>
              <a:rPr lang="fr-CA" sz="1100" i="1" dirty="0">
                <a:latin typeface="Arial" panose="020B0604020202020204" pitchFamily="34" charset="0"/>
              </a:rPr>
              <a:t>Australas Radiol</a:t>
            </a:r>
            <a:r>
              <a:rPr lang="fr-CA" sz="1100" dirty="0">
                <a:latin typeface="Arial" panose="020B0604020202020204" pitchFamily="34" charset="0"/>
              </a:rPr>
              <a:t>. 2004;48(4):450-458.</a:t>
            </a:r>
          </a:p>
          <a:p>
            <a:pPr marL="228600" indent="-228600">
              <a:buFont typeface="+mj-lt"/>
              <a:buAutoNum type="arabicPeriod"/>
            </a:pPr>
            <a:r>
              <a:rPr lang="fr-CA" sz="1100" dirty="0">
                <a:latin typeface="Arial" panose="020B0604020202020204" pitchFamily="34" charset="0"/>
              </a:rPr>
              <a:t>KELLY, T. et BUXBAUM, J. « Gastrointestinal manifestations of cystic fibrosis », </a:t>
            </a:r>
            <a:r>
              <a:rPr lang="fr-CA" sz="1100" i="1" dirty="0">
                <a:latin typeface="Arial" panose="020B0604020202020204" pitchFamily="34" charset="0"/>
              </a:rPr>
              <a:t>Dig Dis Sci</a:t>
            </a:r>
            <a:r>
              <a:rPr lang="fr-CA" sz="1100" dirty="0">
                <a:latin typeface="Arial" panose="020B0604020202020204" pitchFamily="34" charset="0"/>
              </a:rPr>
              <a:t>. 2015;60(7):1903-1913.</a:t>
            </a:r>
            <a:r>
              <a:rPr lang="fr-CA" dirty="0"/>
              <a:t> </a:t>
            </a:r>
            <a:endParaRPr lang="fr-CA" sz="1100"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DE LISLE, R.C. et BOROWITZ, D. « The cystic fibrosis intestine », </a:t>
            </a:r>
            <a:r>
              <a:rPr lang="fr-CA" sz="1100" i="1" dirty="0">
                <a:latin typeface="Arial" panose="020B0604020202020204" pitchFamily="34" charset="0"/>
              </a:rPr>
              <a:t>Cold Spring Harb Perspect Med. </a:t>
            </a:r>
            <a:r>
              <a:rPr lang="fr-CA" sz="1100" dirty="0">
                <a:latin typeface="Arial" panose="020B0604020202020204" pitchFamily="34" charset="0"/>
              </a:rPr>
              <a:t>2013;3(9):a009753.</a:t>
            </a:r>
            <a:endParaRPr lang="fr-CA" sz="1100" dirty="0">
              <a:latin typeface="Arial" panose="020B0604020202020204" pitchFamily="34" charset="0"/>
              <a:cs typeface="Arial" panose="020B0604020202020204" pitchFamily="34" charset="0"/>
            </a:endParaRPr>
          </a:p>
          <a:p>
            <a:endParaRPr lang="fr-CA" sz="1100" dirty="0">
              <a:latin typeface="Arial" panose="020B0604020202020204" pitchFamily="34" charset="0"/>
              <a:cs typeface="Arial" panose="020B0604020202020204" pitchFamily="34" charset="0"/>
            </a:endParaRPr>
          </a:p>
          <a:p>
            <a:pPr marL="228600" indent="-228600">
              <a:buFont typeface="+mj-lt"/>
              <a:buAutoNum type="arabicPeriod"/>
            </a:pP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29</a:t>
            </a:fld>
            <a:endParaRPr lang="fr-CA" dirty="0"/>
          </a:p>
        </p:txBody>
      </p:sp>
    </p:spTree>
    <p:extLst>
      <p:ext uri="{BB962C8B-B14F-4D97-AF65-F5344CB8AC3E}">
        <p14:creationId xmlns:p14="http://schemas.microsoft.com/office/powerpoint/2010/main" val="89728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pPr lvl="0">
              <a:defRPr/>
            </a:pPr>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La digestion est le processus de dégradation des aliments en nutriments qui sont utilisés par l’organisme pour produire de l’énergie, assurer la croissance et réparer les cellules.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La digestion commence dans la bouche par la mastication et la sécrétion d’enzymes qui amorcent la dégradation des glucides, et elle se termine dans l’intestin grêle.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Alors que les aliments traversent le tractus gastro-intestinal, ils se mélangent aux sucs digestifs de l’estomac, du foie, de la vésicule biliaire et du pancréas, ce qui entraîne la dégradation des grosses molécules alimentaires, qui forment ensuite de plus petites molécules. Les nutriments (plus petites molécules) sont par la suite absorbés par les parois de l’intestin grêle et passent dans la circulation sanguine, qui les acheminent dans le reste de l’organisme.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L’intestin grêle absorbe la plupart des nutriments, et le gros intestin absorbe la majorité de l’eau et des minéraux qui restent pour former les selles, lesquelles sont éliminées de l’organisme.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Des régulateurs hormonaux et nerveux régissent le processus de digestion.</a:t>
            </a:r>
            <a:endParaRPr lang="fr-CA" dirty="0">
              <a:latin typeface="Arial" panose="020B0604020202020204" pitchFamily="34" charset="0"/>
              <a:cs typeface="Arial" panose="020B0604020202020204" pitchFamily="34" charset="0"/>
            </a:endParaRPr>
          </a:p>
          <a:p>
            <a:pPr lvl="0">
              <a:defRPr/>
            </a:pPr>
            <a:endParaRPr lang="fr-CA" dirty="0">
              <a:latin typeface="Arial" panose="020B0604020202020204" pitchFamily="34" charset="0"/>
              <a:cs typeface="Arial" panose="020B0604020202020204" pitchFamily="34" charset="0"/>
            </a:endParaRPr>
          </a:p>
          <a:p>
            <a:pPr lvl="0">
              <a:defRPr/>
            </a:pPr>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NATIONAL INSTITUTES OF HEALTH. The Digestive System and How It Works</a:t>
            </a:r>
            <a:r>
              <a:rPr lang="en-US" sz="1200" dirty="0">
                <a:solidFill>
                  <a:srgbClr val="FF0000"/>
                </a:solidFill>
                <a:highlight>
                  <a:srgbClr val="FFFF00"/>
                </a:highlight>
                <a:hlinkClick r:id="rId3">
                  <a:extLst>
                    <a:ext uri="{A12FA001-AC4F-418D-AE19-62706E023703}">
                      <ahyp:hlinkClr xmlns:ahyp="http://schemas.microsoft.com/office/drawing/2018/hyperlinkcolor" val="tx"/>
                    </a:ext>
                  </a:extLst>
                </a:hlinkClick>
              </a:rPr>
              <a:t> </a:t>
            </a:r>
            <a:r>
              <a:rPr lang="en-US" sz="1200" dirty="0">
                <a:solidFill>
                  <a:srgbClr val="FF0000"/>
                </a:solidFill>
                <a:highlight>
                  <a:srgbClr val="FFFF00"/>
                </a:highlight>
                <a:hlinkClick r:id="rId4"/>
              </a:rPr>
              <a:t>https://www.niddk.nih.gov/health-information/digestive-diseases/digestive-system-how-it-works</a:t>
            </a:r>
            <a:r>
              <a:rPr lang="fr-CA" sz="1200" dirty="0">
                <a:hlinkClick r:id="rId4"/>
              </a:rPr>
              <a:t>. Consulté en avril 2020</a:t>
            </a:r>
            <a:r>
              <a:rPr lang="fr-CA" sz="120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err="1"/>
              <a:t>PubMed</a:t>
            </a:r>
            <a:r>
              <a:rPr lang="fr-CA" sz="1200" dirty="0"/>
              <a:t> </a:t>
            </a:r>
            <a:r>
              <a:rPr lang="fr-CA" sz="1200" dirty="0" err="1"/>
              <a:t>Health</a:t>
            </a:r>
            <a:r>
              <a:rPr lang="fr-CA" sz="1200" dirty="0"/>
              <a:t>. National Library of </a:t>
            </a:r>
            <a:r>
              <a:rPr lang="fr-CA" sz="1200" dirty="0" err="1"/>
              <a:t>Medicine</a:t>
            </a:r>
            <a:r>
              <a:rPr lang="fr-CA" sz="1200" dirty="0"/>
              <a:t>, National Institutes of </a:t>
            </a:r>
            <a:r>
              <a:rPr lang="fr-CA" sz="1200" dirty="0" err="1"/>
              <a:t>Health</a:t>
            </a:r>
            <a:r>
              <a:rPr lang="fr-CA" sz="1200" dirty="0"/>
              <a:t>. How </a:t>
            </a:r>
            <a:r>
              <a:rPr lang="fr-CA" sz="1200" dirty="0" err="1"/>
              <a:t>does</a:t>
            </a:r>
            <a:r>
              <a:rPr lang="fr-CA" sz="1200" dirty="0"/>
              <a:t> the </a:t>
            </a:r>
            <a:r>
              <a:rPr lang="fr-CA" sz="1200" dirty="0" err="1"/>
              <a:t>liver</a:t>
            </a:r>
            <a:r>
              <a:rPr lang="fr-CA" sz="1200" dirty="0"/>
              <a:t> </a:t>
            </a:r>
            <a:r>
              <a:rPr lang="fr-CA" sz="1200" dirty="0" err="1"/>
              <a:t>work</a:t>
            </a:r>
            <a:r>
              <a:rPr lang="fr-CA" sz="1200" dirty="0"/>
              <a:t>? https://www.ncbi.nlm.nih.gov/pubmedhealth/PMH0072577. Consulté en avril 2020.</a:t>
            </a:r>
          </a:p>
          <a:p>
            <a:pPr lvl="0">
              <a:defRPr/>
            </a:pPr>
            <a:endParaRPr lang="fr-CA" dirty="0">
              <a:latin typeface="Arial" panose="020B0604020202020204" pitchFamily="34" charset="0"/>
              <a:cs typeface="Arial" panose="020B0604020202020204" pitchFamily="34" charset="0"/>
            </a:endParaRPr>
          </a:p>
          <a:p>
            <a:pPr lvl="0">
              <a:defRP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3</a:t>
            </a:fld>
            <a:endParaRPr lang="fr-CA" dirty="0"/>
          </a:p>
        </p:txBody>
      </p:sp>
    </p:spTree>
    <p:extLst>
      <p:ext uri="{BB962C8B-B14F-4D97-AF65-F5344CB8AC3E}">
        <p14:creationId xmlns:p14="http://schemas.microsoft.com/office/powerpoint/2010/main" val="290395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649188"/>
          </a:xfrm>
        </p:spPr>
        <p:txBody>
          <a:bodyPr/>
          <a:lstStyle/>
          <a:p>
            <a:r>
              <a:rPr lang="fr-CA" sz="1050" b="1" dirty="0">
                <a:latin typeface="Arial" panose="020B0604020202020204" pitchFamily="34" charset="0"/>
              </a:rPr>
              <a:t>Points clés </a:t>
            </a:r>
          </a:p>
          <a:p>
            <a:pPr marL="171450" indent="-171450">
              <a:buFont typeface="Arial" panose="020B0604020202020204" pitchFamily="34" charset="0"/>
              <a:buChar char="•"/>
            </a:pPr>
            <a:r>
              <a:rPr lang="fr-CA" sz="1050" dirty="0">
                <a:latin typeface="Arial" panose="020B0604020202020204" pitchFamily="34" charset="0"/>
              </a:rPr>
              <a:t>La PBIG peut être accompagnée des symptômes suivant : douleur et distension abdominales et diarrhée</a:t>
            </a:r>
            <a:r>
              <a:rPr lang="fr-CA" sz="1050" baseline="30000" dirty="0">
                <a:latin typeface="Arial" panose="020B0604020202020204" pitchFamily="34" charset="0"/>
              </a:rPr>
              <a:t>1</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L’étude de la PBIG chez les patients est sujette à d’importantes limites. Les méthodes diagnostiques, comme l’imagerie, la mise en culture du liquide d’aspiration duodénal et la mesure de la quantité d’hydrogène dans l’haleine, présentent toutes des limites</a:t>
            </a:r>
            <a:r>
              <a:rPr lang="fr-CA" sz="1050" baseline="30000" dirty="0">
                <a:latin typeface="Arial" panose="020B0604020202020204" pitchFamily="34" charset="0"/>
              </a:rPr>
              <a:t>1</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Chez les patients atteints de FK, le milieu intestinal est anormal; la sécrétion réduite d’ions bicarbonate diminue le pH intestinal</a:t>
            </a:r>
            <a:r>
              <a:rPr lang="fr-CA" sz="1050" baseline="30000" dirty="0">
                <a:latin typeface="Arial" panose="020B0604020202020204" pitchFamily="34" charset="0"/>
              </a:rPr>
              <a:t>2</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La quantité insuffisante d’ions bicarbonate entraîne également la formation d’un mucus épaissi pouvant contribuer au ralentissement du transit intestinal</a:t>
            </a:r>
            <a:r>
              <a:rPr lang="fr-CA" sz="1050" baseline="30000" dirty="0">
                <a:latin typeface="Arial" panose="020B0604020202020204" pitchFamily="34" charset="0"/>
              </a:rPr>
              <a:t>1,2</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L’usage régulier et chronique d’antibiotiques ainsi qu’une moindre réponse immunitaire innée dans les intestins pourraient accentuer la perturbation du microbiote intestinal (dysbiose)</a:t>
            </a:r>
            <a:r>
              <a:rPr lang="fr-CA" sz="1050" baseline="30000" dirty="0">
                <a:latin typeface="Arial" panose="020B0604020202020204" pitchFamily="34" charset="0"/>
              </a:rPr>
              <a:t>2</a:t>
            </a:r>
            <a:r>
              <a:rPr lang="fr-CA" sz="1050" dirty="0">
                <a:latin typeface="Arial" panose="020B0604020202020204" pitchFamily="34" charset="0"/>
              </a:rPr>
              <a:t>.</a:t>
            </a:r>
            <a:r>
              <a:rPr lang="fr-CA" dirty="0"/>
              <a:t> </a:t>
            </a:r>
            <a:endParaRPr lang="fr-CA" sz="1050" u="sng"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La prolifération de bactéries dans certaines parties de l’intestin grêle génère des sous-produits et des métabolites toxiques, ce qui entraîne souvent une altération des entérocytes, une malabsorption et la malnutrition</a:t>
            </a:r>
            <a:r>
              <a:rPr lang="fr-CA" sz="1050" baseline="30000" dirty="0">
                <a:latin typeface="Arial" panose="020B0604020202020204" pitchFamily="34" charset="0"/>
              </a:rPr>
              <a:t>1</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Parmi ces sous-produits et métabolites toxiques, on compte le sulfure d’hydrogène, les phénols, les indoles et les thiols issus de la fermentation des acides aminés</a:t>
            </a:r>
            <a:r>
              <a:rPr lang="fr-CA" sz="1050" baseline="30000" dirty="0">
                <a:latin typeface="Arial" panose="020B0604020202020204" pitchFamily="34" charset="0"/>
              </a:rPr>
              <a:t>3</a:t>
            </a:r>
            <a:r>
              <a:rPr lang="fr-CA" sz="1050" dirty="0">
                <a:latin typeface="Arial" panose="020B0604020202020204" pitchFamily="34" charset="0"/>
              </a:rPr>
              <a:t>.</a:t>
            </a:r>
            <a:r>
              <a:rPr lang="fr-CA" dirty="0"/>
              <a:t> </a:t>
            </a:r>
          </a:p>
          <a:p>
            <a:pPr marL="171450" indent="-171450">
              <a:buFont typeface="Arial" panose="020B0604020202020204" pitchFamily="34" charset="0"/>
              <a:buChar char="•"/>
            </a:pPr>
            <a:r>
              <a:rPr lang="fr-CA" sz="1050" dirty="0">
                <a:latin typeface="Arial" panose="020B0604020202020204" pitchFamily="34" charset="0"/>
              </a:rPr>
              <a:t>Parmi les traitements d’une PBIG, on compte les antibiotiques intestinaux comme le métronidazole et des agents non absorbables (gentamicine et rifaximine). Les probiotiques sont également un traitement prometteur. Certaines études ont montré une diminution de l’inflammation ainsi qu’un rétablissement partiel du microbiote intestinal. Cependant, d’autres études sont nécessaires</a:t>
            </a:r>
            <a:r>
              <a:rPr lang="fr-CA" sz="1050" baseline="30000" dirty="0">
                <a:latin typeface="Arial" panose="020B0604020202020204" pitchFamily="34" charset="0"/>
              </a:rPr>
              <a:t>2</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28600" indent="-228600">
              <a:buFont typeface="+mj-lt"/>
              <a:buAutoNum type="arabicPeriod"/>
            </a:pPr>
            <a:r>
              <a:rPr lang="fr-CA" sz="1050" dirty="0">
                <a:latin typeface="Arial" panose="020B0604020202020204" pitchFamily="34" charset="0"/>
              </a:rPr>
              <a:t>GELFOND, D., BOROWITZ, D. « Gastrointestinal complications of cystic fibrosis », </a:t>
            </a:r>
            <a:r>
              <a:rPr lang="fr-CA" sz="1050" i="1" dirty="0">
                <a:latin typeface="Arial" panose="020B0604020202020204" pitchFamily="34" charset="0"/>
              </a:rPr>
              <a:t>Clin Gastroenterol Hepatol.</a:t>
            </a:r>
            <a:r>
              <a:rPr lang="fr-CA" dirty="0"/>
              <a:t> </a:t>
            </a:r>
            <a:r>
              <a:rPr lang="fr-CA" sz="1050" dirty="0">
                <a:latin typeface="Arial" panose="020B0604020202020204" pitchFamily="34" charset="0"/>
              </a:rPr>
              <a:t>2013;11(4):333-342.</a:t>
            </a:r>
          </a:p>
          <a:p>
            <a:pPr marL="228600" lvl="0" indent="-228600">
              <a:buFontTx/>
              <a:buAutoNum type="arabicPeriod"/>
              <a:defRPr/>
            </a:pPr>
            <a:r>
              <a:rPr lang="fr-CA" sz="1050" dirty="0">
                <a:latin typeface="Arial" panose="020B0604020202020204" pitchFamily="34" charset="0"/>
              </a:rPr>
              <a:t>OOI, C.Y. et DURIE, P.R. « Cystic fibrosis from the gastroenterologist’s perspective », </a:t>
            </a:r>
            <a:r>
              <a:rPr lang="fr-CA" sz="1050" i="1" dirty="0">
                <a:latin typeface="Arial" panose="020B0604020202020204" pitchFamily="34" charset="0"/>
              </a:rPr>
              <a:t>Nat Rev Gastroenterol Hepatol</a:t>
            </a:r>
            <a:r>
              <a:rPr lang="fr-CA" sz="1050" dirty="0">
                <a:latin typeface="Arial" panose="020B0604020202020204" pitchFamily="34" charset="0"/>
              </a:rPr>
              <a:t>. 2016;13(3):175-185.</a:t>
            </a:r>
          </a:p>
          <a:p>
            <a:pPr marL="228600" lvl="0" indent="-228600">
              <a:buFontTx/>
              <a:buAutoNum type="arabicPeriod"/>
              <a:defRPr/>
            </a:pPr>
            <a:r>
              <a:rPr lang="fr-CA" sz="1050" dirty="0">
                <a:latin typeface="Arial" panose="020B0604020202020204" pitchFamily="34" charset="0"/>
              </a:rPr>
              <a:t>MACFARLANE, G.T. et MACFARLANE, S. « Bacteria, colonic fermentation, and gastrointestinal health », </a:t>
            </a:r>
            <a:r>
              <a:rPr lang="fr-CA" sz="1050" i="1" dirty="0">
                <a:latin typeface="Arial" panose="020B0604020202020204" pitchFamily="34" charset="0"/>
              </a:rPr>
              <a:t>J AOAC Int</a:t>
            </a:r>
            <a:r>
              <a:rPr lang="fr-CA" sz="1050" dirty="0">
                <a:latin typeface="Arial" panose="020B0604020202020204" pitchFamily="34" charset="0"/>
              </a:rPr>
              <a:t>. 2012;95(1):50-60.</a:t>
            </a:r>
          </a:p>
          <a:p>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solidFill>
                  <a:prstClr val="black"/>
                </a:solidFill>
              </a:rPr>
              <a:pPr/>
              <a:t>30</a:t>
            </a:fld>
            <a:endParaRPr lang="fr-CA" dirty="0">
              <a:solidFill>
                <a:prstClr val="black"/>
              </a:solidFill>
            </a:endParaRPr>
          </a:p>
        </p:txBody>
      </p:sp>
    </p:spTree>
    <p:extLst>
      <p:ext uri="{BB962C8B-B14F-4D97-AF65-F5344CB8AC3E}">
        <p14:creationId xmlns:p14="http://schemas.microsoft.com/office/powerpoint/2010/main" val="4181628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 </a:t>
            </a:r>
          </a:p>
          <a:p>
            <a:pPr marL="169863" indent="-169863">
              <a:buFont typeface="Arial" panose="020B0604020202020204" pitchFamily="34" charset="0"/>
              <a:buChar char="•"/>
            </a:pPr>
            <a:r>
              <a:rPr lang="fr-CA" dirty="0">
                <a:latin typeface="Arial" panose="020B0604020202020204" pitchFamily="34" charset="0"/>
              </a:rPr>
              <a:t>Le SOID est une manifestation de la FK qui se caractérise par l’obstruction complète ou incomplète de l’appendice iléo-cæcal par des matières fécales</a:t>
            </a:r>
            <a:r>
              <a:rPr lang="fr-CA" baseline="30000" dirty="0">
                <a:latin typeface="Arial" panose="020B0604020202020204" pitchFamily="34" charset="0"/>
              </a:rPr>
              <a:t>1</a:t>
            </a:r>
            <a:r>
              <a:rPr lang="fr-CA" dirty="0">
                <a:latin typeface="Arial" panose="020B0604020202020204" pitchFamily="34" charset="0"/>
              </a:rPr>
              <a:t>.</a:t>
            </a:r>
          </a:p>
          <a:p>
            <a:pPr marL="169863" indent="-169863">
              <a:buFont typeface="Arial" panose="020B0604020202020204" pitchFamily="34" charset="0"/>
              <a:buChar char="•"/>
            </a:pPr>
            <a:r>
              <a:rPr lang="fr-CA" dirty="0">
                <a:latin typeface="Arial" panose="020B0604020202020204" pitchFamily="34" charset="0"/>
              </a:rPr>
              <a:t>La caractéristique distinctive de ce syndrome est l’accumulation de matières fécales visqueuses qui adhèrent fortement aux villosités et aux cryptes de la muqueuse</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69863" indent="-169863">
              <a:buFont typeface="Arial" panose="020B0604020202020204" pitchFamily="34" charset="0"/>
              <a:buChar char="•"/>
            </a:pPr>
            <a:r>
              <a:rPr lang="fr-CA" dirty="0">
                <a:latin typeface="Arial" panose="020B0604020202020204" pitchFamily="34" charset="0"/>
              </a:rPr>
              <a:t>Parmi les symptômes, on compte des crampes abdominales douloureuses (souvent dans le quadrant inférieur droit), parfois accompagnées d’une anorexie suivie d’une perte de poids et de flatulences</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69863" indent="-169863">
              <a:buFont typeface="Arial" panose="020B0604020202020204" pitchFamily="34" charset="0"/>
              <a:buChar char="•"/>
            </a:pPr>
            <a:r>
              <a:rPr lang="fr-CA" dirty="0">
                <a:latin typeface="Arial" panose="020B0604020202020204" pitchFamily="34" charset="0"/>
              </a:rPr>
              <a:t>La dysmotilité intestinale, l’inflammation de la muqueuse, l’hypertrophie tissulaire, la malabsorption des graisses et une diminution de la sécrétion de chlorure et d’eau dans la lumière intestinale sont susceptibles de contribuer au processus d’obstruction et, ensemble, ils sont à l’origine du SOID</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228600" indent="-228600">
              <a:buAutoNum type="arabicPeriod"/>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p>
          <a:p>
            <a:pPr marL="228600" indent="-228600">
              <a:buFont typeface="+mj-lt"/>
              <a:buAutoNum type="arabicPeriod"/>
            </a:pPr>
            <a:r>
              <a:rPr lang="fr-CA" dirty="0">
                <a:latin typeface="Arial" panose="020B0604020202020204" pitchFamily="34" charset="0"/>
              </a:rPr>
              <a:t>GELFOND, D., BOROWITZ, D. « Gastrointestinal complications of cystic fibrosis », </a:t>
            </a:r>
            <a:r>
              <a:rPr lang="fr-CA" i="1" dirty="0">
                <a:latin typeface="Arial" panose="020B0604020202020204" pitchFamily="34" charset="0"/>
              </a:rPr>
              <a:t>Clin Gastroenterol Hepatol.</a:t>
            </a:r>
            <a:r>
              <a:rPr lang="fr-CA" dirty="0">
                <a:latin typeface="Arial" panose="020B0604020202020204" pitchFamily="34" charset="0"/>
              </a:rPr>
              <a:t> 2013;11(4):333-342.</a:t>
            </a:r>
            <a:endParaRPr lang="fr-CA"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COLOMBO, C., ELLEMUNTER, H., HOUWEN, R. et coll. « Guidelines for the diagnosis and management of distal intestinal obstruction syndrome in cystic fibrosis patients », </a:t>
            </a:r>
            <a:r>
              <a:rPr lang="fr-CA" i="1" dirty="0">
                <a:latin typeface="Arial" panose="020B0604020202020204" pitchFamily="34" charset="0"/>
              </a:rPr>
              <a:t>J Cyst Fibros.</a:t>
            </a:r>
            <a:r>
              <a:rPr lang="fr-CA" dirty="0"/>
              <a:t> </a:t>
            </a:r>
            <a:r>
              <a:rPr lang="fr-CA" dirty="0">
                <a:latin typeface="Arial" panose="020B0604020202020204" pitchFamily="34" charset="0"/>
              </a:rPr>
              <a:t>2011;10(Suppl 2):S24-S28.</a:t>
            </a:r>
          </a:p>
          <a:p>
            <a:endParaRPr lang="fr-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31</a:t>
            </a:fld>
            <a:endParaRPr lang="fr-CA" dirty="0"/>
          </a:p>
        </p:txBody>
      </p:sp>
    </p:spTree>
    <p:extLst>
      <p:ext uri="{BB962C8B-B14F-4D97-AF65-F5344CB8AC3E}">
        <p14:creationId xmlns:p14="http://schemas.microsoft.com/office/powerpoint/2010/main" val="1108619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pPr lvl="0">
              <a:tabLst>
                <a:tab pos="685800" algn="l"/>
              </a:tabLst>
              <a:defRPr/>
            </a:pPr>
            <a:r>
              <a:rPr lang="fr-CA" b="1" dirty="0">
                <a:latin typeface="Arial" panose="020B0604020202020204" pitchFamily="34" charset="0"/>
              </a:rPr>
              <a:t>Points clés</a:t>
            </a:r>
          </a:p>
          <a:p>
            <a:pPr marL="171450" lvl="0" indent="-171450">
              <a:buFont typeface="Arial" panose="020B0604020202020204" pitchFamily="34" charset="0"/>
              <a:buChar char="•"/>
              <a:tabLst>
                <a:tab pos="685800" algn="l"/>
              </a:tabLst>
              <a:defRPr/>
            </a:pPr>
            <a:r>
              <a:rPr lang="fr-CA" dirty="0">
                <a:latin typeface="Arial" panose="020B0604020202020204" pitchFamily="34" charset="0"/>
              </a:rPr>
              <a:t>Le SOID est plus fréquent chez les patients qui présentent une insuffisance pancréatique, des antécédents d’iléus méconial ou des épisodes antérieurs de SOID.</a:t>
            </a:r>
            <a:r>
              <a:rPr lang="fr-CA" dirty="0"/>
              <a:t> </a:t>
            </a:r>
            <a:endParaRPr lang="fr-CA"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tabLst>
                <a:tab pos="685800" algn="l"/>
              </a:tabLst>
              <a:defRPr/>
            </a:pPr>
            <a:r>
              <a:rPr lang="fr-CA" dirty="0">
                <a:latin typeface="Arial" panose="020B0604020202020204" pitchFamily="34" charset="0"/>
              </a:rPr>
              <a:t>Plus de 90 % des patients atteints d’un SOID souffrent d’insuffisance pancréatique, et le syndrome est plus fréquent en présence des génotypes graves de la FK; cependant, certains patients dont la fonction exocrine pancréatique était entièrement normale ont également souffert d’un SOID, et l’administration de suppléments pancréatiques n’a pas diminué la prévalence du syndrome.</a:t>
            </a:r>
          </a:p>
          <a:p>
            <a:pPr marL="171450" marR="0" lvl="0" indent="-171450">
              <a:buFont typeface="Arial" panose="020B0604020202020204" pitchFamily="34" charset="0"/>
              <a:buChar char="•"/>
              <a:tabLst>
                <a:tab pos="685800" algn="l"/>
              </a:tabLst>
            </a:pPr>
            <a:r>
              <a:rPr lang="fr-CA" dirty="0">
                <a:latin typeface="Arial" panose="020B0604020202020204" pitchFamily="34" charset="0"/>
              </a:rPr>
              <a:t>Un diagnostic antérieur de SOID est un facteur de risque de récidives ultérieures.</a:t>
            </a:r>
          </a:p>
          <a:p>
            <a:pPr marL="171450" marR="0" lvl="0" indent="-171450">
              <a:buFont typeface="Arial" panose="020B0604020202020204" pitchFamily="34" charset="0"/>
              <a:buChar char="•"/>
              <a:tabLst>
                <a:tab pos="685800" algn="l"/>
              </a:tabLst>
            </a:pPr>
            <a:r>
              <a:rPr lang="fr-CA" dirty="0">
                <a:latin typeface="Arial" panose="020B0604020202020204" pitchFamily="34" charset="0"/>
              </a:rPr>
              <a:t>Un examen physique et des radiographies de l’abdomen peuvent permettre de diagnostiquer ce type d’obstruction.</a:t>
            </a:r>
          </a:p>
          <a:p>
            <a:pPr marL="171450" marR="0" lvl="0" indent="-171450">
              <a:buFont typeface="Arial" panose="020B0604020202020204" pitchFamily="34" charset="0"/>
              <a:buChar char="•"/>
              <a:tabLst>
                <a:tab pos="685800" algn="l"/>
              </a:tabLst>
            </a:pPr>
            <a:r>
              <a:rPr lang="fr-CA" dirty="0">
                <a:latin typeface="Arial" panose="020B0604020202020204" pitchFamily="34" charset="0"/>
              </a:rPr>
              <a:t>En général, les patients répondent à une réhydratation orale, à un émollient fécal et à des laxatifs osmotiques. Un traitement intestinal énergique avec un agent osmotique équilibré (p. ex., polyéthylène glycol) est recommandé.</a:t>
            </a:r>
          </a:p>
          <a:p>
            <a:endParaRPr lang="fr-CA" dirty="0">
              <a:latin typeface="Arial" panose="020B0604020202020204" pitchFamily="34" charset="0"/>
              <a:cs typeface="Arial" panose="020B0604020202020204" pitchFamily="34" charset="0"/>
            </a:endParaRPr>
          </a:p>
          <a:p>
            <a:pPr lvl="0">
              <a:tabLst>
                <a:tab pos="685800" algn="l"/>
              </a:tabLst>
              <a:defRPr/>
            </a:pPr>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pPr lvl="0">
              <a:tabLst>
                <a:tab pos="685800" algn="l"/>
              </a:tabLst>
              <a:defRPr/>
            </a:pPr>
            <a:r>
              <a:rPr lang="fr-CA" dirty="0">
                <a:latin typeface="Arial" panose="020B0604020202020204" pitchFamily="34" charset="0"/>
              </a:rPr>
              <a:t>COLOMBO, C., ELLEMUNTER, H., HOUWEN, R. et coll. « Guidelines for the diagnosis and management of distal intestinal obstruction syndrome in cystic fibrosis patients », </a:t>
            </a:r>
            <a:r>
              <a:rPr lang="fr-CA" i="1" dirty="0">
                <a:latin typeface="Arial" panose="020B0604020202020204" pitchFamily="34" charset="0"/>
              </a:rPr>
              <a:t>J Cyst Fibros.</a:t>
            </a:r>
            <a:r>
              <a:rPr lang="fr-CA" dirty="0">
                <a:latin typeface="Arial" panose="020B0604020202020204" pitchFamily="34" charset="0"/>
              </a:rPr>
              <a:t> 2011;10(Suppl 2):S24-S28.</a:t>
            </a:r>
          </a:p>
        </p:txBody>
      </p:sp>
      <p:sp>
        <p:nvSpPr>
          <p:cNvPr id="4" name="Slide Number Placeholder 3"/>
          <p:cNvSpPr>
            <a:spLocks noGrp="1"/>
          </p:cNvSpPr>
          <p:nvPr>
            <p:ph type="sldNum" sz="quarter" idx="10"/>
          </p:nvPr>
        </p:nvSpPr>
        <p:spPr/>
        <p:txBody>
          <a:bodyPr/>
          <a:lstStyle/>
          <a:p>
            <a:fld id="{E40107C4-DA31-4D06-B494-570FB2AE1EB8}" type="slidenum">
              <a:rPr lang="en-US" smtClean="0"/>
              <a:t>32</a:t>
            </a:fld>
            <a:endParaRPr lang="fr-CA" dirty="0"/>
          </a:p>
        </p:txBody>
      </p:sp>
    </p:spTree>
    <p:extLst>
      <p:ext uri="{BB962C8B-B14F-4D97-AF65-F5344CB8AC3E}">
        <p14:creationId xmlns:p14="http://schemas.microsoft.com/office/powerpoint/2010/main" val="906149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726446"/>
          </a:xfrm>
        </p:spPr>
        <p:txBody>
          <a:bodyPr/>
          <a:lstStyle/>
          <a:p>
            <a:r>
              <a:rPr lang="fr-CA" sz="1100" b="1" dirty="0">
                <a:latin typeface="Arial" panose="020B0604020202020204" pitchFamily="34" charset="0"/>
              </a:rPr>
              <a:t>Points clés</a:t>
            </a:r>
          </a:p>
          <a:p>
            <a:pPr marL="171450" indent="-171450">
              <a:buFont typeface="Arial" panose="020B0604020202020204" pitchFamily="34" charset="0"/>
              <a:buChar char="•"/>
              <a:defRPr/>
            </a:pPr>
            <a:r>
              <a:rPr lang="fr-CA" sz="1100" dirty="0">
                <a:latin typeface="Arial" panose="020B0604020202020204" pitchFamily="34" charset="0"/>
              </a:rPr>
              <a:t>Une invagination se caractérise par la pénétration (télescopage) d’une section de l’intestin dans un autre segment qui le suit ou qui le précède</a:t>
            </a:r>
            <a:r>
              <a:rPr lang="fr-CA" sz="1100" baseline="30000" dirty="0">
                <a:latin typeface="Arial" panose="020B0604020202020204" pitchFamily="34" charset="0"/>
              </a:rPr>
              <a:t>1</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Une invagination est rapportée chez 1 % à 2 % des adultes atteints de FK, un taux de 10 à 20 fois supérieur à celui observé dans la population générale</a:t>
            </a:r>
            <a:r>
              <a:rPr lang="fr-CA" sz="1100" baseline="30000" dirty="0">
                <a:latin typeface="Arial" panose="020B0604020202020204" pitchFamily="34" charset="0"/>
              </a:rPr>
              <a:t>2</a:t>
            </a:r>
            <a:r>
              <a:rPr lang="fr-CA" sz="1100" dirty="0">
                <a:latin typeface="Arial" panose="020B0604020202020204" pitchFamily="34" charset="0"/>
              </a:rPr>
              <a:t>.</a:t>
            </a:r>
            <a:r>
              <a:rPr lang="fr-CA" dirty="0"/>
              <a:t> </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Dans la plupart des cas, il s’agit d’une invagination iléo-colique et dans 25 % des cas, elle est associée à une obstruction de l’intestin grêle</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100" dirty="0">
                <a:latin typeface="Arial" panose="020B0604020202020204" pitchFamily="34" charset="0"/>
              </a:rPr>
              <a:t>Chez les enfants atteints de FK, le tableau clinique de l’invagination est généralement aigu.</a:t>
            </a:r>
          </a:p>
          <a:p>
            <a:pPr marL="395288" lvl="1" indent="-171450">
              <a:buFont typeface="Arial" panose="020B0604020202020204" pitchFamily="34" charset="0"/>
              <a:buChar char="–"/>
              <a:defRPr/>
            </a:pPr>
            <a:r>
              <a:rPr lang="fr-CA" sz="1100" dirty="0">
                <a:latin typeface="Arial" panose="020B0604020202020204" pitchFamily="34" charset="0"/>
              </a:rPr>
              <a:t>Chez les adultes atteints de FK, l’invagination peut se manifester par des crampes abdominales douloureuses. Elle peut être confondue avec un SOID, et elle disparaît souvent spontanément</a:t>
            </a:r>
            <a:r>
              <a:rPr lang="fr-CA" sz="1100" baseline="30000" dirty="0">
                <a:latin typeface="Arial" panose="020B0604020202020204" pitchFamily="34" charset="0"/>
              </a:rPr>
              <a:t>3</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Les signes classiques à l’imagerie sont des images de « ressort à boudin » au lavement baryté et, à l’échographie, un aspect en anneau (coupe transversale) et une image de « pseudo-rein » (coupe longitudinale)</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Les patients asymptomatiques peuvent également présenter ces signes à l’imagerie, mais dans 25 % des cas, l’invagination est accompagnée d’une occlusion intestinale</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Références</a:t>
            </a:r>
          </a:p>
          <a:p>
            <a:pPr marL="228600" indent="-228600">
              <a:buFont typeface="+mj-lt"/>
              <a:buAutoNum type="arabicPeriod"/>
              <a:defRPr/>
            </a:pPr>
            <a:r>
              <a:rPr lang="fr-CA" sz="1100" dirty="0">
                <a:latin typeface="Arial" panose="020B0604020202020204" pitchFamily="34" charset="0"/>
              </a:rPr>
              <a:t>NASH, E.F., STEPHENSON, A., HELM, E.J. et coll. « Intussusception in adults with cystic fibrosis: a case series with review of the literature », </a:t>
            </a:r>
            <a:r>
              <a:rPr lang="fr-CA" sz="1100" i="1" dirty="0">
                <a:latin typeface="Arial" panose="020B0604020202020204" pitchFamily="34" charset="0"/>
              </a:rPr>
              <a:t>Dig Dis Sci.</a:t>
            </a:r>
            <a:r>
              <a:rPr lang="fr-CA" sz="1100" dirty="0">
                <a:latin typeface="Arial" panose="020B0604020202020204" pitchFamily="34" charset="0"/>
              </a:rPr>
              <a:t> 2011;56(12):3695-3700.</a:t>
            </a:r>
          </a:p>
          <a:p>
            <a:pPr marL="228600" indent="-228600">
              <a:buFont typeface="+mj-lt"/>
              <a:buAutoNum type="arabicPeriod"/>
              <a:defRPr/>
            </a:pPr>
            <a:r>
              <a:rPr lang="fr-CA" sz="1100" dirty="0">
                <a:latin typeface="Arial" panose="020B0604020202020204" pitchFamily="34" charset="0"/>
              </a:rPr>
              <a:t>WILSCHANSKI, M. et DURIE, P.R. « Patterns of GI disease in adulthood associated with mutations in the CFTR gene », </a:t>
            </a:r>
            <a:r>
              <a:rPr lang="fr-CA" sz="1100" i="1" dirty="0">
                <a:latin typeface="Arial" panose="020B0604020202020204" pitchFamily="34" charset="0"/>
              </a:rPr>
              <a:t>Gut.</a:t>
            </a:r>
            <a:r>
              <a:rPr lang="fr-CA" sz="1100" dirty="0">
                <a:latin typeface="Arial" panose="020B0604020202020204" pitchFamily="34" charset="0"/>
              </a:rPr>
              <a:t> 2007;56(8):1153-1163.</a:t>
            </a:r>
          </a:p>
          <a:p>
            <a:pPr marL="228600" indent="-228600">
              <a:buFont typeface="+mj-lt"/>
              <a:buAutoNum type="arabicPeriod"/>
              <a:defRPr/>
            </a:pPr>
            <a:r>
              <a:rPr lang="fr-CA" sz="1100" dirty="0">
                <a:latin typeface="Arial" panose="020B0604020202020204" pitchFamily="34" charset="0"/>
              </a:rPr>
              <a:t>KELLY, T. et BUXBAUM, J. « Gastrointestinal manifestations of cystic fibrosis », </a:t>
            </a:r>
            <a:r>
              <a:rPr lang="fr-CA" sz="1100" i="1" dirty="0">
                <a:latin typeface="Arial" panose="020B0604020202020204" pitchFamily="34" charset="0"/>
              </a:rPr>
              <a:t>Dig Dis Sci.</a:t>
            </a:r>
            <a:r>
              <a:rPr lang="fr-CA" dirty="0"/>
              <a:t> </a:t>
            </a:r>
            <a:r>
              <a:rPr lang="fr-CA" sz="1100" dirty="0">
                <a:latin typeface="Arial" panose="020B0604020202020204" pitchFamily="34" charset="0"/>
              </a:rPr>
              <a:t>2015;60(7):1903-1913. </a:t>
            </a: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33</a:t>
            </a:fld>
            <a:endParaRPr lang="fr-CA" dirty="0"/>
          </a:p>
        </p:txBody>
      </p:sp>
    </p:spTree>
    <p:extLst>
      <p:ext uri="{BB962C8B-B14F-4D97-AF65-F5344CB8AC3E}">
        <p14:creationId xmlns:p14="http://schemas.microsoft.com/office/powerpoint/2010/main" val="168714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488321"/>
          </a:xfrm>
        </p:spPr>
        <p:txBody>
          <a:bodyPr/>
          <a:lstStyle/>
          <a:p>
            <a:pPr fontAlgn="t">
              <a:defRPr/>
            </a:pPr>
            <a:r>
              <a:rPr lang="fr-CA" b="1" kern="0" dirty="0">
                <a:solidFill>
                  <a:sysClr val="windowText" lastClr="000000"/>
                </a:solidFill>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Chez les patients atteints de FK, il faut distinguer la constipation/constipation opiniâtre* d’un SOID.</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La constipation est un problème courant chez les patients atteints de FK et, souvent, elle n’est pas considérée comme une manifestation gastro-intestinale de la maladie</a:t>
            </a:r>
            <a:r>
              <a:rPr lang="fr-CA" baseline="30000" dirty="0">
                <a:latin typeface="Arial" panose="020B0604020202020204" pitchFamily="34" charset="0"/>
              </a:rPr>
              <a:t>1</a:t>
            </a:r>
            <a:r>
              <a:rPr lang="fr-CA" dirty="0">
                <a:latin typeface="Arial" panose="020B0604020202020204" pitchFamily="34" charset="0"/>
              </a:rPr>
              <a:t>.</a:t>
            </a:r>
            <a:r>
              <a:rPr lang="fr-CA" dirty="0"/>
              <a:t> </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Les mécanismes sous-jacents de la constipation sont comparables à ceux d’un SOID, et ils comptent une dysmotilité ainsi qu’une diminution de la sécrétion d’eau attribuable à l’anomalie de la protéine CFTR</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La constipation est causée par une augmentation de la viscosité du contenu intestinal, mais sa prévalence est plus élevée, plus de 40 % des patients atteints de FK souffrant de constipation</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Toutefois, il est difficile de distinguer la constipation d’un SOID</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À la radiographie abdominale, les selles qui se trouvent dans l’ensemble du côlon peuvent paraître plus consistantes en cas de constipation, alors qu’elles le sont moins en présence d’un SOID.</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La présence d’une masse fécale et d’un niveau hydroaérique évoque un SOID.</a:t>
            </a:r>
            <a:endParaRPr lang="fr-CA"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dirty="0">
                <a:latin typeface="Arial" panose="020B0604020202020204" pitchFamily="34" charset="0"/>
              </a:rPr>
              <a:t>La constipation et le SOID peuvent tous deux être traités avec des laxatifs</a:t>
            </a:r>
            <a:r>
              <a:rPr lang="fr-CA" baseline="30000" dirty="0">
                <a:latin typeface="Arial" panose="020B0604020202020204" pitchFamily="34" charset="0"/>
              </a:rPr>
              <a:t>3</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fontAlgn="t">
              <a:defRPr/>
            </a:pPr>
            <a:endParaRPr lang="fr-CA" kern="0" dirty="0">
              <a:solidFill>
                <a:sysClr val="windowText" lastClr="000000"/>
              </a:solidFill>
              <a:latin typeface="Arial" panose="020B0604020202020204" pitchFamily="34" charset="0"/>
              <a:cs typeface="Arial" panose="020B0604020202020204" pitchFamily="34" charset="0"/>
            </a:endParaRPr>
          </a:p>
          <a:p>
            <a:pPr fontAlgn="t">
              <a:defRPr/>
            </a:pPr>
            <a:r>
              <a:rPr lang="fr-CA" b="1" kern="0" dirty="0">
                <a:solidFill>
                  <a:sysClr val="windowText" lastClr="000000"/>
                </a:solidFill>
                <a:latin typeface="Arial" panose="020B0604020202020204" pitchFamily="34" charset="0"/>
              </a:rPr>
              <a:t>Références</a:t>
            </a:r>
          </a:p>
          <a:p>
            <a:pPr marL="228600" lvl="0" indent="-228600">
              <a:buFontTx/>
              <a:buAutoNum type="arabicPeriod"/>
              <a:defRPr/>
            </a:pPr>
            <a:r>
              <a:rPr lang="fr-CA" dirty="0">
                <a:latin typeface="Arial" panose="020B0604020202020204" pitchFamily="34" charset="0"/>
              </a:rPr>
              <a:t>KELLY, T. et BUXBAUM, J. « Gastrointestinal manifestations of cystic fibrosis », </a:t>
            </a:r>
            <a:r>
              <a:rPr lang="fr-CA" i="1" dirty="0">
                <a:latin typeface="Arial" panose="020B0604020202020204" pitchFamily="34" charset="0"/>
              </a:rPr>
              <a:t>Dig Dis Sci.</a:t>
            </a:r>
            <a:r>
              <a:rPr lang="fr-CA" dirty="0">
                <a:latin typeface="Arial" panose="020B0604020202020204" pitchFamily="34" charset="0"/>
              </a:rPr>
              <a:t> 2015;60(7):1903-1913.</a:t>
            </a:r>
            <a:endParaRPr lang="fr-CA" kern="0" dirty="0">
              <a:latin typeface="Arial" panose="020B0604020202020204" pitchFamily="34" charset="0"/>
              <a:cs typeface="Arial" panose="020B0604020202020204" pitchFamily="34" charset="0"/>
            </a:endParaRPr>
          </a:p>
          <a:p>
            <a:pPr marL="228600" indent="-228600">
              <a:buFontTx/>
              <a:buAutoNum type="arabicPeriod"/>
              <a:defRPr/>
            </a:pPr>
            <a:r>
              <a:rPr lang="fr-CA" dirty="0">
                <a:latin typeface="Arial" panose="020B0604020202020204" pitchFamily="34" charset="0"/>
              </a:rPr>
              <a:t>GELFOND, D., BOROWITZ, D. « Gastrointestinal complications of cystic fibrosis », </a:t>
            </a:r>
            <a:r>
              <a:rPr lang="fr-CA" i="1" dirty="0">
                <a:latin typeface="Arial" panose="020B0604020202020204" pitchFamily="34" charset="0"/>
              </a:rPr>
              <a:t>Clin Gastroenterol Hepatol.</a:t>
            </a:r>
            <a:r>
              <a:rPr lang="fr-CA" dirty="0">
                <a:latin typeface="Arial" panose="020B0604020202020204" pitchFamily="34" charset="0"/>
              </a:rPr>
              <a:t> 2013;11(4):333-342</a:t>
            </a:r>
            <a:r>
              <a:rPr lang="fr-CA" kern="0" dirty="0">
                <a:latin typeface="Arial" panose="020B0604020202020204" pitchFamily="34" charset="0"/>
              </a:rPr>
              <a:t>.</a:t>
            </a:r>
          </a:p>
          <a:p>
            <a:pPr marL="228600" indent="-228600">
              <a:buFontTx/>
              <a:buAutoNum type="arabicPeriod"/>
              <a:defRPr/>
            </a:pPr>
            <a:r>
              <a:rPr lang="fr-CA" dirty="0">
                <a:latin typeface="Arial" panose="020B0604020202020204" pitchFamily="34" charset="0"/>
              </a:rPr>
              <a:t>VAN DER DOEF, H.P., KOKKE, F.T., VAN DER ENT, C.K. et HOUWEN, R.H. « Intestinal obstruction syndromes in cystic fibrosis: meconium ileus, distal intestinal obstruction syndrome, and constipation », </a:t>
            </a:r>
            <a:r>
              <a:rPr lang="fr-CA" i="1" dirty="0">
                <a:latin typeface="Arial" panose="020B0604020202020204" pitchFamily="34" charset="0"/>
              </a:rPr>
              <a:t>Curr Gastroenterol Rep</a:t>
            </a:r>
            <a:r>
              <a:rPr lang="fr-CA" dirty="0">
                <a:latin typeface="Arial" panose="020B0604020202020204" pitchFamily="34" charset="0"/>
              </a:rPr>
              <a:t>. 2011;13(3):265-270.</a:t>
            </a:r>
            <a:endParaRPr lang="fr-CA" kern="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34</a:t>
            </a:fld>
            <a:endParaRPr lang="fr-CA" dirty="0"/>
          </a:p>
        </p:txBody>
      </p:sp>
    </p:spTree>
    <p:extLst>
      <p:ext uri="{BB962C8B-B14F-4D97-AF65-F5344CB8AC3E}">
        <p14:creationId xmlns:p14="http://schemas.microsoft.com/office/powerpoint/2010/main" val="585333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pPr lvl="0">
              <a:defRPr/>
            </a:pPr>
            <a:r>
              <a:rPr lang="fr-CA" b="1" kern="0" dirty="0">
                <a:solidFill>
                  <a:sysClr val="windowText" lastClr="000000"/>
                </a:solidFill>
                <a:latin typeface="Arial" panose="020B0604020202020204" pitchFamily="34" charset="0"/>
              </a:rPr>
              <a:t>Points clés</a:t>
            </a:r>
          </a:p>
          <a:p>
            <a:pPr marL="169863" indent="-169863">
              <a:buFont typeface="Arial" panose="020B0604020202020204" pitchFamily="34" charset="0"/>
              <a:buChar char="•"/>
            </a:pPr>
            <a:r>
              <a:rPr lang="fr-CA" dirty="0">
                <a:latin typeface="Arial" panose="020B0604020202020204" pitchFamily="34" charset="0"/>
              </a:rPr>
              <a:t>Un prolapsus rectal est observé chez environ 20 % des patients atteints de FK.</a:t>
            </a:r>
            <a:endParaRPr lang="fr-CA" dirty="0">
              <a:latin typeface="Arial" panose="020B0604020202020204" pitchFamily="34" charset="0"/>
              <a:cs typeface="Arial" panose="020B0604020202020204" pitchFamily="34" charset="0"/>
            </a:endParaRPr>
          </a:p>
          <a:p>
            <a:pPr marL="169863" indent="-169863">
              <a:buFont typeface="Arial" panose="020B0604020202020204" pitchFamily="34" charset="0"/>
              <a:buChar char="•"/>
            </a:pPr>
            <a:r>
              <a:rPr lang="fr-CA" dirty="0">
                <a:latin typeface="Arial" panose="020B0604020202020204" pitchFamily="34" charset="0"/>
              </a:rPr>
              <a:t>Un prolapsus rectal peut causer un saignement, et il peut être difficile à atténuer, son traitement pouvant être douloureux. Toutefois, chez les patients atteints de FK, il est généralement possible de le prendre en charge de façon conservatrice.</a:t>
            </a:r>
            <a:endParaRPr lang="fr-CA" dirty="0">
              <a:latin typeface="Arial" panose="020B0604020202020204" pitchFamily="34" charset="0"/>
              <a:cs typeface="Arial" panose="020B0604020202020204" pitchFamily="34" charset="0"/>
            </a:endParaRPr>
          </a:p>
          <a:p>
            <a:pPr marL="169863" indent="-169863">
              <a:buFont typeface="Arial" panose="020B0604020202020204" pitchFamily="34" charset="0"/>
              <a:buChar char="•"/>
            </a:pPr>
            <a:r>
              <a:rPr lang="fr-CA" dirty="0">
                <a:latin typeface="Arial" panose="020B0604020202020204" pitchFamily="34" charset="0"/>
              </a:rPr>
              <a:t>Il est attribuable à l’augmentation de la pression intra-abdominale causée par la toux et l’effort intense dû à la constipation.</a:t>
            </a:r>
            <a:endParaRPr lang="fr-CA" b="1" kern="0" dirty="0">
              <a:solidFill>
                <a:sysClr val="windowText" lastClr="000000"/>
              </a:solidFill>
              <a:latin typeface="Arial" panose="020B0604020202020204" pitchFamily="34" charset="0"/>
              <a:cs typeface="Arial" panose="020B0604020202020204" pitchFamily="34" charset="0"/>
            </a:endParaRPr>
          </a:p>
          <a:p>
            <a:pPr lvl="0">
              <a:defRPr/>
            </a:pPr>
            <a:endParaRPr lang="fr-CA" b="1" kern="0" dirty="0">
              <a:solidFill>
                <a:sysClr val="windowText" lastClr="000000"/>
              </a:solidFill>
              <a:latin typeface="Arial" panose="020B0604020202020204" pitchFamily="34" charset="0"/>
              <a:cs typeface="Arial" panose="020B0604020202020204" pitchFamily="34" charset="0"/>
            </a:endParaRPr>
          </a:p>
          <a:p>
            <a:pPr lvl="0">
              <a:defRPr/>
            </a:pPr>
            <a:r>
              <a:rPr lang="fr-CA" b="1" kern="0" dirty="0">
                <a:solidFill>
                  <a:sysClr val="windowText" lastClr="000000"/>
                </a:solidFill>
                <a:latin typeface="Arial" panose="020B0604020202020204" pitchFamily="34" charset="0"/>
              </a:rPr>
              <a:t>Référence</a:t>
            </a:r>
            <a:endParaRPr lang="fr-CA" b="1" kern="0" dirty="0">
              <a:solidFill>
                <a:sysClr val="windowText" lastClr="000000"/>
              </a:solidFill>
              <a:latin typeface="Arial" panose="020B0604020202020204" pitchFamily="34" charset="0"/>
              <a:cs typeface="Arial" panose="020B0604020202020204" pitchFamily="34" charset="0"/>
            </a:endParaRPr>
          </a:p>
          <a:p>
            <a:pPr lvl="0">
              <a:defRPr/>
            </a:pPr>
            <a:r>
              <a:rPr lang="fr-CA" dirty="0">
                <a:latin typeface="Arial" panose="020B0604020202020204" pitchFamily="34" charset="0"/>
              </a:rPr>
              <a:t>KELLY, T. et BUXBAUM, J. « Gastrointestinal manifestations of cystic fibrosis », </a:t>
            </a:r>
            <a:r>
              <a:rPr lang="fr-CA" i="1" dirty="0">
                <a:latin typeface="Arial" panose="020B0604020202020204" pitchFamily="34" charset="0"/>
              </a:rPr>
              <a:t>Dig Dis Sci.</a:t>
            </a:r>
            <a:r>
              <a:rPr lang="fr-CA" dirty="0">
                <a:latin typeface="Arial" panose="020B0604020202020204" pitchFamily="34" charset="0"/>
              </a:rPr>
              <a:t> 2015;60(7):1903-1913.</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35</a:t>
            </a:fld>
            <a:endParaRPr lang="fr-CA" dirty="0"/>
          </a:p>
        </p:txBody>
      </p:sp>
    </p:spTree>
    <p:extLst>
      <p:ext uri="{BB962C8B-B14F-4D97-AF65-F5344CB8AC3E}">
        <p14:creationId xmlns:p14="http://schemas.microsoft.com/office/powerpoint/2010/main" val="4077371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36</a:t>
            </a:fld>
            <a:endParaRPr lang="fr-CA" dirty="0"/>
          </a:p>
        </p:txBody>
      </p:sp>
    </p:spTree>
    <p:extLst>
      <p:ext uri="{BB962C8B-B14F-4D97-AF65-F5344CB8AC3E}">
        <p14:creationId xmlns:p14="http://schemas.microsoft.com/office/powerpoint/2010/main" val="1293590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555682"/>
          </a:xfrm>
        </p:spPr>
        <p:txBody>
          <a:bodyPr/>
          <a:lstStyle/>
          <a:p>
            <a:pPr>
              <a:defRPr/>
            </a:pPr>
            <a:r>
              <a:rPr lang="fr-CA" sz="900" b="1" dirty="0">
                <a:latin typeface="Arial" panose="020B0604020202020204" pitchFamily="34" charset="0"/>
              </a:rPr>
              <a:t>Points clés</a:t>
            </a:r>
          </a:p>
          <a:p>
            <a:pPr marL="171450" indent="-171450">
              <a:buFont typeface="Arial" panose="020B0604020202020204" pitchFamily="34" charset="0"/>
              <a:buChar char="•"/>
              <a:defRPr/>
            </a:pPr>
            <a:r>
              <a:rPr lang="fr-CA" sz="900" dirty="0">
                <a:latin typeface="Arial" panose="020B0604020202020204" pitchFamily="34" charset="0"/>
              </a:rPr>
              <a:t>Les manifestations gastro-intestinales de la FK sont courantes pendant toute la vie des patients.</a:t>
            </a:r>
            <a:endParaRPr lang="fr-CA" sz="9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L’apparition d’un iléus méconial est le premier signe de la maladie, et on l’observe à la naissance chez environ 14 % à 20 % des nouveau-nés atteints de FK</a:t>
            </a:r>
            <a:r>
              <a:rPr lang="fr-CA" sz="900" baseline="30000" dirty="0">
                <a:latin typeface="Arial" panose="020B0604020202020204" pitchFamily="34" charset="0"/>
              </a:rPr>
              <a:t>1</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Un prolapsus rectal est d’abord observé à l’âge de 1 à 2,5 ans, et environ 20 % des patients atteints de FK en souffrent</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Si l’invagination est rare, elle peut survenir tant chez les enfants que chez les adultes</a:t>
            </a:r>
            <a:r>
              <a:rPr lang="fr-CA" sz="900" baseline="30000" dirty="0">
                <a:latin typeface="Arial" panose="020B0604020202020204" pitchFamily="34" charset="0"/>
              </a:rPr>
              <a:t>3,4</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On estime que le SOID est plus fréquent chez les adolescents et les adultes que chez les enfants</a:t>
            </a:r>
            <a:r>
              <a:rPr lang="fr-CA" sz="900" baseline="30000" dirty="0">
                <a:latin typeface="Arial" panose="020B0604020202020204" pitchFamily="34" charset="0"/>
              </a:rPr>
              <a:t>5</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Le RGO est la manifestation gastro-intestinale la plus fréquente chez les adolescents et les adultes. Le nombre de patients atteints de FK qui souffrent d’une acidification œsophagienne et d’un RGO symptomatique est 6 à 8 fois plus élevé, comparativement aux enfants en bonne santé</a:t>
            </a:r>
            <a:r>
              <a:rPr lang="fr-CA" sz="900" baseline="30000" dirty="0">
                <a:latin typeface="Arial" panose="020B0604020202020204" pitchFamily="34" charset="0"/>
              </a:rPr>
              <a:t>2</a:t>
            </a:r>
            <a:r>
              <a:rPr lang="fr-CA" sz="900" dirty="0">
                <a:latin typeface="Arial" panose="020B0604020202020204" pitchFamily="34" charset="0"/>
              </a:rPr>
              <a:t>.</a:t>
            </a:r>
            <a:endParaRPr lang="fr-CA" sz="900" baseline="30000" dirty="0">
              <a:latin typeface="Arial" panose="020B0604020202020204" pitchFamily="34" charset="0"/>
              <a:cs typeface="Arial" panose="020B0604020202020204" pitchFamily="34" charset="0"/>
            </a:endParaRPr>
          </a:p>
          <a:p>
            <a:pPr marL="396875" lvl="1" indent="-171450">
              <a:buFont typeface="Arial" panose="020B0604020202020204" pitchFamily="34" charset="0"/>
              <a:buChar char="–"/>
              <a:defRPr/>
            </a:pPr>
            <a:r>
              <a:rPr lang="fr-CA" sz="900" dirty="0">
                <a:latin typeface="Arial" panose="020B0604020202020204" pitchFamily="34" charset="0"/>
              </a:rPr>
              <a:t>Chez les patients atteints de FK, la constipation est chronique et fréquente à tous âge</a:t>
            </a:r>
            <a:r>
              <a:rPr lang="fr-CA" sz="900" baseline="30000" dirty="0">
                <a:latin typeface="Arial" panose="020B0604020202020204" pitchFamily="34" charset="0"/>
              </a:rPr>
              <a:t>2,6</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fr-CA" sz="900" dirty="0">
                <a:latin typeface="Arial" panose="020B0604020202020204" pitchFamily="34" charset="0"/>
              </a:rPr>
              <a:t>Au départ, la FK était considérée comme une maladie du pancréas accompagnée de manifestations gastro-intestinales comparables à celles d’une maladie cœliaque</a:t>
            </a:r>
            <a:r>
              <a:rPr lang="fr-CA" sz="900" baseline="30000" dirty="0">
                <a:latin typeface="Arial" panose="020B0604020202020204" pitchFamily="34" charset="0"/>
              </a:rPr>
              <a:t>7</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a:defRPr/>
            </a:pPr>
            <a:endParaRPr lang="fr-CA" sz="900" b="1" dirty="0">
              <a:latin typeface="Arial" panose="020B0604020202020204" pitchFamily="34" charset="0"/>
              <a:cs typeface="Arial" panose="020B0604020202020204" pitchFamily="34" charset="0"/>
            </a:endParaRPr>
          </a:p>
          <a:p>
            <a:pPr>
              <a:defRPr/>
            </a:pPr>
            <a:r>
              <a:rPr lang="fr-CA" sz="900" b="1" dirty="0">
                <a:latin typeface="Arial" panose="020B0604020202020204" pitchFamily="34" charset="0"/>
              </a:rPr>
              <a:t>Références</a:t>
            </a:r>
            <a:endParaRPr lang="fr-CA" sz="900" b="1" dirty="0">
              <a:latin typeface="Arial" panose="020B0604020202020204" pitchFamily="34" charset="0"/>
              <a:cs typeface="Arial" panose="020B0604020202020204" pitchFamily="34" charset="0"/>
            </a:endParaRPr>
          </a:p>
          <a:p>
            <a:pPr marL="228600" lvl="0" indent="-228600">
              <a:buFont typeface="+mj-lt"/>
              <a:buAutoNum type="arabicPeriod"/>
              <a:defRPr/>
            </a:pPr>
            <a:r>
              <a:rPr lang="fr-CA" sz="900" kern="0" dirty="0">
                <a:solidFill>
                  <a:schemeClr val="tx1">
                    <a:lumMod val="50000"/>
                  </a:schemeClr>
                </a:solidFill>
                <a:latin typeface="Arial" panose="020B0604020202020204" pitchFamily="34" charset="0"/>
              </a:rPr>
              <a:t>OOI, C.Y. et DURIE, P.R. « Cystic fibrosis from the gastroenterologist’s perspective », </a:t>
            </a:r>
            <a:r>
              <a:rPr lang="fr-CA" sz="900" i="1" kern="0" dirty="0">
                <a:solidFill>
                  <a:schemeClr val="tx1">
                    <a:lumMod val="50000"/>
                  </a:schemeClr>
                </a:solidFill>
                <a:latin typeface="Arial" panose="020B0604020202020204" pitchFamily="34" charset="0"/>
              </a:rPr>
              <a:t>Nat Rev Gastroenterol Hepatol</a:t>
            </a:r>
            <a:r>
              <a:rPr lang="fr-CA" sz="900" kern="0" dirty="0">
                <a:solidFill>
                  <a:schemeClr val="tx1">
                    <a:lumMod val="50000"/>
                  </a:schemeClr>
                </a:solidFill>
                <a:latin typeface="Arial" panose="020B0604020202020204" pitchFamily="34" charset="0"/>
              </a:rPr>
              <a:t>. 2016;13(3):175-185. </a:t>
            </a:r>
          </a:p>
          <a:p>
            <a:pPr marL="228600" lvl="0" indent="-228600">
              <a:buFont typeface="+mj-lt"/>
              <a:buAutoNum type="arabicPeriod"/>
              <a:defRPr/>
            </a:pPr>
            <a:r>
              <a:rPr lang="fr-CA" sz="900" kern="0" dirty="0">
                <a:solidFill>
                  <a:schemeClr val="tx1">
                    <a:lumMod val="50000"/>
                  </a:schemeClr>
                </a:solidFill>
                <a:latin typeface="Arial" panose="020B0604020202020204" pitchFamily="34" charset="0"/>
              </a:rPr>
              <a:t>KELLY, T. et BUXBAUM, J. « Gastrointestinal manifestations of cystic fibrosis », </a:t>
            </a:r>
            <a:r>
              <a:rPr lang="fr-CA" sz="900" i="1" kern="0" dirty="0">
                <a:solidFill>
                  <a:schemeClr val="tx1">
                    <a:lumMod val="50000"/>
                  </a:schemeClr>
                </a:solidFill>
                <a:latin typeface="Arial" panose="020B0604020202020204" pitchFamily="34" charset="0"/>
              </a:rPr>
              <a:t>Dig Dis Sci.</a:t>
            </a:r>
            <a:r>
              <a:rPr lang="fr-CA" dirty="0"/>
              <a:t> </a:t>
            </a:r>
            <a:r>
              <a:rPr lang="fr-CA" sz="900" kern="0" dirty="0">
                <a:solidFill>
                  <a:schemeClr val="tx1">
                    <a:lumMod val="50000"/>
                  </a:schemeClr>
                </a:solidFill>
                <a:latin typeface="Arial" panose="020B0604020202020204" pitchFamily="34" charset="0"/>
              </a:rPr>
              <a:t>2015;60(7):1903-1913.</a:t>
            </a:r>
          </a:p>
          <a:p>
            <a:pPr marL="228600" indent="-228600" eaLnBrk="0" fontAlgn="base" hangingPunct="0">
              <a:spcBef>
                <a:spcPct val="0"/>
              </a:spcBef>
              <a:spcAft>
                <a:spcPct val="0"/>
              </a:spcAft>
              <a:buFont typeface="+mj-lt"/>
              <a:buAutoNum type="arabicPeriod"/>
            </a:pPr>
            <a:r>
              <a:rPr lang="fr-CA" sz="900" dirty="0">
                <a:solidFill>
                  <a:schemeClr val="tx1">
                    <a:lumMod val="50000"/>
                  </a:schemeClr>
                </a:solidFill>
                <a:latin typeface="Arial" panose="020B0604020202020204" pitchFamily="34" charset="0"/>
              </a:rPr>
              <a:t>WILSCHANSKI, M. et DURIE, P.R. « Patterns of GI disease in adulthood associated with mutations in the CFTR gene »,</a:t>
            </a:r>
            <a:r>
              <a:rPr lang="fr-CA" dirty="0"/>
              <a:t> </a:t>
            </a:r>
            <a:r>
              <a:rPr lang="fr-CA" sz="900" i="1" dirty="0">
                <a:solidFill>
                  <a:schemeClr val="tx1">
                    <a:lumMod val="50000"/>
                  </a:schemeClr>
                </a:solidFill>
                <a:latin typeface="Arial" panose="020B0604020202020204" pitchFamily="34" charset="0"/>
              </a:rPr>
              <a:t>Gut.</a:t>
            </a:r>
            <a:r>
              <a:rPr lang="fr-CA" sz="900" dirty="0">
                <a:solidFill>
                  <a:schemeClr val="tx1">
                    <a:lumMod val="50000"/>
                  </a:schemeClr>
                </a:solidFill>
                <a:latin typeface="Arial" panose="020B0604020202020204" pitchFamily="34" charset="0"/>
              </a:rPr>
              <a:t> 2007;56(8):1153-1163. </a:t>
            </a:r>
          </a:p>
          <a:p>
            <a:pPr marL="228600" indent="-228600" eaLnBrk="0" fontAlgn="base" hangingPunct="0">
              <a:spcBef>
                <a:spcPct val="0"/>
              </a:spcBef>
              <a:spcAft>
                <a:spcPct val="0"/>
              </a:spcAft>
              <a:buFont typeface="+mj-lt"/>
              <a:buAutoNum type="arabicPeriod"/>
            </a:pPr>
            <a:r>
              <a:rPr lang="fr-CA" sz="900" dirty="0">
                <a:solidFill>
                  <a:schemeClr val="tx1">
                    <a:lumMod val="50000"/>
                  </a:schemeClr>
                </a:solidFill>
                <a:latin typeface="Arial" panose="020B0604020202020204" pitchFamily="34" charset="0"/>
              </a:rPr>
              <a:t>HOLSCLAW, D.S., ROCMANS, C. et SHWACHMAN, H. Intussusception in patients with cystic fibrosis. </a:t>
            </a:r>
            <a:r>
              <a:rPr lang="fr-CA" sz="900" i="1" dirty="0">
                <a:solidFill>
                  <a:schemeClr val="tx1">
                    <a:lumMod val="50000"/>
                  </a:schemeClr>
                </a:solidFill>
                <a:latin typeface="Arial" panose="020B0604020202020204" pitchFamily="34" charset="0"/>
              </a:rPr>
              <a:t>Pediatrics</a:t>
            </a:r>
            <a:r>
              <a:rPr lang="fr-CA" sz="900" dirty="0">
                <a:solidFill>
                  <a:schemeClr val="tx1">
                    <a:lumMod val="50000"/>
                  </a:schemeClr>
                </a:solidFill>
                <a:latin typeface="Arial" panose="020B0604020202020204" pitchFamily="34" charset="0"/>
              </a:rPr>
              <a:t>. 1971;48(1):51-58.</a:t>
            </a:r>
          </a:p>
          <a:p>
            <a:pPr marL="228600" indent="-228600" eaLnBrk="0" fontAlgn="base" hangingPunct="0">
              <a:spcBef>
                <a:spcPct val="0"/>
              </a:spcBef>
              <a:spcAft>
                <a:spcPct val="0"/>
              </a:spcAft>
              <a:buFont typeface="+mj-lt"/>
              <a:buAutoNum type="arabicPeriod"/>
            </a:pPr>
            <a:r>
              <a:rPr lang="fr-CA" sz="900" dirty="0">
                <a:solidFill>
                  <a:schemeClr val="tx1">
                    <a:lumMod val="50000"/>
                  </a:schemeClr>
                </a:solidFill>
                <a:latin typeface="Arial" panose="020B0604020202020204" pitchFamily="34" charset="0"/>
              </a:rPr>
              <a:t>DRAY, X., BIENVENU, T., DESMAZES-DUFEU, N., DUSSER, D., MARTEAU, P. et HUBERT, D. « Distal intestinal obstruction syndrome in adults with cystic fibrosis », </a:t>
            </a:r>
            <a:r>
              <a:rPr lang="fr-CA" sz="900" i="1" dirty="0">
                <a:solidFill>
                  <a:schemeClr val="tx1">
                    <a:lumMod val="50000"/>
                  </a:schemeClr>
                </a:solidFill>
                <a:latin typeface="Arial" panose="020B0604020202020204" pitchFamily="34" charset="0"/>
              </a:rPr>
              <a:t>Clin Gastroenterol Hepatol</a:t>
            </a:r>
            <a:r>
              <a:rPr lang="fr-CA" sz="900" dirty="0">
                <a:solidFill>
                  <a:schemeClr val="tx1">
                    <a:lumMod val="50000"/>
                  </a:schemeClr>
                </a:solidFill>
                <a:latin typeface="Arial" panose="020B0604020202020204" pitchFamily="34" charset="0"/>
              </a:rPr>
              <a:t>. 2004;2(6):498-503.</a:t>
            </a:r>
          </a:p>
          <a:p>
            <a:pPr marL="228600" indent="-228600" eaLnBrk="0" fontAlgn="base" hangingPunct="0">
              <a:spcBef>
                <a:spcPct val="0"/>
              </a:spcBef>
              <a:spcAft>
                <a:spcPct val="0"/>
              </a:spcAft>
              <a:buFont typeface="+mj-lt"/>
              <a:buAutoNum type="arabicPeriod"/>
            </a:pPr>
            <a:r>
              <a:rPr lang="fr-CA" sz="900" dirty="0">
                <a:solidFill>
                  <a:schemeClr val="tx1">
                    <a:lumMod val="50000"/>
                  </a:schemeClr>
                </a:solidFill>
                <a:latin typeface="Arial" panose="020B0604020202020204" pitchFamily="34" charset="0"/>
              </a:rPr>
              <a:t>VAN DER DOEF, H.P., KOKKE, F.T., VAN DER ENT, C.K. et HOUWEN, R.H. « Intestinal obstruction syndromes in cystic fibrosis: meconium ileus, distal intestinal obstruction syndrome, and constipation »,</a:t>
            </a:r>
            <a:r>
              <a:rPr lang="fr-CA" dirty="0"/>
              <a:t> </a:t>
            </a:r>
            <a:r>
              <a:rPr lang="fr-CA" sz="900" i="1" dirty="0">
                <a:solidFill>
                  <a:schemeClr val="tx1">
                    <a:lumMod val="50000"/>
                  </a:schemeClr>
                </a:solidFill>
                <a:latin typeface="Arial" panose="020B0604020202020204" pitchFamily="34" charset="0"/>
              </a:rPr>
              <a:t>Curr Gastroenterol Rep</a:t>
            </a:r>
            <a:r>
              <a:rPr lang="fr-CA" sz="900" dirty="0">
                <a:solidFill>
                  <a:schemeClr val="tx1">
                    <a:lumMod val="50000"/>
                  </a:schemeClr>
                </a:solidFill>
                <a:latin typeface="Arial" panose="020B0604020202020204" pitchFamily="34" charset="0"/>
              </a:rPr>
              <a:t>. 2011;13(3):265-270.</a:t>
            </a:r>
            <a:r>
              <a:rPr lang="fr-CA" dirty="0"/>
              <a:t> </a:t>
            </a:r>
            <a:endParaRPr lang="fr-CA" sz="900" dirty="0">
              <a:solidFill>
                <a:schemeClr val="tx1">
                  <a:lumMod val="50000"/>
                </a:schemeClr>
              </a:solidFill>
              <a:latin typeface="Arial" panose="020B0604020202020204" pitchFamily="34" charset="0"/>
              <a:cs typeface="Arial" panose="020B0604020202020204" pitchFamily="34" charset="0"/>
            </a:endParaRPr>
          </a:p>
          <a:p>
            <a:pPr marL="228600" indent="-228600" eaLnBrk="0" fontAlgn="base" hangingPunct="0">
              <a:spcBef>
                <a:spcPct val="0"/>
              </a:spcBef>
              <a:spcAft>
                <a:spcPct val="0"/>
              </a:spcAft>
              <a:buFont typeface="+mj-lt"/>
              <a:buAutoNum type="arabicPeriod"/>
            </a:pPr>
            <a:r>
              <a:rPr lang="fr-CA" sz="900" dirty="0">
                <a:latin typeface="Arial" panose="020B0604020202020204" pitchFamily="34" charset="0"/>
              </a:rPr>
              <a:t>ANDERSEN, D. H. « Cystic fibrosis of the pancreas and its relation to celiac disease: a clinical and pathologic study », </a:t>
            </a:r>
            <a:r>
              <a:rPr lang="fr-CA" sz="900" i="1" dirty="0">
                <a:latin typeface="Arial" panose="020B0604020202020204" pitchFamily="34" charset="0"/>
              </a:rPr>
              <a:t>Am J Dis Child, </a:t>
            </a:r>
            <a:r>
              <a:rPr lang="fr-CA" sz="900" dirty="0">
                <a:latin typeface="Arial" panose="020B0604020202020204" pitchFamily="34" charset="0"/>
              </a:rPr>
              <a:t>1938;56:344-399.</a:t>
            </a:r>
          </a:p>
        </p:txBody>
      </p:sp>
      <p:sp>
        <p:nvSpPr>
          <p:cNvPr id="4" name="Slide Number Placeholder 3"/>
          <p:cNvSpPr>
            <a:spLocks noGrp="1"/>
          </p:cNvSpPr>
          <p:nvPr>
            <p:ph type="sldNum" sz="quarter" idx="10"/>
          </p:nvPr>
        </p:nvSpPr>
        <p:spPr/>
        <p:txBody>
          <a:bodyPr/>
          <a:lstStyle/>
          <a:p>
            <a:fld id="{E40107C4-DA31-4D06-B494-570FB2AE1EB8}" type="slidenum">
              <a:rPr lang="en-US" smtClean="0"/>
              <a:t>37</a:t>
            </a:fld>
            <a:endParaRPr lang="fr-CA" dirty="0"/>
          </a:p>
        </p:txBody>
      </p:sp>
    </p:spTree>
    <p:extLst>
      <p:ext uri="{BB962C8B-B14F-4D97-AF65-F5344CB8AC3E}">
        <p14:creationId xmlns:p14="http://schemas.microsoft.com/office/powerpoint/2010/main" val="2125122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Image Placeholder 1"/>
          <p:cNvSpPr>
            <a:spLocks noGrp="1" noRot="1" noChangeAspect="1" noTextEdit="1"/>
          </p:cNvSpPr>
          <p:nvPr>
            <p:ph type="sldImg"/>
          </p:nvPr>
        </p:nvSpPr>
        <p:spPr>
          <a:xfrm>
            <a:off x="1257300" y="720725"/>
            <a:ext cx="4800600" cy="3600450"/>
          </a:xfrm>
          <a:ln/>
        </p:spPr>
      </p:sp>
      <p:sp>
        <p:nvSpPr>
          <p:cNvPr id="115716" name="Notes Placeholder 2"/>
          <p:cNvSpPr>
            <a:spLocks noGrp="1"/>
          </p:cNvSpPr>
          <p:nvPr>
            <p:ph type="body" idx="1"/>
          </p:nvPr>
        </p:nvSpPr>
        <p:spPr>
          <a:xfrm>
            <a:off x="707949" y="4425758"/>
            <a:ext cx="5999922" cy="4775392"/>
          </a:xfrm>
          <a:noFill/>
        </p:spPr>
        <p:txBody>
          <a:bodyPr lIns="96614" tIns="48306" rIns="96614" bIns="48306"/>
          <a:lstStyle/>
          <a:p>
            <a:pPr eaLnBrk="1" hangingPunct="1">
              <a:spcBef>
                <a:spcPts val="0"/>
              </a:spcBef>
            </a:pPr>
            <a:r>
              <a:rPr lang="fr-CA" sz="1000" b="1" dirty="0">
                <a:latin typeface="Arial" panose="020B0604020202020204" pitchFamily="34" charset="0"/>
              </a:rPr>
              <a:t>Points clés</a:t>
            </a: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La carence nutritionnelle est fréquente en présence de FK, en raison de l’insuffisance pancréatique et de la malabsorption</a:t>
            </a:r>
            <a:r>
              <a:rPr lang="fr-CA" sz="1000" baseline="30000" dirty="0">
                <a:latin typeface="Arial" panose="020B0604020202020204" pitchFamily="34" charset="0"/>
              </a:rPr>
              <a:t>1</a:t>
            </a:r>
            <a:r>
              <a:rPr lang="fr-CA" sz="1000" dirty="0">
                <a:latin typeface="Arial" panose="020B0604020202020204" pitchFamily="34" charset="0"/>
              </a:rPr>
              <a:t>. Les données révèlent que la croissance et l’état nutritionnel sont étroitement associés à la fonction pulmonaire des enfants atteints de FK</a:t>
            </a:r>
            <a:r>
              <a:rPr lang="fr-CA" sz="1000" baseline="30000" dirty="0">
                <a:latin typeface="Arial" panose="020B0604020202020204" pitchFamily="34" charset="0"/>
              </a:rPr>
              <a:t>2, 3</a:t>
            </a:r>
            <a:r>
              <a:rPr lang="fr-CA" sz="1000" dirty="0">
                <a:latin typeface="Arial" panose="020B0604020202020204" pitchFamily="34" charset="0"/>
              </a:rPr>
              <a:t>.</a:t>
            </a:r>
            <a:endParaRPr lang="fr-CA" sz="1000" baseline="300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Des données tirées d’un registre de patients révèlent une étroite association entre un centile d’IMC élevé et un meilleur fonctionnement pulmonaire chez les enfants atteints de FK</a:t>
            </a:r>
            <a:r>
              <a:rPr lang="fr-CA" sz="1000" baseline="30000" dirty="0">
                <a:latin typeface="Arial" panose="020B0604020202020204" pitchFamily="34" charset="0"/>
              </a:rPr>
              <a:t>2</a:t>
            </a:r>
            <a:r>
              <a:rPr lang="fr-CA" sz="1000" dirty="0">
                <a:latin typeface="Arial" panose="020B0604020202020204" pitchFamily="34" charset="0"/>
              </a:rPr>
              <a:t>.</a:t>
            </a:r>
          </a:p>
          <a:p>
            <a:pPr marL="395288" lvl="1" indent="-177800" eaLnBrk="1" hangingPunct="1">
              <a:spcBef>
                <a:spcPts val="0"/>
              </a:spcBef>
              <a:buFont typeface="Arial" panose="020B0604020202020204" pitchFamily="34" charset="0"/>
              <a:buChar char="–"/>
            </a:pPr>
            <a:r>
              <a:rPr lang="fr-CA" sz="1000" dirty="0">
                <a:latin typeface="Arial" panose="020B0604020202020204" pitchFamily="34" charset="0"/>
              </a:rPr>
              <a:t>Le graphique de gauche illustre l’association entre un centile d’IMC élevé et un meilleur fonctionnement pulmonaire chez des enfants âgés de 6 à 19 ans. La ligne du centre représente l’objectif du 50</a:t>
            </a:r>
            <a:r>
              <a:rPr lang="fr-CA" sz="1000" baseline="30000" dirty="0">
                <a:latin typeface="Arial" panose="020B0604020202020204" pitchFamily="34" charset="0"/>
              </a:rPr>
              <a:t>e</a:t>
            </a:r>
            <a:r>
              <a:rPr lang="fr-CA" sz="1000" dirty="0">
                <a:latin typeface="Arial" panose="020B0604020202020204" pitchFamily="34" charset="0"/>
              </a:rPr>
              <a:t> centile d’IMC pour les enfants atteints de FK</a:t>
            </a:r>
            <a:r>
              <a:rPr lang="fr-CA" sz="1000" baseline="30000" dirty="0">
                <a:latin typeface="Arial" panose="020B0604020202020204" pitchFamily="34" charset="0"/>
              </a:rPr>
              <a:t>2</a:t>
            </a:r>
            <a:r>
              <a:rPr lang="fr-CA" sz="1000" dirty="0">
                <a:latin typeface="Arial" panose="020B0604020202020204" pitchFamily="34" charset="0"/>
              </a:rPr>
              <a:t>.</a:t>
            </a:r>
            <a:endParaRPr lang="fr-CA" sz="1000" baseline="300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Dans la figure de droite, on peut voir qu’un gain pondéral relatif entre l’âge de trois et de six ans a été associé à une amélioration de la fonction pulmonaire à l’âge de six ans (lorsque le VEMS devient une mesure fiable)</a:t>
            </a:r>
            <a:r>
              <a:rPr lang="fr-CA" sz="1000" baseline="30000" dirty="0">
                <a:latin typeface="Arial" panose="020B0604020202020204" pitchFamily="34" charset="0"/>
              </a:rPr>
              <a:t>3</a:t>
            </a:r>
            <a:r>
              <a:rPr lang="fr-CA" sz="1000" dirty="0">
                <a:latin typeface="Arial" panose="020B0604020202020204" pitchFamily="34" charset="0"/>
              </a:rPr>
              <a:t>.</a:t>
            </a:r>
            <a:endParaRPr lang="fr-CA" sz="10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Les données laissent croire qu’une intervention nutritionnelle précoce pourrait améliorer la santé pulmonaire</a:t>
            </a:r>
            <a:r>
              <a:rPr lang="fr-CA" sz="1000" baseline="30000" dirty="0">
                <a:latin typeface="Arial" panose="020B0604020202020204" pitchFamily="34" charset="0"/>
              </a:rPr>
              <a:t>2, 3</a:t>
            </a:r>
            <a:r>
              <a:rPr lang="fr-CA" sz="1000" dirty="0">
                <a:latin typeface="Arial" panose="020B0604020202020204" pitchFamily="34" charset="0"/>
              </a:rPr>
              <a:t>.</a:t>
            </a:r>
            <a:endParaRPr lang="fr-CA" sz="1000" dirty="0">
              <a:latin typeface="Arial" panose="020B0604020202020204" pitchFamily="34" charset="0"/>
              <a:ea typeface="MS PGothic" pitchFamily="34" charset="-128"/>
              <a:cs typeface="Arial" panose="020B0604020202020204" pitchFamily="34" charset="0"/>
            </a:endParaRPr>
          </a:p>
          <a:p>
            <a:pPr eaLnBrk="1" hangingPunct="1">
              <a:spcBef>
                <a:spcPts val="0"/>
              </a:spcBef>
            </a:pPr>
            <a:r>
              <a:rPr lang="fr-CA" sz="1000" b="1" dirty="0">
                <a:latin typeface="Arial" panose="020B0604020202020204" pitchFamily="34" charset="0"/>
              </a:rPr>
              <a:t>Autres renseignements</a:t>
            </a: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Une vaste cohorte de patients ont été suivis et évalués de façon prospective afin de mesurer les indices de croissance et de santé pulmonaire, de l’âge de trois ans à l’âge de six ans</a:t>
            </a:r>
            <a:r>
              <a:rPr lang="fr-CA" sz="1000" baseline="30000" dirty="0">
                <a:latin typeface="Arial" panose="020B0604020202020204" pitchFamily="34" charset="0"/>
              </a:rPr>
              <a:t>2</a:t>
            </a:r>
            <a:r>
              <a:rPr lang="fr-CA" sz="1000" dirty="0">
                <a:latin typeface="Arial" panose="020B0604020202020204" pitchFamily="34" charset="0"/>
              </a:rPr>
              <a:t>.</a:t>
            </a:r>
            <a:endParaRPr lang="fr-CA" sz="10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Les données ont révélé que les patients dont les indices de croissance étaient faibles à l’âge de trois ans présentaient une faible fonction pulmonaire à l’âge de six ans. Cette corrélation était la plus évidente avec les mesures du poids pour l’âge</a:t>
            </a:r>
            <a:r>
              <a:rPr lang="fr-CA" sz="1000" baseline="30000" dirty="0">
                <a:latin typeface="Arial" panose="020B0604020202020204" pitchFamily="34" charset="0"/>
              </a:rPr>
              <a:t>2</a:t>
            </a:r>
            <a:r>
              <a:rPr lang="fr-CA" sz="1000" dirty="0">
                <a:latin typeface="Arial" panose="020B0604020202020204" pitchFamily="34" charset="0"/>
              </a:rPr>
              <a:t>.</a:t>
            </a:r>
            <a:r>
              <a:rPr lang="fr-CA" sz="1000" baseline="30000" dirty="0">
                <a:latin typeface="Arial" panose="020B0604020202020204" pitchFamily="34" charset="0"/>
              </a:rPr>
              <a:t> </a:t>
            </a:r>
          </a:p>
          <a:p>
            <a:pPr marL="177845" indent="-177845" eaLnBrk="1" hangingPunct="1">
              <a:spcBef>
                <a:spcPts val="0"/>
              </a:spcBef>
              <a:buFont typeface="Arial" panose="020B0604020202020204" pitchFamily="34" charset="0"/>
              <a:buChar char="•"/>
            </a:pPr>
            <a:r>
              <a:rPr lang="fr-CA" sz="1000" dirty="0">
                <a:latin typeface="Arial" panose="020B0604020202020204" pitchFamily="34" charset="0"/>
              </a:rPr>
              <a:t>Comme on le voit dans la figure, un gain pondéral relatif réalisé entre trois et six ans était aussi associé à une meilleure fonction pulmonaire à l’âge de six ans</a:t>
            </a:r>
            <a:r>
              <a:rPr lang="fr-CA" sz="1000" baseline="30000" dirty="0">
                <a:latin typeface="Arial" panose="020B0604020202020204" pitchFamily="34" charset="0"/>
              </a:rPr>
              <a:t>2</a:t>
            </a:r>
            <a:r>
              <a:rPr lang="fr-CA" sz="1000" dirty="0">
                <a:latin typeface="Arial" panose="020B0604020202020204" pitchFamily="34" charset="0"/>
              </a:rPr>
              <a:t>.</a:t>
            </a:r>
            <a:endParaRPr lang="fr-CA" sz="1000" dirty="0">
              <a:latin typeface="Arial" panose="020B0604020202020204" pitchFamily="34" charset="0"/>
              <a:ea typeface="MS PGothic" pitchFamily="34" charset="-128"/>
              <a:cs typeface="Arial" panose="020B0604020202020204" pitchFamily="34" charset="0"/>
            </a:endParaRPr>
          </a:p>
          <a:p>
            <a:pPr marL="395288" lvl="1" indent="-173038" eaLnBrk="1" hangingPunct="1">
              <a:spcBef>
                <a:spcPts val="0"/>
              </a:spcBef>
              <a:buFont typeface="Arial" charset="0"/>
              <a:buChar char="–"/>
            </a:pPr>
            <a:r>
              <a:rPr lang="fr-CA" sz="1000" dirty="0">
                <a:latin typeface="Arial" panose="020B0604020202020204" pitchFamily="34" charset="0"/>
              </a:rPr>
              <a:t>Les enfants dont le poids pour l’âge était supérieur au 10</a:t>
            </a:r>
            <a:r>
              <a:rPr lang="fr-CA" sz="1000" baseline="30000" dirty="0">
                <a:latin typeface="Arial" panose="020B0604020202020204" pitchFamily="34" charset="0"/>
              </a:rPr>
              <a:t>e</a:t>
            </a:r>
            <a:r>
              <a:rPr lang="fr-CA" sz="1000" dirty="0">
                <a:latin typeface="Arial" panose="020B0604020202020204" pitchFamily="34" charset="0"/>
              </a:rPr>
              <a:t> centile à l’âge de trois ans et demeurait supérieur au 10</a:t>
            </a:r>
            <a:r>
              <a:rPr lang="fr-CA" sz="1000" baseline="30000" dirty="0">
                <a:latin typeface="Arial" panose="020B0604020202020204" pitchFamily="34" charset="0"/>
              </a:rPr>
              <a:t>e</a:t>
            </a:r>
            <a:r>
              <a:rPr lang="fr-CA" sz="1000" dirty="0">
                <a:latin typeface="Arial" panose="020B0604020202020204" pitchFamily="34" charset="0"/>
              </a:rPr>
              <a:t> centile à l’âge de six ans présentaient les scores VEMS les plus élevés.</a:t>
            </a:r>
          </a:p>
          <a:p>
            <a:pPr marL="395288" lvl="1" indent="-173038" eaLnBrk="1" hangingPunct="1">
              <a:spcBef>
                <a:spcPts val="0"/>
              </a:spcBef>
              <a:buFont typeface="Arial" charset="0"/>
              <a:buChar char="–"/>
            </a:pPr>
            <a:r>
              <a:rPr lang="fr-CA" sz="1000" dirty="0">
                <a:latin typeface="Arial" panose="020B0604020202020204" pitchFamily="34" charset="0"/>
              </a:rPr>
              <a:t>Inversement, les enfants dont le poids pour l’âge était inférieur au 10</a:t>
            </a:r>
            <a:r>
              <a:rPr lang="fr-CA" sz="1000" baseline="30000" dirty="0">
                <a:latin typeface="Arial" panose="020B0604020202020204" pitchFamily="34" charset="0"/>
              </a:rPr>
              <a:t>e</a:t>
            </a:r>
            <a:r>
              <a:rPr lang="fr-CA" sz="1000" dirty="0">
                <a:latin typeface="Arial" panose="020B0604020202020204" pitchFamily="34" charset="0"/>
              </a:rPr>
              <a:t> centile à l’âge de trois ans et demeurait inférieur au 10</a:t>
            </a:r>
            <a:r>
              <a:rPr lang="fr-CA" sz="1000" baseline="30000" dirty="0">
                <a:latin typeface="Arial" panose="020B0604020202020204" pitchFamily="34" charset="0"/>
              </a:rPr>
              <a:t>e</a:t>
            </a:r>
            <a:r>
              <a:rPr lang="fr-CA" sz="1000" dirty="0">
                <a:latin typeface="Arial" panose="020B0604020202020204" pitchFamily="34" charset="0"/>
              </a:rPr>
              <a:t> centile à l’âge de six ans présentaient les scores de VEMS les plus bas.</a:t>
            </a:r>
          </a:p>
          <a:p>
            <a:pPr eaLnBrk="1" hangingPunct="1">
              <a:spcBef>
                <a:spcPts val="0"/>
              </a:spcBef>
            </a:pPr>
            <a:endParaRPr lang="fr-CA" sz="1000" b="1" dirty="0">
              <a:latin typeface="Arial" panose="020B0604020202020204" pitchFamily="34" charset="0"/>
              <a:ea typeface="Arial Unicode MS" pitchFamily="34" charset="-128"/>
              <a:cs typeface="Arial" panose="020B0604020202020204" pitchFamily="34" charset="0"/>
            </a:endParaRPr>
          </a:p>
          <a:p>
            <a:pPr eaLnBrk="1" hangingPunct="1">
              <a:spcBef>
                <a:spcPts val="0"/>
              </a:spcBef>
            </a:pPr>
            <a:r>
              <a:rPr lang="fr-CA" sz="1000" b="1" dirty="0">
                <a:latin typeface="Arial" panose="020B0604020202020204" pitchFamily="34" charset="0"/>
              </a:rPr>
              <a:t>Références</a:t>
            </a:r>
          </a:p>
          <a:p>
            <a:pPr marL="237127" indent="-237127">
              <a:buFont typeface="+mj-lt"/>
              <a:buAutoNum type="arabicPeriod"/>
            </a:pPr>
            <a:r>
              <a:rPr lang="fr-CA" sz="1000" dirty="0"/>
              <a:t>Rapport annuel des données du registre de la CFF, 2018. Bethesda (Maryland): CFF; 2019</a:t>
            </a:r>
            <a:r>
              <a:rPr lang="fr-CA" sz="1000" dirty="0">
                <a:latin typeface="Arial" panose="020B0604020202020204" pitchFamily="34" charset="0"/>
              </a:rPr>
              <a:t>. </a:t>
            </a:r>
            <a:endParaRPr lang="fr-CA" sz="1000" dirty="0">
              <a:latin typeface="Arial" panose="020B0604020202020204" pitchFamily="34" charset="0"/>
              <a:ea typeface="Arial Unicode MS" pitchFamily="34" charset="-128"/>
              <a:cs typeface="Arial" panose="020B0604020202020204" pitchFamily="34" charset="0"/>
            </a:endParaRPr>
          </a:p>
          <a:p>
            <a:pPr marL="237127" indent="-237127">
              <a:buFont typeface="+mj-lt"/>
              <a:buAutoNum type="arabicPeriod"/>
            </a:pPr>
            <a:r>
              <a:rPr lang="fr-CA" sz="1000" dirty="0">
                <a:latin typeface="Arial" panose="020B0604020202020204" pitchFamily="34" charset="0"/>
              </a:rPr>
              <a:t>KONSTAN, M.W., BUTLER, S.M., WOHL, M.E.,</a:t>
            </a:r>
            <a:r>
              <a:rPr lang="fr-CA" dirty="0"/>
              <a:t> </a:t>
            </a:r>
            <a:r>
              <a:rPr lang="fr-CA" sz="1000" dirty="0">
                <a:latin typeface="Arial" panose="020B0604020202020204" pitchFamily="34" charset="0"/>
              </a:rPr>
              <a:t>et coll. « Growth and nutritional indexes in early life predict pulmonary function in cystic fibrosis », </a:t>
            </a:r>
            <a:r>
              <a:rPr lang="fr-CA" sz="1000" i="1" dirty="0">
                <a:latin typeface="Arial" panose="020B0604020202020204" pitchFamily="34" charset="0"/>
              </a:rPr>
              <a:t>J Pediatr, </a:t>
            </a:r>
            <a:r>
              <a:rPr lang="fr-CA" sz="1000" dirty="0">
                <a:latin typeface="Arial" panose="020B0604020202020204" pitchFamily="34" charset="0"/>
              </a:rPr>
              <a:t>2003;142(6):624-630.</a:t>
            </a:r>
          </a:p>
          <a:p>
            <a:pPr marL="0" indent="0" eaLnBrk="1" hangingPunct="1">
              <a:spcBef>
                <a:spcPts val="0"/>
              </a:spcBef>
              <a:buFont typeface="+mj-lt"/>
              <a:buNone/>
            </a:pPr>
            <a:endParaRPr lang="fr-CA" sz="1000" dirty="0">
              <a:latin typeface="Arial" panose="020B0604020202020204" pitchFamily="34" charset="0"/>
            </a:endParaRPr>
          </a:p>
          <a:p>
            <a:pPr eaLnBrk="1" hangingPunct="1">
              <a:spcBef>
                <a:spcPts val="0"/>
              </a:spcBef>
            </a:pPr>
            <a:endParaRPr lang="fr-CA" sz="1000" dirty="0">
              <a:latin typeface="Arial" panose="020B0604020202020204" pitchFamily="34" charset="0"/>
              <a:ea typeface="MS PGothic" pitchFamily="34" charset="-128"/>
              <a:cs typeface="Arial" panose="020B0604020202020204" pitchFamily="34" charset="0"/>
            </a:endParaRPr>
          </a:p>
        </p:txBody>
      </p:sp>
      <p:sp>
        <p:nvSpPr>
          <p:cNvPr id="115721" name="Header Placeholder 7"/>
          <p:cNvSpPr txBox="1">
            <a:spLocks noGrp="1"/>
          </p:cNvSpPr>
          <p:nvPr/>
        </p:nvSpPr>
        <p:spPr bwMode="auto">
          <a:xfrm>
            <a:off x="0" y="0"/>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09" tIns="48005" rIns="96009" bIns="48005"/>
          <a:lstStyle>
            <a:lvl1pPr defTabSz="893763" eaLnBrk="0" hangingPunct="0">
              <a:defRPr>
                <a:solidFill>
                  <a:schemeClr val="tx1"/>
                </a:solidFill>
                <a:latin typeface="Arial" charset="0"/>
                <a:ea typeface="MS PGothic" pitchFamily="34" charset="-128"/>
              </a:defRPr>
            </a:lvl1pPr>
            <a:lvl2pPr marL="742950" indent="-285750" defTabSz="893763" eaLnBrk="0" hangingPunct="0">
              <a:defRPr>
                <a:solidFill>
                  <a:schemeClr val="tx1"/>
                </a:solidFill>
                <a:latin typeface="Arial" charset="0"/>
                <a:ea typeface="MS PGothic" pitchFamily="34" charset="-128"/>
              </a:defRPr>
            </a:lvl2pPr>
            <a:lvl3pPr marL="1143000" indent="-228600" defTabSz="893763" eaLnBrk="0" hangingPunct="0">
              <a:defRPr>
                <a:solidFill>
                  <a:schemeClr val="tx1"/>
                </a:solidFill>
                <a:latin typeface="Arial" charset="0"/>
                <a:ea typeface="MS PGothic" pitchFamily="34" charset="-128"/>
              </a:defRPr>
            </a:lvl3pPr>
            <a:lvl4pPr marL="1600200" indent="-228600" defTabSz="893763" eaLnBrk="0" hangingPunct="0">
              <a:defRPr>
                <a:solidFill>
                  <a:schemeClr val="tx1"/>
                </a:solidFill>
                <a:latin typeface="Arial" charset="0"/>
                <a:ea typeface="MS PGothic" pitchFamily="34" charset="-128"/>
              </a:defRPr>
            </a:lvl4pPr>
            <a:lvl5pPr marL="2057400" indent="-228600" defTabSz="893763" eaLnBrk="0" hangingPunct="0">
              <a:defRPr>
                <a:solidFill>
                  <a:schemeClr val="tx1"/>
                </a:solidFill>
                <a:latin typeface="Arial" charset="0"/>
                <a:ea typeface="MS PGothic" pitchFamily="34" charset="-128"/>
              </a:defRPr>
            </a:lvl5pPr>
            <a:lvl6pPr marL="2514600" indent="-228600" defTabSz="893763"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93763"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93763"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93763" eaLnBrk="0" fontAlgn="base" hangingPunct="0">
              <a:spcBef>
                <a:spcPct val="0"/>
              </a:spcBef>
              <a:spcAft>
                <a:spcPct val="0"/>
              </a:spcAft>
              <a:defRPr>
                <a:solidFill>
                  <a:schemeClr val="tx1"/>
                </a:solidFill>
                <a:latin typeface="Arial" charset="0"/>
                <a:ea typeface="MS PGothic" pitchFamily="34" charset="-128"/>
              </a:defRPr>
            </a:lvl9pPr>
          </a:lstStyle>
          <a:p>
            <a:pPr fontAlgn="base">
              <a:spcBef>
                <a:spcPct val="0"/>
              </a:spcBef>
              <a:spcAft>
                <a:spcPct val="0"/>
              </a:spcAft>
            </a:pPr>
            <a:endParaRPr lang="en-US" sz="1200" dirty="0">
              <a:solidFill>
                <a:srgbClr val="000000"/>
              </a:solidFill>
              <a:ea typeface="Arial Unicode MS" pitchFamily="34" charset="-128"/>
              <a:cs typeface="Arial Unicode MS" pitchFamily="34" charset="-128"/>
            </a:endParaRPr>
          </a:p>
        </p:txBody>
      </p:sp>
      <p:sp>
        <p:nvSpPr>
          <p:cNvPr id="13" name="Slide Number Placeholder 3"/>
          <p:cNvSpPr>
            <a:spLocks noGrp="1"/>
          </p:cNvSpPr>
          <p:nvPr>
            <p:ph type="sldNum" sz="quarter" idx="5"/>
          </p:nvPr>
        </p:nvSpPr>
        <p:spPr>
          <a:xfrm>
            <a:off x="3840480" y="8816340"/>
            <a:ext cx="3169920" cy="480060"/>
          </a:xfrm>
        </p:spPr>
        <p:txBody>
          <a:bodyPr/>
          <a:lstStyle/>
          <a:p>
            <a:pPr>
              <a:defRPr/>
            </a:pPr>
            <a:r>
              <a:rPr lang="fr-CA" dirty="0">
                <a:solidFill>
                  <a:prstClr val="black"/>
                </a:solidFill>
              </a:rPr>
              <a:t>38</a:t>
            </a:r>
          </a:p>
        </p:txBody>
      </p:sp>
    </p:spTree>
    <p:extLst>
      <p:ext uri="{BB962C8B-B14F-4D97-AF65-F5344CB8AC3E}">
        <p14:creationId xmlns:p14="http://schemas.microsoft.com/office/powerpoint/2010/main" val="2946965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729414" cy="4183380"/>
          </a:xfrm>
        </p:spPr>
        <p:txBody>
          <a:bodyPr/>
          <a:lstStyle/>
          <a:p>
            <a:r>
              <a:rPr lang="fr-CA" b="1" dirty="0">
                <a:latin typeface="Arial" panose="020B0604020202020204" pitchFamily="34" charset="0"/>
              </a:rPr>
              <a:t>Points clés</a:t>
            </a:r>
          </a:p>
          <a:p>
            <a:pPr marL="169863" indent="-169863">
              <a:buFont typeface="Arial" panose="020B0604020202020204" pitchFamily="34" charset="0"/>
              <a:buChar char="•"/>
            </a:pPr>
            <a:r>
              <a:rPr lang="fr-CA" dirty="0">
                <a:latin typeface="Arial" panose="020B0604020202020204" pitchFamily="34" charset="0"/>
              </a:rPr>
              <a:t>Un faible IMC est un facteur prédictif indépendant de mortalité.</a:t>
            </a:r>
            <a:endParaRPr lang="fr-CA" dirty="0">
              <a:latin typeface="Arial" panose="020B0604020202020204" pitchFamily="34" charset="0"/>
              <a:cs typeface="Arial" panose="020B0604020202020204" pitchFamily="34" charset="0"/>
            </a:endParaRPr>
          </a:p>
          <a:p>
            <a:pPr marL="169863" marR="0" indent="-169863" algn="l" defTabSz="914400" rtl="0" eaLnBrk="1" fontAlgn="auto" latinLnBrk="0" hangingPunct="1">
              <a:buClrTx/>
              <a:buSzTx/>
              <a:buFont typeface="Arial" panose="020B0604020202020204" pitchFamily="34" charset="0"/>
              <a:buChar char="•"/>
              <a:tabLst/>
              <a:defRPr/>
            </a:pPr>
            <a:r>
              <a:rPr lang="fr-CA" dirty="0">
                <a:latin typeface="Arial" panose="020B0604020202020204" pitchFamily="34" charset="0"/>
              </a:rPr>
              <a:t>Le risque de décès chez les patients atteints de FK dont le poids est inférieur de 85 % de leur poids idéal est significativement supérieur. </a:t>
            </a:r>
          </a:p>
          <a:p>
            <a:pPr marL="169863" marR="0" indent="-169863" algn="l" defTabSz="914400" rtl="0" eaLnBrk="1" fontAlgn="auto" latinLnBrk="0" hangingPunct="1">
              <a:buClrTx/>
              <a:buSzTx/>
              <a:buFont typeface="Arial" panose="020B0604020202020204" pitchFamily="34" charset="0"/>
              <a:buChar char="•"/>
              <a:tabLst/>
              <a:defRPr/>
            </a:pPr>
            <a:r>
              <a:rPr lang="fr-CA" dirty="0">
                <a:latin typeface="Arial" panose="020B0604020202020204" pitchFamily="34" charset="0"/>
              </a:rPr>
              <a:t>Ces données montrent l’importance d’une bonne nutrition chez les patients atteints de FK.</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Notes</a:t>
            </a:r>
          </a:p>
          <a:p>
            <a:pPr marL="168244" indent="-168244">
              <a:buFont typeface="Arial" panose="020B0604020202020204" pitchFamily="34" charset="0"/>
              <a:buChar char="•"/>
            </a:pPr>
            <a:r>
              <a:rPr lang="fr-CA" dirty="0">
                <a:latin typeface="Arial" panose="020B0604020202020204" pitchFamily="34" charset="0"/>
              </a:rPr>
              <a:t>Un groupe de 584 patients atteints de FK (261 femmes) dont l’âge moyen (É.-T.) était de 21 (7) ans ont fait l’objet d’une étude de 1985 à 1996; tous ces patients étaient suivis dans un centre spécialisé tertiaire.</a:t>
            </a:r>
          </a:p>
          <a:p>
            <a:pPr marL="168244" indent="-168244">
              <a:buFont typeface="Arial" panose="020B0604020202020204" pitchFamily="34" charset="0"/>
              <a:buChar char="•"/>
            </a:pPr>
            <a:r>
              <a:rPr lang="fr-CA" dirty="0">
                <a:latin typeface="Arial" panose="020B0604020202020204" pitchFamily="34" charset="0"/>
              </a:rPr>
              <a:t>La durée moyenne du suivi était de 45 (É.-T. de 27) mois.</a:t>
            </a:r>
          </a:p>
          <a:p>
            <a:pPr marL="168244" marR="0" indent="-168244" algn="l" defTabSz="914400" rtl="0" eaLnBrk="1" fontAlgn="auto" latinLnBrk="0" hangingPunct="1">
              <a:buClrTx/>
              <a:buSzTx/>
              <a:buFont typeface="Arial" panose="020B0604020202020204" pitchFamily="34" charset="0"/>
              <a:buChar char="•"/>
              <a:tabLst/>
              <a:defRPr/>
            </a:pPr>
            <a:r>
              <a:rPr lang="fr-CA" dirty="0">
                <a:latin typeface="Arial" panose="020B0604020202020204" pitchFamily="34" charset="0"/>
              </a:rPr>
              <a:t>Dans une analyse multivariée incluant ces paramètres, il a été démontré que le pourcentage de la valeur prédite du VEMS (</a:t>
            </a:r>
            <a:r>
              <a:rPr lang="fr-CA" i="1" dirty="0">
                <a:latin typeface="Arial" panose="020B0604020202020204" pitchFamily="34" charset="0"/>
              </a:rPr>
              <a:t>p</a:t>
            </a:r>
            <a:r>
              <a:rPr lang="fr-CA" dirty="0">
                <a:latin typeface="Arial" panose="020B0604020202020204" pitchFamily="34" charset="0"/>
              </a:rPr>
              <a:t> &lt; 0,0001), le pourcentage du poids idéal (</a:t>
            </a:r>
            <a:r>
              <a:rPr lang="fr-CA" i="1" dirty="0">
                <a:latin typeface="Arial" panose="020B0604020202020204" pitchFamily="34" charset="0"/>
              </a:rPr>
              <a:t>p</a:t>
            </a:r>
            <a:r>
              <a:rPr lang="fr-CA" dirty="0">
                <a:latin typeface="Arial" panose="020B0604020202020204" pitchFamily="34" charset="0"/>
              </a:rPr>
              <a:t> = 0,004) et la pression partielle de CO</a:t>
            </a:r>
            <a:r>
              <a:rPr lang="fr-CA" baseline="-25000" dirty="0">
                <a:latin typeface="Arial" panose="020B0604020202020204" pitchFamily="34" charset="0"/>
              </a:rPr>
              <a:t>2</a:t>
            </a:r>
            <a:r>
              <a:rPr lang="fr-CA" dirty="0">
                <a:latin typeface="Arial" panose="020B0604020202020204" pitchFamily="34" charset="0"/>
              </a:rPr>
              <a:t> dans les artères (PaCO</a:t>
            </a:r>
            <a:r>
              <a:rPr lang="fr-CA" baseline="-25000" dirty="0">
                <a:latin typeface="Arial" panose="020B0604020202020204" pitchFamily="34" charset="0"/>
              </a:rPr>
              <a:t>2</a:t>
            </a:r>
            <a:r>
              <a:rPr lang="fr-CA" dirty="0">
                <a:latin typeface="Arial" panose="020B0604020202020204" pitchFamily="34" charset="0"/>
              </a:rPr>
              <a:t>) [</a:t>
            </a:r>
            <a:r>
              <a:rPr lang="fr-CA" i="1" dirty="0">
                <a:latin typeface="Arial" panose="020B0604020202020204" pitchFamily="34" charset="0"/>
              </a:rPr>
              <a:t>p</a:t>
            </a:r>
            <a:r>
              <a:rPr lang="fr-CA" dirty="0">
                <a:latin typeface="Arial" panose="020B0604020202020204" pitchFamily="34" charset="0"/>
              </a:rPr>
              <a:t> = 0,02] sont des facteurs prédictifs indépendants de l’évolution de l’état du patient après 5 ans.</a:t>
            </a:r>
          </a:p>
          <a:p>
            <a:pPr marL="168244" indent="-168244">
              <a:buFont typeface="Arial" panose="020B0604020202020204" pitchFamily="34" charset="0"/>
              <a:buChar char="•"/>
            </a:pPr>
            <a:endParaRPr lang="fr-CA" dirty="0">
              <a:latin typeface="Arial" panose="020B0604020202020204" pitchFamily="34" charset="0"/>
              <a:cs typeface="Arial" panose="020B0604020202020204" pitchFamily="34" charset="0"/>
            </a:endParaRPr>
          </a:p>
          <a:p>
            <a:pPr marL="168244" indent="-168244">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p>
          <a:p>
            <a:r>
              <a:rPr lang="fr-CA" dirty="0">
                <a:latin typeface="Arial" panose="020B0604020202020204" pitchFamily="34" charset="0"/>
              </a:rPr>
              <a:t>SHARMA, R., FLOREA, V.G., BOLGER, A.P.</a:t>
            </a:r>
            <a:r>
              <a:rPr lang="fr-CA" dirty="0"/>
              <a:t> </a:t>
            </a:r>
            <a:r>
              <a:rPr lang="fr-CA" dirty="0">
                <a:latin typeface="Arial" panose="020B0604020202020204" pitchFamily="34" charset="0"/>
              </a:rPr>
              <a:t>et coll. « Wasting as an independent predictor of mortality in patients with cystic fibrosis », </a:t>
            </a:r>
            <a:r>
              <a:rPr lang="fr-CA" i="1" dirty="0">
                <a:latin typeface="Arial" panose="020B0604020202020204" pitchFamily="34" charset="0"/>
              </a:rPr>
              <a:t>Thorax</a:t>
            </a:r>
            <a:r>
              <a:rPr lang="fr-CA" dirty="0">
                <a:latin typeface="Arial" panose="020B0604020202020204" pitchFamily="34" charset="0"/>
              </a:rPr>
              <a:t>. 2001;56(10):746-750.</a:t>
            </a:r>
          </a:p>
        </p:txBody>
      </p:sp>
      <p:sp>
        <p:nvSpPr>
          <p:cNvPr id="4" name="Slide Number Placeholder 3"/>
          <p:cNvSpPr>
            <a:spLocks noGrp="1"/>
          </p:cNvSpPr>
          <p:nvPr>
            <p:ph type="sldNum" sz="quarter" idx="10"/>
          </p:nvPr>
        </p:nvSpPr>
        <p:spPr/>
        <p:txBody>
          <a:bodyPr/>
          <a:lstStyle/>
          <a:p>
            <a:fld id="{DC7500B8-A297-4732-A44E-95EA488101D2}" type="slidenum">
              <a:rPr lang="en-US" smtClean="0">
                <a:solidFill>
                  <a:prstClr val="black"/>
                </a:solidFill>
              </a:rPr>
              <a:pPr/>
              <a:t>39</a:t>
            </a:fld>
            <a:endParaRPr lang="fr-CA" dirty="0">
              <a:solidFill>
                <a:prstClr val="black"/>
              </a:solidFill>
            </a:endParaRPr>
          </a:p>
        </p:txBody>
      </p:sp>
    </p:spTree>
    <p:extLst>
      <p:ext uri="{BB962C8B-B14F-4D97-AF65-F5344CB8AC3E}">
        <p14:creationId xmlns:p14="http://schemas.microsoft.com/office/powerpoint/2010/main" val="253934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126" y="4427079"/>
            <a:ext cx="5934030" cy="4604032"/>
          </a:xfrm>
        </p:spPr>
        <p:txBody>
          <a:bodyPr/>
          <a:lstStyle/>
          <a:p>
            <a:pPr lvl="0">
              <a:defRPr/>
            </a:pPr>
            <a:r>
              <a:rPr lang="fr-CA" sz="1000" b="1" dirty="0">
                <a:latin typeface="Arial" panose="020B0604020202020204" pitchFamily="34" charset="0"/>
              </a:rPr>
              <a:t>Points clés</a:t>
            </a:r>
          </a:p>
          <a:p>
            <a:pPr marL="171450" indent="-171450">
              <a:buFont typeface="Arial" panose="020B0604020202020204" pitchFamily="34" charset="0"/>
              <a:buChar char="•"/>
            </a:pPr>
            <a:r>
              <a:rPr lang="fr-CA" sz="1000" dirty="0">
                <a:latin typeface="Arial" panose="020B0604020202020204" pitchFamily="34" charset="0"/>
              </a:rPr>
              <a:t>La protéine CFTR, codée par le gène régulateur de la perméabilité transmembranaire de la fibrose kystique,  est un canal chlorure dépendant de l’AMP cyclique qui assure l’équilibre en sel et en eau.</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La protéine CFTR est exprimée dans presque tout le tractus gastro-intestinal.</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Glandes salivaires :</a:t>
            </a:r>
            <a:r>
              <a:rPr lang="fr-CA" sz="1000" dirty="0">
                <a:latin typeface="Arial" panose="020B0604020202020204" pitchFamily="34" charset="0"/>
              </a:rPr>
              <a:t> cellules du canal de Pflüger de la parotide et de la glande sous-mandibulaires humaines</a:t>
            </a:r>
            <a:r>
              <a:rPr lang="fr-CA" sz="1000" baseline="30000" dirty="0">
                <a:latin typeface="Arial" panose="020B0604020202020204" pitchFamily="34" charset="0"/>
              </a:rPr>
              <a:t>1</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Œsophage :</a:t>
            </a:r>
            <a:r>
              <a:rPr lang="fr-CA" sz="1000" dirty="0">
                <a:latin typeface="Arial" panose="020B0604020202020204" pitchFamily="34" charset="0"/>
              </a:rPr>
              <a:t> glandes sous-muqueuses œsophagiennes</a:t>
            </a:r>
            <a:r>
              <a:rPr lang="fr-CA" sz="1000" baseline="30000" dirty="0">
                <a:latin typeface="Arial" panose="020B0604020202020204" pitchFamily="34" charset="0"/>
              </a:rPr>
              <a:t>2</a:t>
            </a:r>
            <a:r>
              <a:rPr lang="fr-CA" sz="1000" dirty="0">
                <a:latin typeface="Arial" panose="020B0604020202020204" pitchFamily="34" charset="0"/>
              </a:rPr>
              <a:t>.</a:t>
            </a:r>
            <a:endParaRPr lang="fr-CA" sz="1000" b="1" baseline="30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Estomac :</a:t>
            </a:r>
            <a:r>
              <a:rPr lang="fr-CA" sz="1000" dirty="0">
                <a:latin typeface="Arial" panose="020B0604020202020204" pitchFamily="34" charset="0"/>
              </a:rPr>
              <a:t> faible degré d’expression du gène </a:t>
            </a:r>
            <a:r>
              <a:rPr lang="fr-CA" sz="1000" i="1" dirty="0">
                <a:latin typeface="Arial" panose="020B0604020202020204" pitchFamily="34" charset="0"/>
              </a:rPr>
              <a:t>CFTR</a:t>
            </a:r>
            <a:r>
              <a:rPr lang="fr-CA" sz="1000" dirty="0">
                <a:latin typeface="Arial" panose="020B0604020202020204" pitchFamily="34" charset="0"/>
              </a:rPr>
              <a:t> partout dans la muqueuse gastrique</a:t>
            </a:r>
            <a:r>
              <a:rPr lang="fr-CA" sz="1000" baseline="30000" dirty="0">
                <a:latin typeface="Arial" panose="020B0604020202020204" pitchFamily="34" charset="0"/>
              </a:rPr>
              <a:t>3</a:t>
            </a:r>
            <a:r>
              <a:rPr lang="fr-CA" sz="1000" dirty="0">
                <a:latin typeface="Arial" panose="020B0604020202020204" pitchFamily="34" charset="0"/>
              </a:rPr>
              <a:t>.</a:t>
            </a:r>
            <a:endParaRPr lang="fr-CA" sz="1000" baseline="30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Intestin grêle :</a:t>
            </a:r>
            <a:r>
              <a:rPr lang="fr-CA" sz="1000" dirty="0">
                <a:latin typeface="Arial" panose="020B0604020202020204" pitchFamily="34" charset="0"/>
              </a:rPr>
              <a:t> expression relativement élevée dans l’épithélium de la muqueuse avec un gradient d’expression décroissant le long de l’axe crypte-villosité</a:t>
            </a:r>
            <a:r>
              <a:rPr lang="fr-CA" sz="1000" baseline="30000" dirty="0">
                <a:latin typeface="Arial" panose="020B0604020202020204" pitchFamily="34" charset="0"/>
              </a:rPr>
              <a:t>3</a:t>
            </a:r>
            <a:r>
              <a:rPr lang="fr-CA" sz="1000" dirty="0">
                <a:latin typeface="Arial" panose="020B0604020202020204" pitchFamily="34" charset="0"/>
              </a:rPr>
              <a:t>.</a:t>
            </a:r>
          </a:p>
          <a:p>
            <a:pPr marL="631825" lvl="2" indent="-171450">
              <a:buFont typeface="Wingdings" panose="05000000000000000000" pitchFamily="2" charset="2"/>
              <a:buChar char="§"/>
            </a:pPr>
            <a:r>
              <a:rPr lang="fr-CA" sz="1000" dirty="0">
                <a:latin typeface="Arial" panose="020B0604020202020204" pitchFamily="34" charset="0"/>
              </a:rPr>
              <a:t>Duodénum : les cellules des glandes de Brunner expriment de fortes concentrations d’ARNm du gène </a:t>
            </a:r>
            <a:r>
              <a:rPr lang="fr-CA" sz="1000" i="1" dirty="0">
                <a:latin typeface="Arial" panose="020B0604020202020204" pitchFamily="34" charset="0"/>
              </a:rPr>
              <a:t>CFTR</a:t>
            </a:r>
            <a:r>
              <a:rPr lang="fr-CA" sz="1000" baseline="30000" dirty="0">
                <a:latin typeface="Arial" panose="020B0604020202020204" pitchFamily="34" charset="0"/>
              </a:rPr>
              <a:t>3</a:t>
            </a:r>
            <a:r>
              <a:rPr lang="fr-CA" sz="1000" dirty="0">
                <a:latin typeface="Arial" panose="020B0604020202020204" pitchFamily="34" charset="0"/>
              </a:rPr>
              <a:t>.</a:t>
            </a:r>
          </a:p>
          <a:p>
            <a:pPr marL="631825" lvl="2" indent="-171450">
              <a:buFont typeface="Wingdings" panose="05000000000000000000" pitchFamily="2" charset="2"/>
              <a:buChar char="§"/>
            </a:pPr>
            <a:r>
              <a:rPr lang="fr-CA" sz="1000" dirty="0">
                <a:latin typeface="Arial" panose="020B0604020202020204" pitchFamily="34" charset="0"/>
              </a:rPr>
              <a:t>Une petite sous-population de cellules fortement positives se disperse le long de l’épithélium dans le duodénum et le jéjunum, mais pas dans l’iléon</a:t>
            </a:r>
            <a:r>
              <a:rPr lang="fr-CA" sz="1000" baseline="30000" dirty="0">
                <a:latin typeface="Arial" panose="020B0604020202020204" pitchFamily="34" charset="0"/>
              </a:rPr>
              <a:t>3</a:t>
            </a:r>
            <a:r>
              <a:rPr lang="fr-CA" sz="1000" dirty="0">
                <a:latin typeface="Arial" panose="020B0604020202020204" pitchFamily="34" charset="0"/>
              </a:rPr>
              <a:t>.</a:t>
            </a:r>
            <a:r>
              <a:rPr lang="fr-CA" dirty="0"/>
              <a:t> </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Gros intestin :</a:t>
            </a:r>
            <a:r>
              <a:rPr lang="fr-CA" sz="1000" dirty="0">
                <a:latin typeface="Arial" panose="020B0604020202020204" pitchFamily="34" charset="0"/>
              </a:rPr>
              <a:t> expression comparable à celle observée dans l’intestin grêle, le degré d’expression le plus élevé étant observé dans les cellules épithéliales à la base des cryptes de Lieberkühn</a:t>
            </a:r>
            <a:r>
              <a:rPr lang="fr-CA" sz="1000" baseline="30000" dirty="0">
                <a:latin typeface="Arial" panose="020B0604020202020204" pitchFamily="34" charset="0"/>
              </a:rPr>
              <a:t>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Foie :</a:t>
            </a:r>
            <a:r>
              <a:rPr lang="fr-CA" sz="1000" dirty="0">
                <a:latin typeface="Arial" panose="020B0604020202020204" pitchFamily="34" charset="0"/>
              </a:rPr>
              <a:t> cellules épithéliales du canal cholédoque</a:t>
            </a:r>
            <a:r>
              <a:rPr lang="fr-CA" sz="1000" baseline="30000" dirty="0">
                <a:latin typeface="Arial" panose="020B0604020202020204" pitchFamily="34" charset="0"/>
              </a:rPr>
              <a:t>4</a:t>
            </a:r>
            <a:r>
              <a:rPr lang="fr-CA" sz="1000" dirty="0">
                <a:latin typeface="Arial" panose="020B0604020202020204" pitchFamily="34" charset="0"/>
              </a:rPr>
              <a:t>.</a:t>
            </a:r>
            <a:r>
              <a:rPr lang="fr-CA" dirty="0"/>
              <a:t> </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defRPr/>
            </a:pPr>
            <a:r>
              <a:rPr lang="fr-CA" sz="1000" b="1" dirty="0">
                <a:latin typeface="Arial" panose="020B0604020202020204" pitchFamily="34" charset="0"/>
              </a:rPr>
              <a:t>Vésicule biliaire : </a:t>
            </a:r>
            <a:r>
              <a:rPr lang="fr-CA" sz="1000" dirty="0">
                <a:latin typeface="Arial" panose="020B0604020202020204" pitchFamily="34" charset="0"/>
              </a:rPr>
              <a:t>degrés d’expression élevés et uniformes dans l’épithélium de la vésicule biliaire</a:t>
            </a:r>
            <a:r>
              <a:rPr lang="fr-CA" sz="1000" baseline="30000" dirty="0">
                <a:latin typeface="Arial" panose="020B0604020202020204" pitchFamily="34" charset="0"/>
              </a:rPr>
              <a:t>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000" b="1" dirty="0">
                <a:latin typeface="Arial" panose="020B0604020202020204" pitchFamily="34" charset="0"/>
              </a:rPr>
              <a:t>Pancréas :</a:t>
            </a:r>
            <a:r>
              <a:rPr lang="fr-CA" sz="1000" dirty="0">
                <a:latin typeface="Arial" panose="020B0604020202020204" pitchFamily="34" charset="0"/>
              </a:rPr>
              <a:t> petits canaux intercalaires et, à un degré plus faible, dans les canaux interlobulaires</a:t>
            </a:r>
            <a:r>
              <a:rPr lang="fr-CA" sz="1000" baseline="30000" dirty="0">
                <a:latin typeface="Arial" panose="020B0604020202020204" pitchFamily="34" charset="0"/>
              </a:rPr>
              <a:t>3</a:t>
            </a:r>
            <a:r>
              <a:rPr lang="fr-CA" sz="1000" dirty="0">
                <a:latin typeface="Arial" panose="020B0604020202020204" pitchFamily="34" charset="0"/>
              </a:rPr>
              <a:t> et dans la membrane des cellules β</a:t>
            </a:r>
            <a:r>
              <a:rPr lang="fr-CA" sz="1000" baseline="30000" dirty="0">
                <a:latin typeface="Arial" panose="020B0604020202020204" pitchFamily="34" charset="0"/>
              </a:rPr>
              <a:t>5</a:t>
            </a:r>
            <a:r>
              <a:rPr lang="fr-CA" sz="1000" dirty="0">
                <a:latin typeface="Arial" panose="020B0604020202020204" pitchFamily="34" charset="0"/>
              </a:rPr>
              <a:t>.</a:t>
            </a:r>
            <a:endParaRPr lang="fr-CA" sz="1000" baseline="30000" dirty="0">
              <a:latin typeface="Arial" panose="020B0604020202020204" pitchFamily="34" charset="0"/>
              <a:cs typeface="Arial" panose="020B0604020202020204" pitchFamily="34" charset="0"/>
            </a:endParaRPr>
          </a:p>
          <a:p>
            <a:endParaRPr lang="fr-CA" sz="900" dirty="0">
              <a:latin typeface="Arial" panose="020B0604020202020204" pitchFamily="34" charset="0"/>
              <a:cs typeface="Arial" panose="020B0604020202020204" pitchFamily="34" charset="0"/>
            </a:endParaRPr>
          </a:p>
          <a:p>
            <a:r>
              <a:rPr lang="fr-CA" sz="800" b="1" dirty="0">
                <a:latin typeface="Arial" panose="020B0604020202020204" pitchFamily="34" charset="0"/>
              </a:rPr>
              <a:t>Références</a:t>
            </a:r>
          </a:p>
          <a:p>
            <a:pPr marL="228600" lvl="0" indent="-228600">
              <a:buFont typeface="+mj-lt"/>
              <a:buAutoNum type="arabicPeriod"/>
            </a:pPr>
            <a:r>
              <a:rPr lang="fr-CA" sz="800" dirty="0">
                <a:latin typeface="Arial" panose="020B0604020202020204" pitchFamily="34" charset="0"/>
              </a:rPr>
              <a:t>ZINN, V.Z., KHATRI, A., MEDNIEKS, M.I. et HAND, A.R. « Localization of cystic fibrosis transmembrane conductance regulator signaling complexes in human salivary gland striated duct cells », </a:t>
            </a:r>
            <a:r>
              <a:rPr lang="fr-CA" sz="800" i="1" dirty="0">
                <a:latin typeface="Arial" panose="020B0604020202020204" pitchFamily="34" charset="0"/>
              </a:rPr>
              <a:t>Eur J Oral Sci. </a:t>
            </a:r>
            <a:r>
              <a:rPr lang="fr-CA" sz="800" dirty="0">
                <a:latin typeface="Arial" panose="020B0604020202020204" pitchFamily="34" charset="0"/>
              </a:rPr>
              <a:t>2015;123(3):140-148.</a:t>
            </a:r>
          </a:p>
          <a:p>
            <a:pPr marL="228600" lvl="0" indent="-228600">
              <a:buFont typeface="+mj-lt"/>
              <a:buAutoNum type="arabicPeriod"/>
            </a:pPr>
            <a:r>
              <a:rPr lang="fr-CA" sz="800" dirty="0">
                <a:latin typeface="Arial" panose="020B0604020202020204" pitchFamily="34" charset="0"/>
              </a:rPr>
              <a:t>ABDULNOUR-NAKHOUL, S., NAKHOUL, H.N., KALLINY, M.I. et coll. « Ion transport mechanisms linked to bicarbonate secretion in the esophageal submucosal glands », </a:t>
            </a:r>
            <a:r>
              <a:rPr lang="fr-CA" sz="800" i="1" dirty="0">
                <a:latin typeface="Arial" panose="020B0604020202020204" pitchFamily="34" charset="0"/>
              </a:rPr>
              <a:t>Am J Physiol Regul Integr Comp Physiol</a:t>
            </a:r>
            <a:r>
              <a:rPr lang="fr-CA" sz="800" dirty="0">
                <a:latin typeface="Arial" panose="020B0604020202020204" pitchFamily="34" charset="0"/>
              </a:rPr>
              <a:t>. 2011;301(1):R83-R896.</a:t>
            </a:r>
          </a:p>
          <a:p>
            <a:pPr marL="228600" lvl="0" indent="-228600">
              <a:buFont typeface="+mj-lt"/>
              <a:buAutoNum type="arabicPeriod"/>
            </a:pPr>
            <a:r>
              <a:rPr lang="fr-CA" sz="800" dirty="0">
                <a:latin typeface="Arial" panose="020B0604020202020204" pitchFamily="34" charset="0"/>
              </a:rPr>
              <a:t>STRONG, T.V., BOEHM, K. et COLLINS, F.S. « Localization of cystic fibrosis transmembrane conductance regulator mRNA in the human gastrointestinal tract by in situ hybridization », </a:t>
            </a:r>
            <a:r>
              <a:rPr lang="fr-CA" sz="800" i="1" dirty="0">
                <a:latin typeface="Arial" panose="020B0604020202020204" pitchFamily="34" charset="0"/>
              </a:rPr>
              <a:t>J Clin Invest</a:t>
            </a:r>
            <a:r>
              <a:rPr lang="fr-CA" sz="800" dirty="0">
                <a:latin typeface="Arial" panose="020B0604020202020204" pitchFamily="34" charset="0"/>
              </a:rPr>
              <a:t>. 1994;93(1):347-354.</a:t>
            </a:r>
          </a:p>
          <a:p>
            <a:pPr marL="228600" lvl="0" indent="-228600">
              <a:buFont typeface="+mj-lt"/>
              <a:buAutoNum type="arabicPeriod"/>
            </a:pPr>
            <a:r>
              <a:rPr lang="fr-CA" sz="800" dirty="0">
                <a:latin typeface="Arial" panose="020B0604020202020204" pitchFamily="34" charset="0"/>
              </a:rPr>
              <a:t>COHN, J.A., STRONG, T.V., PICCIOTTO, M.R., NAIRN, A.C., COLLINS, F.S., FITZ, J.G. « Localization of the cystic fibrosis transmembrane conductance regulator in human bile duct epithelial cells », </a:t>
            </a:r>
            <a:r>
              <a:rPr lang="fr-CA" sz="800" i="1" dirty="0">
                <a:latin typeface="Arial" panose="020B0604020202020204" pitchFamily="34" charset="0"/>
              </a:rPr>
              <a:t>Gastroenterology</a:t>
            </a:r>
            <a:r>
              <a:rPr lang="fr-CA" sz="800" dirty="0">
                <a:latin typeface="Arial" panose="020B0604020202020204" pitchFamily="34" charset="0"/>
              </a:rPr>
              <a:t>. 1993;105(6):1857-1864. </a:t>
            </a:r>
            <a:endParaRPr lang="fr-CA" sz="800" dirty="0">
              <a:latin typeface="Arial" panose="020B0604020202020204" pitchFamily="34" charset="0"/>
              <a:cs typeface="Arial" panose="020B0604020202020204" pitchFamily="34" charset="0"/>
            </a:endParaRPr>
          </a:p>
          <a:p>
            <a:pPr marL="228600" lvl="0" indent="-228600">
              <a:buFont typeface="+mj-lt"/>
              <a:buAutoNum type="arabicPeriod"/>
            </a:pPr>
            <a:r>
              <a:rPr lang="fr-CA" sz="800" dirty="0">
                <a:solidFill>
                  <a:srgbClr val="000000"/>
                </a:solidFill>
                <a:latin typeface="Arial" panose="020B0604020202020204" pitchFamily="34" charset="0"/>
              </a:rPr>
              <a:t>GUO, J.H., CHEN, H., RUAN, Y.C. et coll. « Glucose-induced electrical activities and insulin secretion in pancreatic islet β-cells are modulated by CFTR », </a:t>
            </a:r>
            <a:r>
              <a:rPr lang="fr-CA" sz="800" i="1" dirty="0">
                <a:solidFill>
                  <a:srgbClr val="000000"/>
                </a:solidFill>
                <a:latin typeface="Arial" panose="020B0604020202020204" pitchFamily="34" charset="0"/>
              </a:rPr>
              <a:t>Nat Commun. </a:t>
            </a:r>
            <a:r>
              <a:rPr lang="fr-CA" sz="800" dirty="0">
                <a:solidFill>
                  <a:srgbClr val="000000"/>
                </a:solidFill>
                <a:latin typeface="Arial" panose="020B0604020202020204" pitchFamily="34" charset="0"/>
              </a:rPr>
              <a:t>2014;5:4420.</a:t>
            </a:r>
            <a:endParaRPr lang="fr-CA" sz="800" dirty="0">
              <a:latin typeface="Arial" panose="020B0604020202020204" pitchFamily="34" charset="0"/>
              <a:cs typeface="Arial" panose="020B0604020202020204" pitchFamily="34" charset="0"/>
            </a:endParaRPr>
          </a:p>
          <a:p>
            <a:pPr lvl="0">
              <a:defRPr/>
            </a:pPr>
            <a:endParaRPr lang="fr-CA" sz="9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9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4</a:t>
            </a:fld>
            <a:endParaRPr lang="fr-CA" dirty="0"/>
          </a:p>
        </p:txBody>
      </p:sp>
    </p:spTree>
    <p:extLst>
      <p:ext uri="{BB962C8B-B14F-4D97-AF65-F5344CB8AC3E}">
        <p14:creationId xmlns:p14="http://schemas.microsoft.com/office/powerpoint/2010/main" val="321303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40</a:t>
            </a:fld>
            <a:endParaRPr lang="fr-CA" dirty="0"/>
          </a:p>
        </p:txBody>
      </p:sp>
    </p:spTree>
    <p:extLst>
      <p:ext uri="{BB962C8B-B14F-4D97-AF65-F5344CB8AC3E}">
        <p14:creationId xmlns:p14="http://schemas.microsoft.com/office/powerpoint/2010/main" val="2229427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L’incidence globale du cancer était similaire chez les patients atteints de FK n’ayant pas subi de greffe et la population générale des États-Unis. L’incidence des cancers gastro-intestinaux était plus élevée chez les patients atteints de FK, surtout après une greffe.</a:t>
            </a:r>
          </a:p>
          <a:p>
            <a:pPr marL="171450" indent="-171450">
              <a:buFont typeface="Arial" panose="020B0604020202020204" pitchFamily="34" charset="0"/>
              <a:buChar char="•"/>
            </a:pPr>
            <a:r>
              <a:rPr lang="fr-CA" dirty="0">
                <a:latin typeface="Arial" panose="020B0604020202020204" pitchFamily="34" charset="0"/>
              </a:rPr>
              <a:t>Dans cette étude, les patients atteints de FK étaient suivis pendant qu’ils recevaient des soins dans l’un des 250 centres de FK des États-Unis, et les données sur l’incidence du cancer étaient comparées à celles de la population générale des États-Unis.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La cohorte regroupait l’ensemble des 41 188 patients atteints de FK sans cancer au début du suivi, qui avaient été inscrits au Registre des patients de la CFF et qui ont fait l’objet d’un suivi au moins une fois entre 1990 et 2009.</a:t>
            </a:r>
          </a:p>
          <a:p>
            <a:pPr marL="171450" indent="-171450">
              <a:buFont typeface="Arial" panose="020B0604020202020204" pitchFamily="34" charset="0"/>
              <a:buChar char="•"/>
            </a:pPr>
            <a:r>
              <a:rPr lang="fr-CA" dirty="0">
                <a:latin typeface="Arial" panose="020B0604020202020204" pitchFamily="34" charset="0"/>
              </a:rPr>
              <a:t>Pendant les 344 114 années-personnes d’observation accumulées entre 1990 et 2009, 172 cas de cancers invasifs ont été signalés chez des patients atteints de FK n’ayant pas subi de greffe, comparativement aux 153,5 cas prévus. </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Pendant les 8 235 années-personnes d’observation accumulées entre 1990 et 2009, 26 cas de cancers invasifs ont été signalés chez les 2 749 patients atteints de FK ayant subi une greffe, comparativement aux 9,6 cas prévus.</a:t>
            </a:r>
          </a:p>
          <a:p>
            <a:pPr marL="171450" indent="-171450">
              <a:buFont typeface="Arial" panose="020B0604020202020204" pitchFamily="34" charset="0"/>
              <a:buChar char="•"/>
            </a:pPr>
            <a:endParaRPr lang="fr-CA" b="1" dirty="0">
              <a:solidFill>
                <a:prstClr val="black"/>
              </a:solidFill>
              <a:latin typeface="Arial" panose="020B0604020202020204" pitchFamily="34" charset="0"/>
              <a:cs typeface="Arial" panose="020B0604020202020204" pitchFamily="34" charset="0"/>
            </a:endParaRPr>
          </a:p>
          <a:p>
            <a:r>
              <a:rPr lang="fr-CA" b="1" dirty="0">
                <a:solidFill>
                  <a:prstClr val="black"/>
                </a:solidFill>
                <a:latin typeface="Arial" panose="020B0604020202020204" pitchFamily="34" charset="0"/>
              </a:rPr>
              <a:t>Référence</a:t>
            </a:r>
            <a:endParaRPr lang="fr-CA" b="1" dirty="0">
              <a:solidFill>
                <a:prstClr val="black"/>
              </a:solidFill>
              <a:latin typeface="Arial" panose="020B0604020202020204" pitchFamily="34" charset="0"/>
              <a:cs typeface="Arial" panose="020B0604020202020204" pitchFamily="34" charset="0"/>
            </a:endParaRPr>
          </a:p>
          <a:p>
            <a:pPr lvl="0">
              <a:defRPr/>
            </a:pPr>
            <a:r>
              <a:rPr lang="fr-CA" dirty="0">
                <a:latin typeface="Arial" panose="020B0604020202020204" pitchFamily="34" charset="0"/>
              </a:rPr>
              <a:t>MAISONNEUVE, P., MARSHALL, B.C., KNAPP, E.A. et LOWENFELS, A.B. « Cancer risk in cystic fibrosis: a 20-year nationwide study from the United States », </a:t>
            </a:r>
            <a:r>
              <a:rPr lang="fr-CA" i="1" dirty="0">
                <a:latin typeface="Arial" panose="020B0604020202020204" pitchFamily="34" charset="0"/>
              </a:rPr>
              <a:t>J Natl Cancer Inst</a:t>
            </a:r>
            <a:r>
              <a:rPr lang="fr-CA" dirty="0">
                <a:latin typeface="Arial" panose="020B0604020202020204" pitchFamily="34" charset="0"/>
              </a:rPr>
              <a:t>. 2013;105(2):122-129.</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solidFill>
                  <a:prstClr val="black"/>
                </a:solidFill>
              </a:rPr>
              <a:pPr/>
              <a:t>41</a:t>
            </a:fld>
            <a:endParaRPr lang="fr-CA" dirty="0">
              <a:solidFill>
                <a:prstClr val="black"/>
              </a:solidFill>
            </a:endParaRPr>
          </a:p>
        </p:txBody>
      </p:sp>
    </p:spTree>
    <p:extLst>
      <p:ext uri="{BB962C8B-B14F-4D97-AF65-F5344CB8AC3E}">
        <p14:creationId xmlns:p14="http://schemas.microsoft.com/office/powerpoint/2010/main" val="4272265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608320" cy="4507371"/>
          </a:xfrm>
        </p:spPr>
        <p:txBody>
          <a:bodyPr/>
          <a:lstStyle/>
          <a:p>
            <a:r>
              <a:rPr lang="fr-CA" sz="1050" b="1" dirty="0">
                <a:latin typeface="Arial" panose="020B0604020202020204" pitchFamily="34" charset="0"/>
              </a:rPr>
              <a:t>Points clés</a:t>
            </a:r>
            <a:endParaRPr lang="fr-CA" sz="105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On ignore quels sont les mécanismes exacts à l’origine du risque accru de cancers gastro-intestinaux chez les patients atteints de FK.</a:t>
            </a:r>
          </a:p>
          <a:p>
            <a:pPr marL="171450" indent="-171450">
              <a:buFont typeface="Arial" panose="020B0604020202020204" pitchFamily="34" charset="0"/>
              <a:buChar char="•"/>
            </a:pPr>
            <a:r>
              <a:rPr lang="fr-CA" sz="1050" dirty="0">
                <a:latin typeface="Arial" panose="020B0604020202020204" pitchFamily="34" charset="0"/>
              </a:rPr>
              <a:t>Plusieurs mécanismes potentiels pourraient contribuer à l’élévation du risque, y compris des facteurs liés à l’expression génique et aux génotypes de la FK</a:t>
            </a:r>
            <a:r>
              <a:rPr lang="fr-CA" sz="1050" baseline="30000" dirty="0">
                <a:latin typeface="Arial" panose="020B0604020202020204" pitchFamily="34" charset="0"/>
              </a:rPr>
              <a:t>1-3</a:t>
            </a:r>
            <a:r>
              <a:rPr lang="fr-CA" sz="1050" dirty="0">
                <a:latin typeface="Arial" panose="020B0604020202020204" pitchFamily="34" charset="0"/>
              </a:rPr>
              <a:t>, l’inflammation</a:t>
            </a:r>
            <a:r>
              <a:rPr lang="fr-CA" sz="1050" baseline="30000" dirty="0">
                <a:latin typeface="Arial" panose="020B0604020202020204" pitchFamily="34" charset="0"/>
              </a:rPr>
              <a:t>4</a:t>
            </a:r>
            <a:r>
              <a:rPr lang="fr-CA" sz="1050" dirty="0">
                <a:latin typeface="Arial" panose="020B0604020202020204" pitchFamily="34" charset="0"/>
              </a:rPr>
              <a:t>, une malabsorption des antioxydants lyposolubles</a:t>
            </a:r>
            <a:r>
              <a:rPr lang="fr-CA" sz="1050" baseline="30000" dirty="0">
                <a:latin typeface="Arial" panose="020B0604020202020204" pitchFamily="34" charset="0"/>
              </a:rPr>
              <a:t>4</a:t>
            </a:r>
            <a:r>
              <a:rPr lang="fr-CA" sz="1050" dirty="0">
                <a:latin typeface="Arial" panose="020B0604020202020204" pitchFamily="34" charset="0"/>
              </a:rPr>
              <a:t>, le SOID</a:t>
            </a:r>
            <a:r>
              <a:rPr lang="fr-CA" sz="1050" baseline="30000" dirty="0">
                <a:latin typeface="Arial" panose="020B0604020202020204" pitchFamily="34" charset="0"/>
              </a:rPr>
              <a:t>2</a:t>
            </a:r>
            <a:r>
              <a:rPr lang="fr-CA" sz="1050" dirty="0">
                <a:latin typeface="Arial" panose="020B0604020202020204" pitchFamily="34" charset="0"/>
              </a:rPr>
              <a:t>, la surveillance radiographique</a:t>
            </a:r>
            <a:r>
              <a:rPr lang="fr-CA" sz="1050" baseline="30000" dirty="0">
                <a:latin typeface="Arial" panose="020B0604020202020204" pitchFamily="34" charset="0"/>
              </a:rPr>
              <a:t>2</a:t>
            </a:r>
            <a:r>
              <a:rPr lang="fr-CA" sz="1050" dirty="0">
                <a:latin typeface="Arial" panose="020B0604020202020204" pitchFamily="34" charset="0"/>
              </a:rPr>
              <a:t> et l’immunodépression suivant la greffe</a:t>
            </a:r>
            <a:r>
              <a:rPr lang="fr-CA" sz="1050" baseline="30000" dirty="0">
                <a:latin typeface="Arial" panose="020B0604020202020204" pitchFamily="34" charset="0"/>
              </a:rPr>
              <a:t>2</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Autres renseignements</a:t>
            </a:r>
            <a:endParaRPr lang="fr-CA" sz="105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La FK n’expose pas les patients à un plus grand risque de cancers de tous genres, ce qui laisse croire que les mécanismes à l’origine du risque accru de cancers gastro-intestinaux sont propres à la fonction du tractus gastro-intestinal.</a:t>
            </a:r>
          </a:p>
          <a:p>
            <a:pPr marL="171450" indent="-171450">
              <a:buFont typeface="Arial" panose="020B0604020202020204" pitchFamily="34" charset="0"/>
              <a:buChar char="•"/>
            </a:pPr>
            <a:r>
              <a:rPr lang="fr-CA" sz="1050" dirty="0">
                <a:latin typeface="Arial" panose="020B0604020202020204" pitchFamily="34" charset="0"/>
              </a:rPr>
              <a:t>D’après certaines données provenant de modèles animaux et d’une cohorte de patients atteints de FK, la protéine CFTR peut être un suppresseur de tumeur</a:t>
            </a:r>
            <a:r>
              <a:rPr lang="fr-CA" sz="1050" baseline="30000" dirty="0">
                <a:latin typeface="Arial" panose="020B0604020202020204" pitchFamily="34" charset="0"/>
              </a:rPr>
              <a:t>5</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 :</a:t>
            </a:r>
          </a:p>
          <a:p>
            <a:pPr marL="228600" lvl="0" indent="-228600">
              <a:buFont typeface="+mj-lt"/>
              <a:buAutoNum type="arabicPeriod"/>
              <a:defRPr/>
            </a:pPr>
            <a:r>
              <a:rPr lang="fr-CA" sz="1050" dirty="0">
                <a:latin typeface="Arial" panose="020B0604020202020204" pitchFamily="34" charset="0"/>
              </a:rPr>
              <a:t>HERNANDEZ-JIMENEZ, I., FISCHMAN, D. et CHERIYATH, P. « Colon cancer in cystic fibrosis patients: is this a growing problem? », </a:t>
            </a:r>
            <a:r>
              <a:rPr lang="fr-CA" sz="1050" i="1" dirty="0">
                <a:latin typeface="Arial" panose="020B0604020202020204" pitchFamily="34" charset="0"/>
              </a:rPr>
              <a:t>J Cyst Fibros</a:t>
            </a:r>
            <a:r>
              <a:rPr lang="fr-CA" sz="1050" dirty="0">
                <a:latin typeface="Arial" panose="020B0604020202020204" pitchFamily="34" charset="0"/>
              </a:rPr>
              <a:t>. 2008;7(5):343-346.</a:t>
            </a:r>
          </a:p>
          <a:p>
            <a:pPr marL="228600" lvl="0" indent="-228600">
              <a:buFont typeface="+mj-lt"/>
              <a:buAutoNum type="arabicPeriod"/>
              <a:defRPr/>
            </a:pPr>
            <a:r>
              <a:rPr lang="fr-CA" sz="1050" dirty="0">
                <a:latin typeface="Arial" panose="020B0604020202020204" pitchFamily="34" charset="0"/>
              </a:rPr>
              <a:t>MAISONNEUVE, P., MARSHALL, B.C., KNAPP, E.A. et LOWENFELS, A.B. « Cancer risk in cystic fibrosis: a 20-year nationwide study from the United States », </a:t>
            </a:r>
            <a:r>
              <a:rPr lang="fr-CA" sz="1050" i="1" dirty="0">
                <a:latin typeface="Arial" panose="020B0604020202020204" pitchFamily="34" charset="0"/>
              </a:rPr>
              <a:t>J Natl Cancer Inst</a:t>
            </a:r>
            <a:r>
              <a:rPr lang="fr-CA" sz="1050" dirty="0">
                <a:latin typeface="Arial" panose="020B0604020202020204" pitchFamily="34" charset="0"/>
              </a:rPr>
              <a:t>. 2013;105(2):122-129.</a:t>
            </a:r>
          </a:p>
          <a:p>
            <a:pPr marL="228600" indent="-228600">
              <a:buFont typeface="+mj-lt"/>
              <a:buAutoNum type="arabicPeriod"/>
              <a:defRPr/>
            </a:pPr>
            <a:r>
              <a:rPr lang="fr-CA" sz="1050" dirty="0">
                <a:latin typeface="Arial" panose="020B0604020202020204" pitchFamily="34" charset="0"/>
              </a:rPr>
              <a:t>DE LISLE, R.C. et BOROWITZ, D. « The cystic fibrosis intestine », </a:t>
            </a:r>
            <a:r>
              <a:rPr lang="fr-CA" sz="1050" i="1" dirty="0">
                <a:latin typeface="Arial" panose="020B0604020202020204" pitchFamily="34" charset="0"/>
              </a:rPr>
              <a:t>Cold Spring Harb Perspect Med. </a:t>
            </a:r>
            <a:r>
              <a:rPr lang="fr-CA" sz="1050" dirty="0">
                <a:latin typeface="Arial" panose="020B0604020202020204" pitchFamily="34" charset="0"/>
              </a:rPr>
              <a:t>2013;3(9):a009753.</a:t>
            </a:r>
            <a:endParaRPr lang="fr-CA" sz="1050" dirty="0">
              <a:latin typeface="Arial" panose="020B0604020202020204" pitchFamily="34" charset="0"/>
              <a:cs typeface="Arial" panose="020B0604020202020204" pitchFamily="34" charset="0"/>
            </a:endParaRPr>
          </a:p>
          <a:p>
            <a:pPr marL="228600" indent="-228600">
              <a:buFont typeface="+mj-lt"/>
              <a:buAutoNum type="arabicPeriod"/>
              <a:defRPr/>
            </a:pPr>
            <a:r>
              <a:rPr lang="fr-CA" sz="1050" dirty="0">
                <a:latin typeface="Arial" panose="020B0604020202020204" pitchFamily="34" charset="0"/>
              </a:rPr>
              <a:t>ALEXANDER, C.L, URBANSKI, S.J., HILSDEN, R., RABIN, H., MACNAUGHTON, W.K. et BECK, P.L. « The risk of gastrointestinal malignancies in cystic fibrosis: case report of a patient with a near obstructing villous adenoma found on colon cancer screening and Barrett’s esophagus », </a:t>
            </a:r>
            <a:r>
              <a:rPr lang="fr-CA" sz="1050" i="1" dirty="0">
                <a:latin typeface="Arial" panose="020B0604020202020204" pitchFamily="34" charset="0"/>
              </a:rPr>
              <a:t>J Cyst Fibros</a:t>
            </a:r>
            <a:r>
              <a:rPr lang="fr-CA" sz="1050" dirty="0">
                <a:latin typeface="Arial" panose="020B0604020202020204" pitchFamily="34" charset="0"/>
              </a:rPr>
              <a:t>. 2008;7(1):1-6</a:t>
            </a:r>
            <a:endParaRPr lang="fr-CA" sz="1050" dirty="0">
              <a:latin typeface="Arial" panose="020B0604020202020204" pitchFamily="34" charset="0"/>
              <a:cs typeface="Arial" panose="020B0604020202020204" pitchFamily="34" charset="0"/>
            </a:endParaRPr>
          </a:p>
          <a:p>
            <a:pPr marL="228600" indent="-228600">
              <a:buFont typeface="+mj-lt"/>
              <a:buAutoNum type="arabicPeriod"/>
              <a:defRPr/>
            </a:pPr>
            <a:r>
              <a:rPr lang="fr-CA" sz="1050" dirty="0">
                <a:latin typeface="Arial" panose="020B0604020202020204" pitchFamily="34" charset="0"/>
              </a:rPr>
              <a:t>THAN, B.L., LINNEKAMP, J.F., STARR, T.K. et coll. « CFTR is a tumor suppressor gene in murine and human intestinal cancer », </a:t>
            </a:r>
            <a:r>
              <a:rPr lang="fr-CA" sz="1050" i="1" dirty="0">
                <a:latin typeface="Arial" panose="020B0604020202020204" pitchFamily="34" charset="0"/>
              </a:rPr>
              <a:t>Oncogene</a:t>
            </a:r>
            <a:r>
              <a:rPr lang="fr-CA" sz="1050" dirty="0">
                <a:latin typeface="Arial" panose="020B0604020202020204" pitchFamily="34" charset="0"/>
              </a:rPr>
              <a:t>. 2016;35(32):4179-4187.</a:t>
            </a:r>
          </a:p>
          <a:p>
            <a:pPr marL="228600" indent="-228600">
              <a:buFont typeface="+mj-lt"/>
              <a:buAutoNum type="arabicPeriod"/>
              <a:defRPr/>
            </a:pP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42</a:t>
            </a:fld>
            <a:endParaRPr lang="fr-CA" dirty="0"/>
          </a:p>
        </p:txBody>
      </p:sp>
    </p:spTree>
    <p:extLst>
      <p:ext uri="{BB962C8B-B14F-4D97-AF65-F5344CB8AC3E}">
        <p14:creationId xmlns:p14="http://schemas.microsoft.com/office/powerpoint/2010/main" val="4093894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solidFill>
                  <a:prstClr val="black"/>
                </a:solidFill>
              </a:rPr>
              <a:pPr/>
              <a:t>43</a:t>
            </a:fld>
            <a:endParaRPr lang="fr-CA" dirty="0">
              <a:solidFill>
                <a:prstClr val="black"/>
              </a:solidFill>
            </a:endParaRPr>
          </a:p>
        </p:txBody>
      </p:sp>
    </p:spTree>
    <p:extLst>
      <p:ext uri="{BB962C8B-B14F-4D97-AF65-F5344CB8AC3E}">
        <p14:creationId xmlns:p14="http://schemas.microsoft.com/office/powerpoint/2010/main" val="4181628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44</a:t>
            </a:fld>
            <a:endParaRPr lang="fr-CA" dirty="0"/>
          </a:p>
        </p:txBody>
      </p:sp>
    </p:spTree>
    <p:extLst>
      <p:ext uri="{BB962C8B-B14F-4D97-AF65-F5344CB8AC3E}">
        <p14:creationId xmlns:p14="http://schemas.microsoft.com/office/powerpoint/2010/main" val="935843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45</a:t>
            </a:fld>
            <a:endParaRPr lang="fr-CA" dirty="0"/>
          </a:p>
        </p:txBody>
      </p:sp>
    </p:spTree>
    <p:extLst>
      <p:ext uri="{BB962C8B-B14F-4D97-AF65-F5344CB8AC3E}">
        <p14:creationId xmlns:p14="http://schemas.microsoft.com/office/powerpoint/2010/main" val="206359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46</a:t>
            </a:fld>
            <a:endParaRPr lang="fr-CA" dirty="0"/>
          </a:p>
        </p:txBody>
      </p:sp>
    </p:spTree>
    <p:extLst>
      <p:ext uri="{BB962C8B-B14F-4D97-AF65-F5344CB8AC3E}">
        <p14:creationId xmlns:p14="http://schemas.microsoft.com/office/powerpoint/2010/main" val="2033985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47</a:t>
            </a:fld>
            <a:endParaRPr lang="fr-CA" dirty="0"/>
          </a:p>
        </p:txBody>
      </p:sp>
    </p:spTree>
    <p:extLst>
      <p:ext uri="{BB962C8B-B14F-4D97-AF65-F5344CB8AC3E}">
        <p14:creationId xmlns:p14="http://schemas.microsoft.com/office/powerpoint/2010/main" val="2163901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48</a:t>
            </a:fld>
            <a:endParaRPr lang="fr-CA" dirty="0"/>
          </a:p>
        </p:txBody>
      </p:sp>
    </p:spTree>
    <p:extLst>
      <p:ext uri="{BB962C8B-B14F-4D97-AF65-F5344CB8AC3E}">
        <p14:creationId xmlns:p14="http://schemas.microsoft.com/office/powerpoint/2010/main" val="1207398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49</a:t>
            </a:fld>
            <a:endParaRPr lang="fr-CA" dirty="0"/>
          </a:p>
        </p:txBody>
      </p:sp>
    </p:spTree>
    <p:extLst>
      <p:ext uri="{BB962C8B-B14F-4D97-AF65-F5344CB8AC3E}">
        <p14:creationId xmlns:p14="http://schemas.microsoft.com/office/powerpoint/2010/main" val="184768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8"/>
            <a:ext cx="5547794" cy="4867709"/>
          </a:xfrm>
        </p:spPr>
        <p:txBody>
          <a:bodyPr/>
          <a:lstStyle/>
          <a:p>
            <a:r>
              <a:rPr lang="fr-CA" sz="1050" b="1" dirty="0">
                <a:latin typeface="Arial" panose="020B0604020202020204" pitchFamily="34" charset="0"/>
              </a:rPr>
              <a:t>Points clés</a:t>
            </a:r>
            <a:endParaRPr lang="fr-CA" sz="105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50" dirty="0">
                <a:latin typeface="Arial" panose="020B0604020202020204" pitchFamily="34" charset="0"/>
              </a:rPr>
              <a:t>Le transport des ions à travers les canaux CFTR régule l’équilibre hydrique et électrolytique dans de nombreux organes, appareils et systèmes, y compris les poumons, le pancréas, le tractus gastro-intestinal, les sinus, le foie, l’appareil reproducteur et les glandes sudoripares. Dans un épithélium normal, la capacité de réguler le volume du liquide de surface dépend de la coordination de l’absorption du sodium (Na</a:t>
            </a:r>
            <a:r>
              <a:rPr lang="fr-CA" sz="1050" baseline="30000" dirty="0">
                <a:latin typeface="Arial" panose="020B0604020202020204" pitchFamily="34" charset="0"/>
              </a:rPr>
              <a:t>+</a:t>
            </a:r>
            <a:r>
              <a:rPr lang="fr-CA" sz="1050" dirty="0">
                <a:latin typeface="Arial" panose="020B0604020202020204" pitchFamily="34" charset="0"/>
              </a:rPr>
              <a:t>) via le canal sodique épithélial et de la sécrétion des ions Cl- par le canal CFTR</a:t>
            </a:r>
            <a:r>
              <a:rPr lang="fr-CA" sz="1050" baseline="30000" dirty="0">
                <a:latin typeface="Arial" panose="020B0604020202020204" pitchFamily="34" charset="0"/>
              </a:rPr>
              <a:t>1-3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50" dirty="0">
                <a:latin typeface="Arial" panose="020B0604020202020204" pitchFamily="34" charset="0"/>
              </a:rPr>
              <a:t>En temps normal, la réabsorption du Na</a:t>
            </a:r>
            <a:r>
              <a:rPr lang="fr-CA" sz="1050" baseline="30000" dirty="0">
                <a:latin typeface="Arial" panose="020B0604020202020204" pitchFamily="34" charset="0"/>
              </a:rPr>
              <a:t>+</a:t>
            </a:r>
            <a:r>
              <a:rPr lang="fr-CA" dirty="0"/>
              <a:t> </a:t>
            </a:r>
            <a:r>
              <a:rPr lang="fr-CA" sz="1050" dirty="0">
                <a:latin typeface="Arial" panose="020B0604020202020204" pitchFamily="34" charset="0"/>
              </a:rPr>
              <a:t>s’oppose à la sortie d’ions Cl</a:t>
            </a:r>
            <a:r>
              <a:rPr lang="fr-CA" sz="1050" baseline="30000" dirty="0">
                <a:latin typeface="Arial" panose="020B0604020202020204" pitchFamily="34" charset="0"/>
              </a:rPr>
              <a:t>-</a:t>
            </a:r>
            <a:r>
              <a:rPr lang="fr-CA" sz="1050" dirty="0">
                <a:latin typeface="Arial" panose="020B0604020202020204" pitchFamily="34" charset="0"/>
              </a:rPr>
              <a:t> chargés négativement. L’absorption du Na</a:t>
            </a:r>
            <a:r>
              <a:rPr lang="fr-CA" sz="1050" baseline="30000" dirty="0">
                <a:latin typeface="Arial" panose="020B0604020202020204" pitchFamily="34" charset="0"/>
              </a:rPr>
              <a:t>+</a:t>
            </a:r>
            <a:r>
              <a:rPr lang="fr-CA" sz="1050" dirty="0">
                <a:latin typeface="Arial" panose="020B0604020202020204" pitchFamily="34" charset="0"/>
              </a:rPr>
              <a:t> est régulée à la baisse par la protéine CFTR.</a:t>
            </a:r>
            <a:r>
              <a:rPr lang="fr-CA" dirty="0"/>
              <a:t> </a:t>
            </a:r>
            <a:r>
              <a:rPr lang="fr-CA" sz="1050" dirty="0">
                <a:latin typeface="Arial" panose="020B0604020202020204" pitchFamily="34" charset="0"/>
              </a:rPr>
              <a:t>Dans un épithélium privé de protéine CFTR fonctionnelle, l’échec de la sécrétion du Cl</a:t>
            </a:r>
            <a:r>
              <a:rPr lang="fr-CA" sz="1050" baseline="30000" dirty="0">
                <a:latin typeface="Arial" panose="020B0604020202020204" pitchFamily="34" charset="0"/>
              </a:rPr>
              <a:t>-</a:t>
            </a:r>
            <a:r>
              <a:rPr lang="fr-CA" sz="1050" dirty="0">
                <a:latin typeface="Arial" panose="020B0604020202020204" pitchFamily="34" charset="0"/>
              </a:rPr>
              <a:t> et de la régulation de l’absorption du Na</a:t>
            </a:r>
            <a:r>
              <a:rPr lang="fr-CA" sz="1050" baseline="30000" dirty="0">
                <a:latin typeface="Arial" panose="020B0604020202020204" pitchFamily="34" charset="0"/>
              </a:rPr>
              <a:t>+</a:t>
            </a:r>
            <a:r>
              <a:rPr lang="fr-CA" sz="1050" dirty="0">
                <a:latin typeface="Arial" panose="020B0604020202020204" pitchFamily="34" charset="0"/>
              </a:rPr>
              <a:t> entraîne la déshydratation du liquide de surface</a:t>
            </a:r>
            <a:r>
              <a:rPr lang="fr-CA" sz="1050" baseline="30000" dirty="0">
                <a:latin typeface="Arial" panose="020B0604020202020204" pitchFamily="34" charset="0"/>
              </a:rPr>
              <a:t>2,3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La protéine CFTR assure également le transport des anions bicarbonate, conformément à ce qui a été observé dans les cellules des canaux pancréatiques</a:t>
            </a:r>
            <a:r>
              <a:rPr lang="fr-CA" sz="1050" baseline="30000" dirty="0">
                <a:latin typeface="Arial" panose="020B0604020202020204" pitchFamily="34" charset="0"/>
              </a:rPr>
              <a:t>4</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Information à l’appui</a:t>
            </a:r>
            <a:endParaRPr lang="fr-CA" sz="105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50" dirty="0">
                <a:latin typeface="Arial" panose="020B0604020202020204" pitchFamily="34" charset="0"/>
              </a:rPr>
              <a:t>La protéine CFTR est responsable de diriger l’activité d’autres canaux de transport d’ions dans les cellules (p. ex. les canaux sodiques épithéliaux sur la surface luminale de la membrane), et dans les cellules privées de protéines CFTR fonctionnelles, l’absorption du Na</a:t>
            </a:r>
            <a:r>
              <a:rPr lang="fr-CA" sz="1050" baseline="30000" dirty="0">
                <a:latin typeface="Arial" panose="020B0604020202020204" pitchFamily="34" charset="0"/>
              </a:rPr>
              <a:t>+</a:t>
            </a:r>
            <a:r>
              <a:rPr lang="fr-CA" sz="1050" dirty="0">
                <a:latin typeface="Arial" panose="020B0604020202020204" pitchFamily="34" charset="0"/>
              </a:rPr>
              <a:t> est excessive</a:t>
            </a:r>
            <a:r>
              <a:rPr lang="fr-CA" sz="1050" baseline="30000" dirty="0">
                <a:latin typeface="Arial" panose="020B0604020202020204" pitchFamily="34" charset="0"/>
              </a:rPr>
              <a:t>2,3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50" dirty="0">
                <a:latin typeface="Arial" panose="020B0604020202020204" pitchFamily="34" charset="0"/>
              </a:rPr>
              <a:t>La déshydratation entraîne l’adhérence du mucus, ce qui favorise les infections bactériennes et l’inflammation</a:t>
            </a:r>
            <a:r>
              <a:rPr lang="fr-CA" sz="1050" baseline="30000" dirty="0">
                <a:latin typeface="Arial" panose="020B0604020202020204" pitchFamily="34" charset="0"/>
              </a:rPr>
              <a:t>2</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endParaRPr lang="fr-CA" sz="1050" dirty="0">
              <a:latin typeface="Arial" panose="020B0604020202020204" pitchFamily="34" charset="0"/>
              <a:cs typeface="Arial" panose="020B0604020202020204" pitchFamily="34" charset="0"/>
            </a:endParaRPr>
          </a:p>
          <a:p>
            <a:pPr marL="228600" indent="-228600">
              <a:buFont typeface="+mj-lt"/>
              <a:buAutoNum type="arabicPeriod"/>
            </a:pPr>
            <a:r>
              <a:rPr lang="fr-CA" sz="1050" dirty="0">
                <a:latin typeface="Arial" panose="020B0604020202020204" pitchFamily="34" charset="0"/>
              </a:rPr>
              <a:t>MACDONALD, K.D., MCKENZIE, K.R. et ZEITLIN, P.L. « Cystic fibrosis transmembrane regulator protein mutations: ’class’ opportunity for novel drug innovation », </a:t>
            </a:r>
            <a:r>
              <a:rPr lang="fr-CA" sz="1050" i="1" dirty="0">
                <a:latin typeface="Arial" panose="020B0604020202020204" pitchFamily="34" charset="0"/>
              </a:rPr>
              <a:t>Paediatr Drugs.</a:t>
            </a:r>
            <a:r>
              <a:rPr lang="fr-CA" sz="1050" dirty="0">
                <a:latin typeface="Arial" panose="020B0604020202020204" pitchFamily="34" charset="0"/>
              </a:rPr>
              <a:t> 2007;9</a:t>
            </a:r>
            <a:r>
              <a:rPr lang="fr-CA" sz="1050" dirty="0">
                <a:latin typeface="Arial" panose="020B0604020202020204" pitchFamily="34" charset="0"/>
                <a:sym typeface="Wingdings" panose="05000000000000000000" pitchFamily="2" charset="2"/>
              </a:rPr>
              <a:t>(1):</a:t>
            </a:r>
            <a:r>
              <a:rPr lang="fr-CA" sz="1050" dirty="0">
                <a:latin typeface="Arial" panose="020B0604020202020204" pitchFamily="34" charset="0"/>
              </a:rPr>
              <a:t>1-10.</a:t>
            </a:r>
            <a:endParaRPr lang="fr-CA" sz="1050" dirty="0">
              <a:latin typeface="Arial" panose="020B0604020202020204" pitchFamily="34" charset="0"/>
              <a:cs typeface="Arial" panose="020B0604020202020204" pitchFamily="34" charset="0"/>
            </a:endParaRPr>
          </a:p>
          <a:p>
            <a:pPr marL="228600" indent="-228600">
              <a:buFont typeface="+mj-lt"/>
              <a:buAutoNum type="arabicPeriod"/>
            </a:pPr>
            <a:r>
              <a:rPr lang="fr-CA" sz="1050" dirty="0">
                <a:latin typeface="Arial" panose="020B0604020202020204" pitchFamily="34" charset="0"/>
              </a:rPr>
              <a:t>ROWE, S.M., MILLER, S., SORSCHER, E.J. « Cystic fibrosis », </a:t>
            </a:r>
            <a:r>
              <a:rPr lang="fr-CA" sz="1050" i="1" dirty="0">
                <a:latin typeface="Arial" panose="020B0604020202020204" pitchFamily="34" charset="0"/>
              </a:rPr>
              <a:t>N Engl J Med.</a:t>
            </a:r>
            <a:r>
              <a:rPr lang="fr-CA" sz="1050" dirty="0">
                <a:latin typeface="Arial" panose="020B0604020202020204" pitchFamily="34" charset="0"/>
              </a:rPr>
              <a:t> 2005;352(19):1992-2001.</a:t>
            </a:r>
            <a:endParaRPr lang="fr-CA" sz="1050" dirty="0">
              <a:latin typeface="Arial" panose="020B0604020202020204" pitchFamily="34" charset="0"/>
              <a:cs typeface="Arial" panose="020B0604020202020204" pitchFamily="34" charset="0"/>
            </a:endParaRPr>
          </a:p>
          <a:p>
            <a:pPr marL="228600" indent="-228600">
              <a:buFont typeface="+mj-lt"/>
              <a:buAutoNum type="arabicPeriod"/>
            </a:pPr>
            <a:r>
              <a:rPr lang="fr-CA" sz="1050" dirty="0">
                <a:latin typeface="Arial" panose="020B0604020202020204" pitchFamily="34" charset="0"/>
              </a:rPr>
              <a:t>MALL, M.A., GALIETTA, L.J.V. « Targeting ion channels in cystic fibrosis », </a:t>
            </a:r>
            <a:r>
              <a:rPr lang="fr-CA" sz="1050" i="1" dirty="0">
                <a:latin typeface="Arial" panose="020B0604020202020204" pitchFamily="34" charset="0"/>
              </a:rPr>
              <a:t>J Cyst Fibros. </a:t>
            </a:r>
            <a:r>
              <a:rPr lang="fr-CA" sz="1050" dirty="0">
                <a:latin typeface="Arial" panose="020B0604020202020204" pitchFamily="34" charset="0"/>
              </a:rPr>
              <a:t>2015;14(5):561-570.</a:t>
            </a:r>
          </a:p>
          <a:p>
            <a:pPr marL="228600" indent="-228600">
              <a:buFont typeface="+mj-lt"/>
              <a:buAutoNum type="arabicPeriod"/>
            </a:pPr>
            <a:r>
              <a:rPr lang="fr-CA" sz="1050" dirty="0">
                <a:latin typeface="Arial" panose="020B0604020202020204" pitchFamily="34" charset="0"/>
              </a:rPr>
              <a:t>ISHIGURO, H., STEWARD, M.C., NARUSE, S. et coll. « CFTR functions as a bicarbonate channel in pancreatic duct cells »,</a:t>
            </a:r>
            <a:r>
              <a:rPr lang="fr-CA" dirty="0"/>
              <a:t> </a:t>
            </a:r>
            <a:r>
              <a:rPr lang="fr-CA" sz="1050" i="1" dirty="0">
                <a:latin typeface="Arial" panose="020B0604020202020204" pitchFamily="34" charset="0"/>
              </a:rPr>
              <a:t>J Gen Physiol</a:t>
            </a:r>
            <a:r>
              <a:rPr lang="fr-CA" sz="1050" dirty="0">
                <a:latin typeface="Arial" panose="020B0604020202020204" pitchFamily="34" charset="0"/>
              </a:rPr>
              <a:t>. 2009;133(3):315-326.</a:t>
            </a:r>
          </a:p>
          <a:p>
            <a:pPr marL="228600" indent="-228600">
              <a:buFont typeface="+mj-lt"/>
              <a:buAutoNum type="arabicPeriod"/>
            </a:pPr>
            <a:endParaRPr lang="fr-CA" sz="1050" dirty="0">
              <a:latin typeface="Arial" panose="020B0604020202020204" pitchFamily="34" charset="0"/>
              <a:cs typeface="Arial" panose="020B0604020202020204" pitchFamily="34" charset="0"/>
            </a:endParaRPr>
          </a:p>
          <a:p>
            <a:pPr marL="172800" indent="-172800">
              <a:buFont typeface="Arial" panose="020B0604020202020204" pitchFamily="34" charset="0"/>
              <a:buChar char="•"/>
            </a:pPr>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5</a:t>
            </a:fld>
            <a:endParaRPr lang="fr-CA" dirty="0"/>
          </a:p>
        </p:txBody>
      </p:sp>
    </p:spTree>
    <p:extLst>
      <p:ext uri="{BB962C8B-B14F-4D97-AF65-F5344CB8AC3E}">
        <p14:creationId xmlns:p14="http://schemas.microsoft.com/office/powerpoint/2010/main" val="2328376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50</a:t>
            </a:fld>
            <a:endParaRPr lang="fr-CA" dirty="0"/>
          </a:p>
        </p:txBody>
      </p:sp>
    </p:spTree>
    <p:extLst>
      <p:ext uri="{BB962C8B-B14F-4D97-AF65-F5344CB8AC3E}">
        <p14:creationId xmlns:p14="http://schemas.microsoft.com/office/powerpoint/2010/main" val="4180483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Dans un modèle murin d’inactivation de la protéine CFTR, la maladie intestinale était fortement comparable à celle observée chez les patients humains atteints de FK et la diminution de l’activité de la protéine CFTR seule pouvait entraîner la formation d’une tumeur dans le côlon et l’intestin grêle.</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On a laissé une cohorte de ces souris atteindre l’âge de 12 mois. Dans cette cohorte, la diminution de l’activité de la protéine CFTR seule pouvait déclencher la formation d’une tumeur tant dans le côlon que dans l’intestin grêle, la pénétrance tumorale se chiffrant à plus de 60 % (multiplicité de 1,6), alors qu’aucune tumeur n’était observée chez les témoins.</a:t>
            </a:r>
          </a:p>
          <a:p>
            <a:pPr marL="171450" indent="-171450">
              <a:buFont typeface="Arial" panose="020B0604020202020204" pitchFamily="34" charset="0"/>
              <a:buChar char="•"/>
            </a:pPr>
            <a:r>
              <a:rPr lang="fr-CA" dirty="0">
                <a:latin typeface="Arial" panose="020B0604020202020204" pitchFamily="34" charset="0"/>
              </a:rPr>
              <a:t>Dans une cohorte de 90 patients atteints d’un cancer du côlon de stade II et ayant subi une chirurgie curative intentionnelle à l’Academic Medical Center à Amsterdam, aux Pays-Bas (AMC-AJCCII-90), le taux de survie sans maladie était significativement inférieur dans le sous-groupe de patients présentant une faible expression de la protéine CFTR.</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solidFill>
                  <a:prstClr val="black"/>
                </a:solidFill>
                <a:latin typeface="Arial" panose="020B0604020202020204" pitchFamily="34" charset="0"/>
              </a:rPr>
              <a:t>La stratification du risque de récidive reposait sur la présence d’une stabilité des microsatellites, qui est associée à un très mauvais pronostic.</a:t>
            </a:r>
            <a:endParaRPr lang="fr-CA" dirty="0">
              <a:solidFill>
                <a:prstClr val="black"/>
              </a:solidFill>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Le taux de survie sans maladie après 3 ans pour l’ensemble du groupe était de 85 % dans le groupe présentant une forte expression de la protéine CFTR, et de 56 % dans celui présentant une faible expression de la protéine CFTR (</a:t>
            </a:r>
            <a:r>
              <a:rPr lang="fr-CA" i="1" dirty="0">
                <a:latin typeface="Arial" panose="020B0604020202020204" pitchFamily="34" charset="0"/>
              </a:rPr>
              <a:t>p</a:t>
            </a:r>
            <a:r>
              <a:rPr lang="fr-CA" dirty="0">
                <a:latin typeface="Arial" panose="020B0604020202020204" pitchFamily="34" charset="0"/>
              </a:rPr>
              <a:t> = 0,02). </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Dans le groupe de patients présentant une stabilité des microsatellites, le taux de survie sans maladie après 3 ans était de 85 % et de 38 % dans les groupes présentant une forte et une faible expression de la protéine CFTR, respectivement (</a:t>
            </a:r>
            <a:r>
              <a:rPr lang="fr-CA" i="1" dirty="0">
                <a:latin typeface="Arial" panose="020B0604020202020204" pitchFamily="34" charset="0"/>
              </a:rPr>
              <a:t>p</a:t>
            </a:r>
            <a:r>
              <a:rPr lang="fr-CA" dirty="0">
                <a:latin typeface="Arial" panose="020B0604020202020204" pitchFamily="34" charset="0"/>
              </a:rPr>
              <a:t> = 0,002)</a:t>
            </a:r>
            <a:endParaRPr lang="fr-CA"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endParaRPr lang="fr-CA" b="1" dirty="0">
              <a:solidFill>
                <a:prstClr val="black"/>
              </a:solidFill>
              <a:latin typeface="Arial" panose="020B0604020202020204" pitchFamily="34" charset="0"/>
              <a:cs typeface="Arial" panose="020B0604020202020204" pitchFamily="34" charset="0"/>
            </a:endParaRPr>
          </a:p>
          <a:p>
            <a:pPr lvl="0">
              <a:defRPr/>
            </a:pPr>
            <a:r>
              <a:rPr lang="fr-CA" b="1" dirty="0">
                <a:solidFill>
                  <a:prstClr val="black"/>
                </a:solidFill>
                <a:latin typeface="Arial" panose="020B0604020202020204" pitchFamily="34" charset="0"/>
              </a:rPr>
              <a:t>Référence :</a:t>
            </a:r>
          </a:p>
          <a:p>
            <a:r>
              <a:rPr lang="fr-CA" dirty="0">
                <a:latin typeface="Arial" panose="020B0604020202020204" pitchFamily="34" charset="0"/>
              </a:rPr>
              <a:t>THAN, B.L., LINNEKAMP, J.F., STARR, T.K. et coll. « CFTR is a tumor suppressor gene in murine and human intestinal cancer », </a:t>
            </a:r>
            <a:r>
              <a:rPr lang="fr-CA" i="1" dirty="0">
                <a:latin typeface="Arial" panose="020B0604020202020204" pitchFamily="34" charset="0"/>
              </a:rPr>
              <a:t>Oncogene</a:t>
            </a:r>
            <a:r>
              <a:rPr lang="fr-CA" dirty="0">
                <a:latin typeface="Arial" panose="020B0604020202020204" pitchFamily="34" charset="0"/>
              </a:rPr>
              <a:t>. 2016;35(32):4179-4187.</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solidFill>
                  <a:prstClr val="black"/>
                </a:solidFill>
              </a:rPr>
              <a:pPr/>
              <a:t>51</a:t>
            </a:fld>
            <a:endParaRPr lang="fr-CA" dirty="0">
              <a:solidFill>
                <a:prstClr val="black"/>
              </a:solidFill>
            </a:endParaRPr>
          </a:p>
        </p:txBody>
      </p:sp>
    </p:spTree>
    <p:extLst>
      <p:ext uri="{BB962C8B-B14F-4D97-AF65-F5344CB8AC3E}">
        <p14:creationId xmlns:p14="http://schemas.microsoft.com/office/powerpoint/2010/main" val="373822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Dans un modèle murin d’inactivation de la protéine CFTR, la maladie intestinale était fortement comparable à celle observée chez les patients humains atteints de FK et la diminution de l’activité de la protéine CFTR seule pouvait entraîner la formation d’une tumeur dans le côlon et l’intestin grêle.</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On a laissé une cohorte de ces souris atteindre l’âge de 12 mois. Dans cette cohorte, la diminution de l’activité de la protéine CFTR seule pouvait déclencher la formation d’une tumeur tant dans le côlon que dans l’intestin grêle, la pénétrance tumorale se chiffrant à plus de 60 % (multiplicité de 1,6), alors qu’aucune tumeur n’était observée chez les témoins.</a:t>
            </a:r>
          </a:p>
          <a:p>
            <a:pPr marL="171450" indent="-171450">
              <a:buFont typeface="Arial" panose="020B0604020202020204" pitchFamily="34" charset="0"/>
              <a:buChar char="•"/>
            </a:pPr>
            <a:r>
              <a:rPr lang="fr-CA" dirty="0">
                <a:latin typeface="Arial" panose="020B0604020202020204" pitchFamily="34" charset="0"/>
              </a:rPr>
              <a:t>Dans une cohorte de 90 patients atteints d’un cancer du côlon de stade II et ayant subi une chirurgie curative intentionnelle à l’Academic Medical Center à Amsterdam, aux Pays-Bas (AMC-AJCCII-90), le taux de survie sans maladie était significativement inférieur dans le sous-groupe de patients présentant une faible expression de la protéine CFTR.</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solidFill>
                  <a:prstClr val="black"/>
                </a:solidFill>
                <a:latin typeface="Arial" panose="020B0604020202020204" pitchFamily="34" charset="0"/>
              </a:rPr>
              <a:t>La stratification du risque de récidive reposait sur la présence d’une stabilité des microsatellites, qui est associée à un très mauvais pronostic.</a:t>
            </a:r>
            <a:endParaRPr lang="fr-CA" dirty="0">
              <a:solidFill>
                <a:prstClr val="black"/>
              </a:solidFill>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Le taux de survie sans maladie après 3 ans pour l’ensemble du groupe était de 85 % dans le groupe présentant une forte expression de la protéine CFTR, et de 56 % dans celui présentant une faible expression de la protéine CFTR (</a:t>
            </a:r>
            <a:r>
              <a:rPr lang="fr-CA" i="1" dirty="0">
                <a:latin typeface="Arial" panose="020B0604020202020204" pitchFamily="34" charset="0"/>
              </a:rPr>
              <a:t>p</a:t>
            </a:r>
            <a:r>
              <a:rPr lang="fr-CA" dirty="0">
                <a:latin typeface="Arial" panose="020B0604020202020204" pitchFamily="34" charset="0"/>
              </a:rPr>
              <a:t> = 0,02). </a:t>
            </a:r>
            <a:endParaRPr lang="fr-CA"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dirty="0">
                <a:latin typeface="Arial" panose="020B0604020202020204" pitchFamily="34" charset="0"/>
              </a:rPr>
              <a:t>Dans le groupe de patients présentant une stabilité des microsatellites, le taux de survie sans maladie après 3 ans était de 85 % et de 38 % dans les groupes présentant une forte et une faible expression de la protéine CFTR, respectivement (</a:t>
            </a:r>
            <a:r>
              <a:rPr lang="fr-CA" i="1" dirty="0">
                <a:latin typeface="Arial" panose="020B0604020202020204" pitchFamily="34" charset="0"/>
              </a:rPr>
              <a:t>p</a:t>
            </a:r>
            <a:r>
              <a:rPr lang="fr-CA" dirty="0">
                <a:latin typeface="Arial" panose="020B0604020202020204" pitchFamily="34" charset="0"/>
              </a:rPr>
              <a:t> = 0,002)</a:t>
            </a:r>
            <a:endParaRPr lang="fr-CA"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endParaRPr lang="fr-CA" b="1" dirty="0">
              <a:solidFill>
                <a:prstClr val="black"/>
              </a:solidFill>
              <a:latin typeface="Arial" panose="020B0604020202020204" pitchFamily="34" charset="0"/>
              <a:cs typeface="Arial" panose="020B0604020202020204" pitchFamily="34" charset="0"/>
            </a:endParaRPr>
          </a:p>
          <a:p>
            <a:pPr lvl="0">
              <a:defRPr/>
            </a:pPr>
            <a:r>
              <a:rPr lang="fr-CA" b="1" dirty="0">
                <a:solidFill>
                  <a:prstClr val="black"/>
                </a:solidFill>
                <a:latin typeface="Arial" panose="020B0604020202020204" pitchFamily="34" charset="0"/>
              </a:rPr>
              <a:t>Référence :</a:t>
            </a:r>
          </a:p>
          <a:p>
            <a:r>
              <a:rPr lang="fr-CA" dirty="0">
                <a:latin typeface="Arial" panose="020B0604020202020204" pitchFamily="34" charset="0"/>
              </a:rPr>
              <a:t>THAN, B.L., LINNEKAMP, J.F., STARR, T.K. et coll. « CFTR is a tumor suppressor gene in murine and human intestinal cancer », </a:t>
            </a:r>
            <a:r>
              <a:rPr lang="fr-CA" i="1" dirty="0">
                <a:latin typeface="Arial" panose="020B0604020202020204" pitchFamily="34" charset="0"/>
              </a:rPr>
              <a:t>Oncogene</a:t>
            </a:r>
            <a:r>
              <a:rPr lang="fr-CA" dirty="0">
                <a:latin typeface="Arial" panose="020B0604020202020204" pitchFamily="34" charset="0"/>
              </a:rPr>
              <a:t>. 2016;35(32):4179-4187.</a:t>
            </a:r>
          </a:p>
        </p:txBody>
      </p:sp>
      <p:sp>
        <p:nvSpPr>
          <p:cNvPr id="4" name="Slide Number Placeholder 3"/>
          <p:cNvSpPr>
            <a:spLocks noGrp="1"/>
          </p:cNvSpPr>
          <p:nvPr>
            <p:ph type="sldNum" sz="quarter" idx="10"/>
          </p:nvPr>
        </p:nvSpPr>
        <p:spPr/>
        <p:txBody>
          <a:bodyPr/>
          <a:lstStyle/>
          <a:p>
            <a:fld id="{E40107C4-DA31-4D06-B494-570FB2AE1EB8}" type="slidenum">
              <a:rPr lang="en-US" smtClean="0">
                <a:solidFill>
                  <a:prstClr val="black"/>
                </a:solidFill>
              </a:rPr>
              <a:pPr/>
              <a:t>52</a:t>
            </a:fld>
            <a:endParaRPr lang="fr-CA" dirty="0">
              <a:solidFill>
                <a:prstClr val="black"/>
              </a:solidFill>
            </a:endParaRPr>
          </a:p>
        </p:txBody>
      </p:sp>
    </p:spTree>
    <p:extLst>
      <p:ext uri="{BB962C8B-B14F-4D97-AF65-F5344CB8AC3E}">
        <p14:creationId xmlns:p14="http://schemas.microsoft.com/office/powerpoint/2010/main" val="353361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329" y="4427079"/>
            <a:ext cx="5608320" cy="4183380"/>
          </a:xfrm>
        </p:spPr>
        <p:txBody>
          <a:bodyPr/>
          <a:lstStyle/>
          <a:p>
            <a:r>
              <a:rPr lang="fr-CA" b="1" dirty="0">
                <a:latin typeface="Arial" panose="020B0604020202020204" pitchFamily="34" charset="0"/>
              </a:rPr>
              <a:t>Point clé</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dirty="0">
                <a:latin typeface="Arial" panose="020B0604020202020204" pitchFamily="34" charset="0"/>
              </a:rPr>
              <a:t>Activité globale de la protéine CFTR : Le nombre total d’ions chlorure transportés par les canaux CFTR à la surface de la cellule est déterminé par la quantité de protéines CFTR (nombre de canaux CFTR à la surface de la cellule) et le fonctionnement des protéines CFTR (capacité de chacune d’entre elles à s’ouvrir et à transporter le chlorure – activation et conduction)</a:t>
            </a:r>
            <a:r>
              <a:rPr lang="fr-CA" baseline="30000" dirty="0">
                <a:latin typeface="Arial" panose="020B0604020202020204" pitchFamily="34" charset="0"/>
              </a:rPr>
              <a:t>1,2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r>
              <a:rPr lang="fr-CA" dirty="0"/>
              <a:t> </a:t>
            </a: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dirty="0">
                <a:latin typeface="Arial" panose="020B0604020202020204" pitchFamily="34" charset="0"/>
              </a:rPr>
              <a:t>La quantité de protéines CFTR est déterminée par la synthèse des protéines CFTR (transcription du gène CFTR et traduction de l’ARNm), le transport (transport de protéines CFTR matures, ayant subi le processus normal de maturation, vers la surface de la cellule) et la stabilité à la surface (les canaux CFTR normaux sont un jour ou l’autre éliminés de la surface de la cellule)</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dirty="0">
                <a:latin typeface="Arial" panose="020B0604020202020204" pitchFamily="34" charset="0"/>
              </a:rPr>
              <a:t>Le fonctionnement de la protéine CFTR est déterminé par la probabilité de l’ouverture du canal (la fraction de temps pendant lequel un canal particulier est ouvert et transporte des ions) et la conduction du canal (débit du transport des ions)</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dirty="0">
              <a:latin typeface="Arial" panose="020B0604020202020204" pitchFamily="34" charset="0"/>
              <a:cs typeface="Arial" panose="020B0604020202020204" pitchFamily="34" charset="0"/>
            </a:endParaRPr>
          </a:p>
          <a:p>
            <a:pPr marL="228600" indent="-228600">
              <a:buFont typeface="+mj-lt"/>
              <a:buAutoNum type="arabicPeriod"/>
            </a:pPr>
            <a:r>
              <a:rPr lang="fr-CA" sz="1200" dirty="0">
                <a:latin typeface="Arial" panose="020B0604020202020204" pitchFamily="34" charset="0"/>
              </a:rPr>
              <a:t>ZIELENSKY, J.</a:t>
            </a:r>
            <a:r>
              <a:rPr lang="fr-CA" dirty="0">
                <a:latin typeface="Arial" panose="020B0604020202020204" pitchFamily="34" charset="0"/>
              </a:rPr>
              <a:t>. « Genotype and phenotype in cystic fibrosis», </a:t>
            </a:r>
            <a:r>
              <a:rPr lang="fr-CA" sz="1200" i="1" dirty="0">
                <a:latin typeface="Arial" panose="020B0604020202020204" pitchFamily="34" charset="0"/>
              </a:rPr>
              <a:t>Respiration.</a:t>
            </a:r>
            <a:r>
              <a:rPr lang="fr-CA" sz="1200" dirty="0">
                <a:latin typeface="Arial" panose="020B0604020202020204" pitchFamily="34" charset="0"/>
              </a:rPr>
              <a:t> 2000;67(2):117-133.</a:t>
            </a:r>
            <a:endParaRPr lang="fr-CA" sz="1200" dirty="0">
              <a:latin typeface="Arial" panose="020B0604020202020204" pitchFamily="34" charset="0"/>
              <a:cs typeface="Arial" panose="020B0604020202020204" pitchFamily="34" charset="0"/>
            </a:endParaRPr>
          </a:p>
          <a:p>
            <a:pPr marL="228600" indent="-228600">
              <a:buFont typeface="+mj-lt"/>
              <a:buAutoNum type="arabicPeriod"/>
            </a:pPr>
            <a:r>
              <a:rPr lang="fr-CA" sz="1200" dirty="0">
                <a:latin typeface="Arial" panose="020B0604020202020204" pitchFamily="34" charset="0"/>
              </a:rPr>
              <a:t>BOYLE, M.P. et DE BOECK, K.</a:t>
            </a:r>
            <a:r>
              <a:rPr lang="fr-CA" dirty="0">
                <a:latin typeface="Arial" panose="020B0604020202020204" pitchFamily="34" charset="0"/>
              </a:rPr>
              <a:t>. « A new era in the treatment of cystic fibrosis: correction of the underlying CFTR defect », </a:t>
            </a:r>
            <a:r>
              <a:rPr lang="fr-CA" sz="1200" i="1" dirty="0">
                <a:latin typeface="Arial" panose="020B0604020202020204" pitchFamily="34" charset="0"/>
              </a:rPr>
              <a:t>Lancet Respir Med.</a:t>
            </a:r>
            <a:r>
              <a:rPr lang="fr-CA" sz="1200" dirty="0">
                <a:latin typeface="Arial" panose="020B0604020202020204" pitchFamily="34" charset="0"/>
              </a:rPr>
              <a:t> 2013;1(1):158-163.</a:t>
            </a:r>
          </a:p>
        </p:txBody>
      </p:sp>
      <p:sp>
        <p:nvSpPr>
          <p:cNvPr id="4" name="Slide Number Placeholder 3"/>
          <p:cNvSpPr>
            <a:spLocks noGrp="1"/>
          </p:cNvSpPr>
          <p:nvPr>
            <p:ph type="sldNum" sz="quarter" idx="10"/>
          </p:nvPr>
        </p:nvSpPr>
        <p:spPr/>
        <p:txBody>
          <a:bodyPr/>
          <a:lstStyle/>
          <a:p>
            <a:fld id="{F0F85B18-0DF3-4423-B67D-279232448D80}" type="slidenum">
              <a:rPr lang="en-US" smtClean="0"/>
              <a:pPr/>
              <a:t>6</a:t>
            </a:fld>
            <a:endParaRPr lang="fr-CA" dirty="0"/>
          </a:p>
        </p:txBody>
      </p:sp>
    </p:spTree>
    <p:extLst>
      <p:ext uri="{BB962C8B-B14F-4D97-AF65-F5344CB8AC3E}">
        <p14:creationId xmlns:p14="http://schemas.microsoft.com/office/powerpoint/2010/main" val="191635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027" y="4429740"/>
            <a:ext cx="5608320" cy="4714259"/>
          </a:xfrm>
        </p:spPr>
        <p:txBody>
          <a:bodyPr/>
          <a:lstStyle/>
          <a:p>
            <a:r>
              <a:rPr lang="fr-CA" sz="1100" b="1" dirty="0">
                <a:latin typeface="Arial" panose="020B0604020202020204" pitchFamily="34" charset="0"/>
              </a:rPr>
              <a:t>Points clés</a:t>
            </a:r>
            <a:endParaRPr lang="fr-CA" sz="1100" dirty="0">
              <a:latin typeface="Arial" panose="020B0604020202020204" pitchFamily="34" charset="0"/>
              <a:cs typeface="Arial" panose="020B0604020202020204" pitchFamily="34" charset="0"/>
            </a:endParaRPr>
          </a:p>
          <a:p>
            <a:pPr marL="174625" indent="-174625">
              <a:buFont typeface="Arial" panose="020B0604020202020204" pitchFamily="34" charset="0"/>
              <a:buChar char="•"/>
            </a:pPr>
            <a:r>
              <a:rPr lang="fr-CA" sz="1100" dirty="0">
                <a:latin typeface="Arial" panose="020B0604020202020204" pitchFamily="34" charset="0"/>
              </a:rPr>
              <a:t>Les ions Cl</a:t>
            </a:r>
            <a:r>
              <a:rPr lang="fr-CA" sz="1100" baseline="30000" dirty="0">
                <a:latin typeface="Arial" panose="020B0604020202020204" pitchFamily="34" charset="0"/>
              </a:rPr>
              <a:t>–</a:t>
            </a:r>
            <a:r>
              <a:rPr lang="fr-CA" sz="1100" dirty="0">
                <a:latin typeface="Arial" panose="020B0604020202020204" pitchFamily="34" charset="0"/>
              </a:rPr>
              <a:t> et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sz="1100" dirty="0">
                <a:latin typeface="Arial" panose="020B0604020202020204" pitchFamily="34" charset="0"/>
              </a:rPr>
              <a:t> sécrétés entraînent le liquide dans les canaux; le liquide alcalin dilué assure la solubilité des macromolécules sécrétées (protéines, mucines)</a:t>
            </a:r>
            <a:r>
              <a:rPr lang="fr-CA" sz="1100" baseline="30000" dirty="0">
                <a:latin typeface="Arial" panose="020B0604020202020204" pitchFamily="34" charset="0"/>
              </a:rPr>
              <a:t>1</a:t>
            </a:r>
            <a:r>
              <a:rPr lang="fr-CA" sz="1100" dirty="0">
                <a:latin typeface="Arial" panose="020B0604020202020204" pitchFamily="34" charset="0"/>
              </a:rPr>
              <a:t> et leur transport le long des canaux</a:t>
            </a:r>
            <a:r>
              <a:rPr lang="fr-CA" sz="1100" baseline="30000" dirty="0">
                <a:latin typeface="Arial" panose="020B0604020202020204" pitchFamily="34" charset="0"/>
              </a:rPr>
              <a:t>2</a:t>
            </a:r>
            <a:r>
              <a:rPr lang="fr-CA" sz="1100" dirty="0">
                <a:latin typeface="Arial" panose="020B0604020202020204" pitchFamily="34" charset="0"/>
              </a:rPr>
              <a:t>.</a:t>
            </a:r>
          </a:p>
          <a:p>
            <a:pPr marL="174625" indent="-174625">
              <a:buFont typeface="Arial" panose="020B0604020202020204" pitchFamily="34" charset="0"/>
              <a:buChar char="•"/>
            </a:pPr>
            <a:r>
              <a:rPr lang="fr-CA" sz="1100" dirty="0">
                <a:latin typeface="Arial" panose="020B0604020202020204" pitchFamily="34" charset="0"/>
              </a:rPr>
              <a:t>Les ions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sz="1100" dirty="0">
                <a:latin typeface="Arial" panose="020B0604020202020204" pitchFamily="34" charset="0"/>
              </a:rPr>
              <a:t> sont essentiels à la formation de mucus sain</a:t>
            </a:r>
            <a:r>
              <a:rPr lang="fr-CA" sz="1100" baseline="30000" dirty="0">
                <a:latin typeface="Arial" panose="020B0604020202020204" pitchFamily="34" charset="0"/>
              </a:rPr>
              <a:t>3,4</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pPr>
            <a:r>
              <a:rPr lang="fr-CA" sz="1100" dirty="0">
                <a:latin typeface="Arial" panose="020B0604020202020204" pitchFamily="34" charset="0"/>
              </a:rPr>
              <a:t>Les ions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sz="1100" dirty="0">
                <a:latin typeface="Arial" panose="020B0604020202020204" pitchFamily="34" charset="0"/>
              </a:rPr>
              <a:t> jouent un rôle essentiel dans la viscosité des mucines et du mucus en régissant leur gonflement et leur dispersion</a:t>
            </a:r>
            <a:r>
              <a:rPr lang="fr-CA" sz="1100" baseline="30000" dirty="0">
                <a:latin typeface="Arial" panose="020B0604020202020204" pitchFamily="34" charset="0"/>
              </a:rPr>
              <a:t>4</a:t>
            </a:r>
            <a:r>
              <a:rPr lang="fr-CA" sz="1100" dirty="0">
                <a:latin typeface="Arial" panose="020B0604020202020204" pitchFamily="34" charset="0"/>
              </a:rPr>
              <a:t>.</a:t>
            </a:r>
            <a:r>
              <a:rPr lang="fr-CA" dirty="0"/>
              <a:t> </a:t>
            </a:r>
          </a:p>
          <a:p>
            <a:pPr marL="395288" lvl="1" indent="-171450">
              <a:buFont typeface="Arial" panose="020B0604020202020204" pitchFamily="34" charset="0"/>
              <a:buChar char="–"/>
            </a:pPr>
            <a:r>
              <a:rPr lang="fr-CA" sz="1100" dirty="0">
                <a:latin typeface="Arial" panose="020B0604020202020204" pitchFamily="34" charset="0"/>
              </a:rPr>
              <a:t>Toute anomalie dans le transport des ions bicarbonate peut entraîner l’épaississement du mucus et accroître sa viscosité</a:t>
            </a:r>
            <a:r>
              <a:rPr lang="fr-CA" sz="1100" baseline="30000" dirty="0">
                <a:latin typeface="Arial" panose="020B0604020202020204" pitchFamily="34" charset="0"/>
              </a:rPr>
              <a:t>4</a:t>
            </a:r>
            <a:r>
              <a:rPr lang="fr-CA" sz="1100" dirty="0">
                <a:latin typeface="Arial" panose="020B0604020202020204" pitchFamily="34" charset="0"/>
              </a:rPr>
              <a:t>.</a:t>
            </a:r>
            <a:r>
              <a:rPr lang="fr-CA" dirty="0"/>
              <a:t> </a:t>
            </a:r>
            <a:endParaRPr lang="fr-CA" sz="1100" dirty="0">
              <a:latin typeface="Arial" panose="020B0604020202020204" pitchFamily="34" charset="0"/>
              <a:cs typeface="Arial" panose="020B0604020202020204" pitchFamily="34" charset="0"/>
            </a:endParaRPr>
          </a:p>
          <a:p>
            <a:pPr marL="174625" indent="-174625">
              <a:buFont typeface="Arial" panose="020B0604020202020204" pitchFamily="34" charset="0"/>
              <a:buChar char="•"/>
            </a:pPr>
            <a:r>
              <a:rPr lang="fr-CA" sz="1100" dirty="0">
                <a:latin typeface="Arial" panose="020B0604020202020204" pitchFamily="34" charset="0"/>
              </a:rPr>
              <a:t>Les ions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sz="1100" dirty="0">
                <a:latin typeface="Arial" panose="020B0604020202020204" pitchFamily="34" charset="0"/>
              </a:rPr>
              <a:t> aident à protéger l’épithélium contre les acides</a:t>
            </a:r>
            <a:r>
              <a:rPr lang="fr-CA" sz="1100" baseline="30000" dirty="0">
                <a:latin typeface="Arial" panose="020B0604020202020204" pitchFamily="34" charset="0"/>
              </a:rPr>
              <a:t>5</a:t>
            </a:r>
            <a:r>
              <a:rPr lang="fr-CA" sz="1100" dirty="0">
                <a:latin typeface="Arial" panose="020B0604020202020204" pitchFamily="34" charset="0"/>
              </a:rPr>
              <a:t> et ils optimisent le pH duodénal pour assurer le fonctionnement des enzymes digestives</a:t>
            </a:r>
            <a:r>
              <a:rPr lang="fr-CA" sz="1100" baseline="30000" dirty="0">
                <a:latin typeface="Arial" panose="020B0604020202020204" pitchFamily="34" charset="0"/>
              </a:rPr>
              <a:t>6</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defRPr/>
            </a:pPr>
            <a:r>
              <a:rPr lang="fr-CA" sz="1100" dirty="0">
                <a:latin typeface="Arial" panose="020B0604020202020204" pitchFamily="34" charset="0"/>
              </a:rPr>
              <a:t>La protéine CFTR est située dans les glandes sous-muqueuses œsophagiennes et elle intervient probablement dans la médiation de la sécrétion des ions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sz="1100" dirty="0">
                <a:latin typeface="Arial" panose="020B0604020202020204" pitchFamily="34" charset="0"/>
              </a:rPr>
              <a:t> par ces glandes</a:t>
            </a:r>
            <a:r>
              <a:rPr lang="fr-CA" sz="1100" baseline="30000" dirty="0">
                <a:latin typeface="Arial" panose="020B0604020202020204" pitchFamily="34" charset="0"/>
              </a:rPr>
              <a:t>5</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395288" lvl="1" indent="-171450">
              <a:buFont typeface="Arial" panose="020B0604020202020204" pitchFamily="34" charset="0"/>
              <a:buChar char="–"/>
              <a:defRPr/>
            </a:pPr>
            <a:r>
              <a:rPr lang="fr-CA" sz="1100" dirty="0">
                <a:latin typeface="Arial" panose="020B0604020202020204" pitchFamily="34" charset="0"/>
              </a:rPr>
              <a:t>Dans bon nombre de tissus glandulaires, la protéine CFTR peut agir en tant que canal chlorure ou comme canal pouvant transporter les ions HCO</a:t>
            </a:r>
            <a:r>
              <a:rPr lang="fr-CA" sz="1100" baseline="-25000" dirty="0">
                <a:latin typeface="Arial" panose="020B0604020202020204" pitchFamily="34" charset="0"/>
              </a:rPr>
              <a:t>3</a:t>
            </a:r>
            <a:r>
              <a:rPr lang="fr-CA" sz="1100" baseline="30000" dirty="0">
                <a:latin typeface="Arial" panose="020B0604020202020204" pitchFamily="34" charset="0"/>
              </a:rPr>
              <a:t>–5</a:t>
            </a:r>
            <a:r>
              <a:rPr lang="fr-CA" sz="1100" dirty="0">
                <a:latin typeface="Arial" panose="020B0604020202020204" pitchFamily="34" charset="0"/>
              </a:rPr>
              <a:t>.</a:t>
            </a:r>
            <a:endParaRPr lang="fr-CA" sz="1100" dirty="0">
              <a:latin typeface="Arial" panose="020B0604020202020204" pitchFamily="34" charset="0"/>
              <a:ea typeface="ＭＳ Ｐゴシック" pitchFamily="-110" charset="-128"/>
              <a:cs typeface="Arial" panose="020B0604020202020204" pitchFamily="34" charset="0"/>
            </a:endParaRPr>
          </a:p>
          <a:p>
            <a:pPr marL="395288" lvl="1" indent="-171450">
              <a:buFont typeface="Arial" panose="020B0604020202020204" pitchFamily="34" charset="0"/>
              <a:buChar char="–"/>
              <a:defRPr/>
            </a:pPr>
            <a:r>
              <a:rPr lang="fr-CA" sz="1100" dirty="0">
                <a:latin typeface="Arial" panose="020B0604020202020204" pitchFamily="34" charset="0"/>
              </a:rPr>
              <a:t>Les ions HCO</a:t>
            </a:r>
            <a:r>
              <a:rPr lang="fr-CA" sz="1100" baseline="-25000" dirty="0">
                <a:latin typeface="Arial" panose="020B0604020202020204" pitchFamily="34" charset="0"/>
              </a:rPr>
              <a:t>3</a:t>
            </a:r>
            <a:r>
              <a:rPr lang="fr-CA" sz="1100" baseline="30000" dirty="0">
                <a:latin typeface="Arial" panose="020B0604020202020204" pitchFamily="34" charset="0"/>
              </a:rPr>
              <a:t>–</a:t>
            </a:r>
            <a:r>
              <a:rPr lang="fr-CA" dirty="0"/>
              <a:t> </a:t>
            </a:r>
            <a:r>
              <a:rPr lang="fr-CA" sz="1100" dirty="0">
                <a:latin typeface="Arial" panose="020B0604020202020204" pitchFamily="34" charset="0"/>
              </a:rPr>
              <a:t>ont pour fonction de neutraliser les volumes résiduels d’acide dans l’œsophage après l’élimination du bol alimentaire</a:t>
            </a:r>
            <a:r>
              <a:rPr lang="fr-CA" sz="1100" baseline="30000" dirty="0">
                <a:latin typeface="Arial" panose="020B0604020202020204" pitchFamily="34" charset="0"/>
              </a:rPr>
              <a:t>5</a:t>
            </a:r>
            <a:r>
              <a:rPr lang="fr-CA" sz="1100" dirty="0">
                <a:latin typeface="Arial" panose="020B0604020202020204" pitchFamily="34" charset="0"/>
              </a:rPr>
              <a:t>.</a:t>
            </a:r>
            <a:r>
              <a:rPr lang="fr-CA" dirty="0"/>
              <a:t> </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00" dirty="0">
              <a:latin typeface="Arial" panose="020B0604020202020204" pitchFamily="34" charset="0"/>
              <a:cs typeface="Arial" panose="020B0604020202020204" pitchFamily="34" charset="0"/>
            </a:endParaRPr>
          </a:p>
          <a:p>
            <a:r>
              <a:rPr lang="fr-CA" sz="900" b="1" dirty="0">
                <a:latin typeface="Arial" panose="020B0604020202020204" pitchFamily="34" charset="0"/>
              </a:rPr>
              <a:t>Références</a:t>
            </a:r>
            <a:endParaRPr lang="fr-CA" sz="900" dirty="0">
              <a:latin typeface="Arial" panose="020B0604020202020204" pitchFamily="34" charset="0"/>
              <a:cs typeface="Arial" panose="020B0604020202020204" pitchFamily="34" charset="0"/>
            </a:endParaRPr>
          </a:p>
          <a:p>
            <a:pPr marL="228600" lvl="0" indent="-228600">
              <a:buFont typeface="+mj-lt"/>
              <a:buAutoNum type="arabicPeriod"/>
              <a:defRPr/>
            </a:pPr>
            <a:r>
              <a:rPr lang="fr-CA" sz="900" dirty="0">
                <a:latin typeface="Arial" panose="020B0604020202020204" pitchFamily="34" charset="0"/>
              </a:rPr>
              <a:t>WILSCHANSKI, M. et DURIE, P.R. « Patterns of GI disease in adulthood associated with mutations in the CFTR gene »,</a:t>
            </a:r>
            <a:r>
              <a:rPr lang="fr-CA" dirty="0"/>
              <a:t> </a:t>
            </a:r>
            <a:r>
              <a:rPr lang="fr-CA" sz="900" i="1" dirty="0">
                <a:latin typeface="Arial" panose="020B0604020202020204" pitchFamily="34" charset="0"/>
              </a:rPr>
              <a:t>Gut.</a:t>
            </a:r>
            <a:r>
              <a:rPr lang="fr-CA" sz="900" dirty="0">
                <a:latin typeface="Arial" panose="020B0604020202020204" pitchFamily="34" charset="0"/>
              </a:rPr>
              <a:t> 2007;56(8):1153-1163. </a:t>
            </a:r>
          </a:p>
          <a:p>
            <a:pPr marL="228600" lvl="0" indent="-228600">
              <a:buFontTx/>
              <a:buAutoNum type="arabicPeriod"/>
              <a:defRPr/>
            </a:pPr>
            <a:r>
              <a:rPr lang="fr-CA" sz="900" dirty="0">
                <a:latin typeface="Arial" panose="020B0604020202020204" pitchFamily="34" charset="0"/>
              </a:rPr>
              <a:t>FRIZZELL, R.A. et HANRAHAN, J.W. « Physiology of epithelial chloride and fluid secretion », </a:t>
            </a:r>
            <a:r>
              <a:rPr lang="fr-CA" sz="900" i="1" dirty="0">
                <a:latin typeface="Arial" panose="020B0604020202020204" pitchFamily="34" charset="0"/>
              </a:rPr>
              <a:t>Cold Spring Harb Perspect Med. </a:t>
            </a:r>
            <a:r>
              <a:rPr lang="fr-CA" sz="900" dirty="0">
                <a:latin typeface="Arial" panose="020B0604020202020204" pitchFamily="34" charset="0"/>
              </a:rPr>
              <a:t>2012;2(6):a009563. </a:t>
            </a:r>
          </a:p>
          <a:p>
            <a:pPr marL="228600" lvl="0" indent="-228600">
              <a:buFontTx/>
              <a:buAutoNum type="arabicPeriod"/>
              <a:defRPr/>
            </a:pPr>
            <a:r>
              <a:rPr lang="fr-CA" sz="900" dirty="0">
                <a:latin typeface="Arial" panose="020B0604020202020204" pitchFamily="34" charset="0"/>
              </a:rPr>
              <a:t>GARCIA, M.A., YANG, N. et QUINTON, P.M. « Normal mouse intestinal mucus release requires cystic fibrosis transmembrane regulator-dependent bicarbonate secretion »,</a:t>
            </a:r>
            <a:r>
              <a:rPr lang="fr-CA" dirty="0"/>
              <a:t> </a:t>
            </a:r>
            <a:r>
              <a:rPr lang="fr-CA" sz="900" i="1" dirty="0">
                <a:latin typeface="Arial" panose="020B0604020202020204" pitchFamily="34" charset="0"/>
              </a:rPr>
              <a:t>J Clin Invest. </a:t>
            </a:r>
            <a:r>
              <a:rPr lang="fr-CA" sz="900" dirty="0">
                <a:latin typeface="Arial" panose="020B0604020202020204" pitchFamily="34" charset="0"/>
              </a:rPr>
              <a:t>2009;119(9):2613-2622. </a:t>
            </a:r>
          </a:p>
          <a:p>
            <a:pPr marL="228600" lvl="0" indent="-228600">
              <a:buFontTx/>
              <a:buAutoNum type="arabicPeriod"/>
              <a:defRPr/>
            </a:pPr>
            <a:r>
              <a:rPr lang="fr-CA" sz="900" dirty="0">
                <a:latin typeface="Arial" panose="020B0604020202020204" pitchFamily="34" charset="0"/>
              </a:rPr>
              <a:t>CHEN, E.Y., YANG, N., QUINTON, P.M. et CHIN, W.C. « A new role for bicarbonate in mucus formation », </a:t>
            </a:r>
            <a:r>
              <a:rPr lang="fr-CA" sz="900" i="1" dirty="0">
                <a:latin typeface="Arial" panose="020B0604020202020204" pitchFamily="34" charset="0"/>
              </a:rPr>
              <a:t>Am J Physiol Lung Cell Mol Physiol</a:t>
            </a:r>
            <a:r>
              <a:rPr lang="fr-CA" sz="900" dirty="0">
                <a:latin typeface="Arial" panose="020B0604020202020204" pitchFamily="34" charset="0"/>
              </a:rPr>
              <a:t>. 2010;299(4):L542-L549. </a:t>
            </a:r>
          </a:p>
          <a:p>
            <a:pPr marL="228600" lvl="0" indent="-228600">
              <a:buFontTx/>
              <a:buAutoNum type="arabicPeriod"/>
              <a:defRPr/>
            </a:pPr>
            <a:r>
              <a:rPr lang="fr-CA" sz="900" dirty="0">
                <a:latin typeface="Arial" panose="020B0604020202020204" pitchFamily="34" charset="0"/>
              </a:rPr>
              <a:t>ABDULNOUR-NAKHOUL, S., NAKHOUL, H.N. et coll. « Ion transport mechanisms linked to bicarbonate secretion in the esophageal submucosal glands », </a:t>
            </a:r>
            <a:r>
              <a:rPr lang="fr-CA" sz="900" i="1" dirty="0">
                <a:latin typeface="Arial" panose="020B0604020202020204" pitchFamily="34" charset="0"/>
              </a:rPr>
              <a:t>Am J Physiol Regul Integr Comp Physiol</a:t>
            </a:r>
            <a:r>
              <a:rPr lang="fr-CA" sz="900" dirty="0">
                <a:latin typeface="Arial" panose="020B0604020202020204" pitchFamily="34" charset="0"/>
              </a:rPr>
              <a:t>. 2011;301(1):R83-R96</a:t>
            </a:r>
          </a:p>
          <a:p>
            <a:pPr marL="228600" lvl="0" indent="-228600">
              <a:buFontTx/>
              <a:buAutoNum type="arabicPeriod"/>
              <a:defRPr/>
            </a:pPr>
            <a:r>
              <a:rPr lang="fr-CA" sz="900" dirty="0">
                <a:latin typeface="Arial" panose="020B0604020202020204" pitchFamily="34" charset="0"/>
              </a:rPr>
              <a:t>PANDOL, S. J. </a:t>
            </a:r>
            <a:r>
              <a:rPr lang="fr-CA" sz="900" i="1" dirty="0">
                <a:latin typeface="Arial" panose="020B0604020202020204" pitchFamily="34" charset="0"/>
              </a:rPr>
              <a:t>The Exocrine Pancreas</a:t>
            </a:r>
            <a:r>
              <a:rPr lang="fr-CA" sz="900" dirty="0">
                <a:latin typeface="Arial" panose="020B0604020202020204" pitchFamily="34" charset="0"/>
              </a:rPr>
              <a:t>. San Rafael (CA): Morgan &amp; Claypool Life Sciences; 2010.</a:t>
            </a:r>
            <a:endParaRPr lang="fr-CA"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40107C4-DA31-4D06-B494-570FB2AE1EB8}" type="slidenum">
              <a:rPr lang="en-US" smtClean="0"/>
              <a:t>7</a:t>
            </a:fld>
            <a:endParaRPr lang="fr-CA" dirty="0"/>
          </a:p>
        </p:txBody>
      </p:sp>
    </p:spTree>
    <p:extLst>
      <p:ext uri="{BB962C8B-B14F-4D97-AF65-F5344CB8AC3E}">
        <p14:creationId xmlns:p14="http://schemas.microsoft.com/office/powerpoint/2010/main" val="263462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0107C4-DA31-4D06-B494-570FB2AE1EB8}" type="slidenum">
              <a:rPr lang="en-US" smtClean="0"/>
              <a:t>8</a:t>
            </a:fld>
            <a:endParaRPr lang="fr-CA" dirty="0"/>
          </a:p>
        </p:txBody>
      </p:sp>
    </p:spTree>
    <p:extLst>
      <p:ext uri="{BB962C8B-B14F-4D97-AF65-F5344CB8AC3E}">
        <p14:creationId xmlns:p14="http://schemas.microsoft.com/office/powerpoint/2010/main" val="205086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6538" y="4427078"/>
            <a:ext cx="5693134" cy="4878997"/>
          </a:xfrm>
        </p:spPr>
        <p:txBody>
          <a:bodyPr/>
          <a:lstStyle/>
          <a:p>
            <a:r>
              <a:rPr lang="fr-CA" sz="900" b="1" dirty="0">
                <a:latin typeface="Arial" panose="020B0604020202020204" pitchFamily="34" charset="0"/>
              </a:rPr>
              <a:t>Point clé</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Les mutations du gène </a:t>
            </a:r>
            <a:r>
              <a:rPr lang="fr-CA" sz="900" i="1" dirty="0">
                <a:latin typeface="Arial" panose="020B0604020202020204" pitchFamily="34" charset="0"/>
              </a:rPr>
              <a:t>CFTR</a:t>
            </a:r>
            <a:r>
              <a:rPr lang="fr-CA" sz="900" dirty="0">
                <a:latin typeface="Arial" panose="020B0604020202020204" pitchFamily="34" charset="0"/>
              </a:rPr>
              <a:t> peuvent être classées selon le type d’anomalie moléculaire de la protéine CFTR. Il y a six classes de mutations</a:t>
            </a:r>
            <a:r>
              <a:rPr lang="fr-CA" sz="900" baseline="30000" dirty="0">
                <a:latin typeface="Arial" panose="020B0604020202020204" pitchFamily="34" charset="0"/>
              </a:rPr>
              <a:t>1</a:t>
            </a:r>
            <a:r>
              <a:rPr lang="fr-CA" dirty="0"/>
              <a:t> </a:t>
            </a:r>
            <a:r>
              <a:rPr lang="fr-CA" sz="900" dirty="0">
                <a:latin typeface="Arial" panose="020B0604020202020204" pitchFamily="34" charset="0"/>
              </a:rPr>
              <a:t>pouvant, en règle générale, être divisées en deux catégories</a:t>
            </a:r>
            <a:r>
              <a:rPr lang="fr-CA" sz="900" baseline="30000" dirty="0">
                <a:latin typeface="Arial" panose="020B0604020202020204" pitchFamily="34" charset="0"/>
              </a:rPr>
              <a:t>2</a:t>
            </a:r>
            <a:r>
              <a:rPr lang="fr-CA" dirty="0"/>
              <a:t> :</a:t>
            </a:r>
            <a:endParaRPr lang="fr-CA" sz="900" dirty="0">
              <a:latin typeface="Arial" panose="020B0604020202020204" pitchFamily="34" charset="0"/>
              <a:cs typeface="Arial" panose="020B0604020202020204" pitchFamily="34" charset="0"/>
            </a:endParaRPr>
          </a:p>
          <a:p>
            <a:pPr marL="395288" lvl="1" indent="-177800">
              <a:buFont typeface="Arial" panose="020B0604020202020204" pitchFamily="34" charset="0"/>
              <a:buChar char="–"/>
            </a:pPr>
            <a:r>
              <a:rPr lang="fr-CA" sz="900" dirty="0">
                <a:latin typeface="Arial" panose="020B0604020202020204" pitchFamily="34" charset="0"/>
              </a:rPr>
              <a:t>Les mutations qui altèrent le fonctionnement de la protéine CFTR.</a:t>
            </a:r>
          </a:p>
          <a:p>
            <a:pPr marL="395288" lvl="1" indent="-177800">
              <a:buFont typeface="Arial" panose="020B0604020202020204" pitchFamily="34" charset="0"/>
              <a:buChar char="–"/>
            </a:pPr>
            <a:r>
              <a:rPr lang="fr-CA" sz="900" dirty="0">
                <a:latin typeface="Arial" panose="020B0604020202020204" pitchFamily="34" charset="0"/>
              </a:rPr>
              <a:t>Les mutations qui réduisent la quantité de protéines CFTR.</a:t>
            </a:r>
          </a:p>
          <a:p>
            <a:r>
              <a:rPr lang="fr-CA" sz="900" b="1" dirty="0">
                <a:latin typeface="Arial" panose="020B0604020202020204" pitchFamily="34" charset="0"/>
              </a:rPr>
              <a:t>Autres renseignements</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Les diverses mutations du gène </a:t>
            </a:r>
            <a:r>
              <a:rPr lang="fr-CA" sz="900" i="1" dirty="0">
                <a:latin typeface="Arial" panose="020B0604020202020204" pitchFamily="34" charset="0"/>
              </a:rPr>
              <a:t>CFTR</a:t>
            </a:r>
            <a:r>
              <a:rPr lang="fr-CA" sz="900" dirty="0">
                <a:latin typeface="Arial" panose="020B0604020202020204" pitchFamily="34" charset="0"/>
              </a:rPr>
              <a:t> causent des perturbations à diverses étapes de la synthèse de la protéine CFTR ou agissent sur divers aspects de son fonctionnement. Les mutations ont été divisées en six classes selon leurs conséquences moléculaires</a:t>
            </a:r>
            <a:r>
              <a:rPr lang="fr-CA" sz="900" baseline="30000" dirty="0">
                <a:latin typeface="Arial" panose="020B0604020202020204" pitchFamily="34" charset="0"/>
              </a:rPr>
              <a:t>1</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Les mutations non-sens ou déphasantes qui forment les mutations de classe 1, produisent un codon d’arrêt (ou « codon de terminaison ») prématuré. La production de ce codon entraîne des protéines CFTR non fonctionnelles tronquées ou la prévention de la traduction complète de l’ARNm, de sorte qu’aucune protéine CFTR n’est exprimée</a:t>
            </a:r>
            <a:r>
              <a:rPr lang="fr-CA" sz="900" baseline="30000" dirty="0">
                <a:latin typeface="Arial" panose="020B0604020202020204" pitchFamily="34" charset="0"/>
              </a:rPr>
              <a:t>1,3</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Les mutations du gène CFTR de classe 2 agissent sur le pliage et le transport post-traductionnels de la protéine CFTR vers la surface de la cellule. Ces protéines mal repliées sont reconnues comme telles et ciblées par la dégradation. Elles ne se rendent donc pas à l’appareil de Golgi. Par conséquent, aucune protéine CFTR n’atteint la surface de la cellule ou seule une petite quantité de protéines CFTR dysfonctionnelles atteint la surface de la cellule</a:t>
            </a:r>
            <a:r>
              <a:rPr lang="fr-CA" sz="900" baseline="30000" dirty="0">
                <a:latin typeface="Arial" panose="020B0604020202020204" pitchFamily="34" charset="0"/>
              </a:rPr>
              <a:t>1,3</a:t>
            </a:r>
            <a:r>
              <a:rPr lang="fr-CA" sz="900" dirty="0">
                <a:latin typeface="Arial" panose="020B0604020202020204" pitchFamily="34" charset="0"/>
              </a:rPr>
              <a:t>.</a:t>
            </a:r>
            <a:r>
              <a:rPr lang="fr-CA" dirty="0"/>
              <a:t> </a:t>
            </a:r>
          </a:p>
          <a:p>
            <a:pPr marL="178602" indent="-178602">
              <a:buFont typeface="Arial" panose="020B0604020202020204" pitchFamily="34" charset="0"/>
              <a:buChar char="•"/>
            </a:pPr>
            <a:r>
              <a:rPr lang="fr-CA" sz="900" dirty="0">
                <a:latin typeface="Arial" panose="020B0604020202020204" pitchFamily="34" charset="0"/>
              </a:rPr>
              <a:t>D’autres mutations donnent lieu à des protéines CFTR qui atteignent la membrane de la cellule apicale (classes 3-4). Certaines mutations font en sorte que le canal CFTR ne s’ouvre pas correctement, phénomène désigné par le terme « anomalie de l’activation » (classe 3). D’autres altèrent le transport du chlorure, qualifiées d’anomalies de conduction (classe 4). Ces deux anomalies entraînent la réduction de la quantité d’ions transportés à travers la membrane cellulaire</a:t>
            </a:r>
            <a:r>
              <a:rPr lang="fr-CA" sz="900" baseline="30000" dirty="0">
                <a:latin typeface="Arial" panose="020B0604020202020204" pitchFamily="34" charset="0"/>
              </a:rPr>
              <a:t>1,3</a:t>
            </a:r>
            <a:r>
              <a:rPr lang="fr-CA" sz="900" dirty="0">
                <a:latin typeface="Arial" panose="020B0604020202020204" pitchFamily="34" charset="0"/>
              </a:rPr>
              <a:t>.</a:t>
            </a:r>
            <a:r>
              <a:rPr lang="fr-CA" dirty="0"/>
              <a:t> </a:t>
            </a:r>
          </a:p>
          <a:p>
            <a:pPr marL="178602" indent="-178602">
              <a:buFont typeface="Arial" panose="020B0604020202020204" pitchFamily="34" charset="0"/>
              <a:buChar char="•"/>
            </a:pPr>
            <a:r>
              <a:rPr lang="fr-CA" sz="900" dirty="0">
                <a:latin typeface="Arial" panose="020B0604020202020204" pitchFamily="34" charset="0"/>
              </a:rPr>
              <a:t>Les mutations de classe 5 entraînent une anomalie de l’épissage dans l’ARNm du gène </a:t>
            </a:r>
            <a:r>
              <a:rPr lang="fr-CA" sz="900" i="1" dirty="0">
                <a:latin typeface="Arial" panose="020B0604020202020204" pitchFamily="34" charset="0"/>
              </a:rPr>
              <a:t>CFTR</a:t>
            </a:r>
            <a:r>
              <a:rPr lang="fr-CA" sz="900" dirty="0">
                <a:latin typeface="Arial" panose="020B0604020202020204" pitchFamily="34" charset="0"/>
              </a:rPr>
              <a:t> dont la maturation n’est pas adéquate. Bien qu’une certaine quantité de protéines fonctionnelles soit produite, la quantité de protéines CFTR sur la surface de la cellule est inférieure à celle qui est observée en temps normal</a:t>
            </a:r>
            <a:r>
              <a:rPr lang="fr-CA" sz="900" baseline="30000" dirty="0">
                <a:latin typeface="Arial" panose="020B0604020202020204" pitchFamily="34" charset="0"/>
              </a:rPr>
              <a:t>1,3</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Finalement, en présence de mutations de classe 6, des protéines fonctionnelles sont produites, mais elles sont très instables à la surface de la cellule et elles subissent un renouvellement accéléré</a:t>
            </a:r>
            <a:r>
              <a:rPr lang="fr-CA" sz="900" baseline="30000" dirty="0">
                <a:latin typeface="Arial" panose="020B0604020202020204" pitchFamily="34" charset="0"/>
              </a:rPr>
              <a:t>1,3</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900" dirty="0">
                <a:latin typeface="Arial" panose="020B0604020202020204" pitchFamily="34" charset="0"/>
              </a:rPr>
              <a:t>Conformément à ce qui a été décrit, ces mutations du gène </a:t>
            </a:r>
            <a:r>
              <a:rPr lang="fr-CA" sz="900" i="1" dirty="0">
                <a:latin typeface="Arial" panose="020B0604020202020204" pitchFamily="34" charset="0"/>
              </a:rPr>
              <a:t>CFTR</a:t>
            </a:r>
            <a:r>
              <a:rPr lang="fr-CA" sz="900" dirty="0">
                <a:latin typeface="Arial" panose="020B0604020202020204" pitchFamily="34" charset="0"/>
              </a:rPr>
              <a:t> qui sont associées à la FK peuvent se traduire par une quantité restreinte ou nulle de protéines CFTR atteignant la surface de la cellule ou par la présence de protéines CFTR dysfonctionnelles sur la surface de la cellule</a:t>
            </a:r>
            <a:r>
              <a:rPr lang="fr-CA" sz="900" baseline="30000" dirty="0">
                <a:latin typeface="Arial" panose="020B0604020202020204" pitchFamily="34" charset="0"/>
              </a:rPr>
              <a:t>1</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sz="900" dirty="0">
              <a:latin typeface="Arial" panose="020B0604020202020204" pitchFamily="34" charset="0"/>
              <a:cs typeface="Arial" panose="020B0604020202020204" pitchFamily="34" charset="0"/>
            </a:endParaRPr>
          </a:p>
          <a:p>
            <a:r>
              <a:rPr lang="fr-CA" sz="900" b="1" dirty="0">
                <a:latin typeface="Arial" panose="020B0604020202020204" pitchFamily="34" charset="0"/>
              </a:rPr>
              <a:t>Références</a:t>
            </a:r>
            <a:endParaRPr lang="fr-CA" sz="900" dirty="0">
              <a:latin typeface="Arial" panose="020B0604020202020204" pitchFamily="34" charset="0"/>
              <a:cs typeface="Arial" panose="020B0604020202020204" pitchFamily="34" charset="0"/>
            </a:endParaRPr>
          </a:p>
          <a:p>
            <a:pPr marL="228600" indent="-228600">
              <a:buFont typeface="+mj-lt"/>
              <a:buAutoNum type="arabicPeriod"/>
            </a:pPr>
            <a:r>
              <a:rPr lang="fr-CA" sz="900" dirty="0">
                <a:latin typeface="Arial" panose="020B0604020202020204" pitchFamily="34" charset="0"/>
              </a:rPr>
              <a:t>WILSCHANSKI, M. et DURIE, P.R. « Patterns of GI disease in adulthood associated with mutations in the CFTR gene »,</a:t>
            </a:r>
            <a:r>
              <a:rPr lang="fr-CA" dirty="0"/>
              <a:t> </a:t>
            </a:r>
            <a:r>
              <a:rPr lang="fr-CA" sz="900" i="1" dirty="0">
                <a:latin typeface="Arial" panose="020B0604020202020204" pitchFamily="34" charset="0"/>
              </a:rPr>
              <a:t>Gut.</a:t>
            </a:r>
            <a:r>
              <a:rPr lang="fr-CA" sz="900" dirty="0">
                <a:latin typeface="Arial" panose="020B0604020202020204" pitchFamily="34" charset="0"/>
              </a:rPr>
              <a:t> 2007;56(8):1153-1163.</a:t>
            </a:r>
            <a:endParaRPr lang="fr-CA" sz="900" dirty="0">
              <a:latin typeface="Arial" panose="020B0604020202020204" pitchFamily="34" charset="0"/>
              <a:cs typeface="Arial" panose="020B0604020202020204" pitchFamily="34" charset="0"/>
            </a:endParaRPr>
          </a:p>
          <a:p>
            <a:pPr marL="228600" indent="-228600">
              <a:buFont typeface="+mj-lt"/>
              <a:buAutoNum type="arabicPeriod"/>
            </a:pPr>
            <a:r>
              <a:rPr lang="fr-CA" sz="900" dirty="0">
                <a:latin typeface="Arial" panose="020B0604020202020204" pitchFamily="34" charset="0"/>
              </a:rPr>
              <a:t>MACDONALD, K.D., MCKENZIE, K.R. et ZEITLIN, P.L. « Cystic fibrosis transmembrane regulator protein mutations: ’class’ opportunity for novel drug innovation », </a:t>
            </a:r>
            <a:r>
              <a:rPr lang="fr-CA" sz="900" i="1" dirty="0">
                <a:latin typeface="Arial" panose="020B0604020202020204" pitchFamily="34" charset="0"/>
              </a:rPr>
              <a:t>Paediatr Drugs.</a:t>
            </a:r>
            <a:r>
              <a:rPr lang="fr-CA" sz="900" dirty="0">
                <a:latin typeface="Arial" panose="020B0604020202020204" pitchFamily="34" charset="0"/>
              </a:rPr>
              <a:t> 2007;9(1):1-10.</a:t>
            </a:r>
            <a:endParaRPr lang="fr-CA" sz="900" dirty="0">
              <a:latin typeface="Arial" panose="020B0604020202020204" pitchFamily="34" charset="0"/>
              <a:cs typeface="Arial" panose="020B0604020202020204" pitchFamily="34" charset="0"/>
            </a:endParaRPr>
          </a:p>
          <a:p>
            <a:pPr marL="228600" indent="-228600">
              <a:buFont typeface="+mj-lt"/>
              <a:buAutoNum type="arabicPeriod"/>
            </a:pPr>
            <a:r>
              <a:rPr lang="fr-CA" sz="900" dirty="0">
                <a:latin typeface="Arial" panose="020B0604020202020204" pitchFamily="34" charset="0"/>
              </a:rPr>
              <a:t>ROWE, S.M., MILLER, S., SORSCHER, E.J. « Cystic fibrosis », </a:t>
            </a:r>
            <a:r>
              <a:rPr lang="fr-CA" sz="900" i="1" dirty="0">
                <a:latin typeface="Arial" panose="020B0604020202020204" pitchFamily="34" charset="0"/>
              </a:rPr>
              <a:t>N Engl J Med.</a:t>
            </a:r>
            <a:r>
              <a:rPr lang="fr-CA" sz="900" dirty="0">
                <a:latin typeface="Arial" panose="020B0604020202020204" pitchFamily="34" charset="0"/>
              </a:rPr>
              <a:t> 2005;352(19):1992-2001.</a:t>
            </a:r>
            <a:endParaRPr lang="fr-CA"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9</a:t>
            </a:fld>
            <a:endParaRPr lang="fr-CA" dirty="0"/>
          </a:p>
        </p:txBody>
      </p:sp>
    </p:spTree>
    <p:extLst>
      <p:ext uri="{BB962C8B-B14F-4D97-AF65-F5344CB8AC3E}">
        <p14:creationId xmlns:p14="http://schemas.microsoft.com/office/powerpoint/2010/main" val="1917453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1219201"/>
            <a:ext cx="8531225" cy="2291790"/>
          </a:xfrm>
        </p:spPr>
        <p:txBody>
          <a:bodyPr anchor="b"/>
          <a:lstStyle>
            <a:lvl1pPr>
              <a:defRPr b="1">
                <a:solidFill>
                  <a:schemeClr val="bg1"/>
                </a:solidFill>
              </a:defRPr>
            </a:lvl1pPr>
          </a:lstStyle>
          <a:p>
            <a:r>
              <a:rPr lang="en-US"/>
              <a:t>Click to edit Master title style</a:t>
            </a:r>
            <a:endParaRPr lang="en-US" dirty="0"/>
          </a:p>
        </p:txBody>
      </p:sp>
      <p:grpSp>
        <p:nvGrpSpPr>
          <p:cNvPr id="8196" name="Group 4"/>
          <p:cNvGrpSpPr>
            <a:grpSpLocks/>
          </p:cNvGrpSpPr>
          <p:nvPr/>
        </p:nvGrpSpPr>
        <p:grpSpPr bwMode="auto">
          <a:xfrm>
            <a:off x="0" y="6632575"/>
            <a:ext cx="9144000" cy="225425"/>
            <a:chOff x="36" y="4118"/>
            <a:chExt cx="5760" cy="142"/>
          </a:xfrm>
        </p:grpSpPr>
        <p:sp>
          <p:nvSpPr>
            <p:cNvPr id="5" name="Rectangle 5"/>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6" name="Rectangle 6"/>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8202" name="Rectangle 10"/>
          <p:cNvSpPr>
            <a:spLocks noGrp="1" noChangeArrowheads="1"/>
          </p:cNvSpPr>
          <p:nvPr>
            <p:ph type="subTitle" sz="quarter" idx="1"/>
          </p:nvPr>
        </p:nvSpPr>
        <p:spPr>
          <a:xfrm>
            <a:off x="313369" y="3979956"/>
            <a:ext cx="7952089" cy="1752600"/>
          </a:xfrm>
        </p:spPr>
        <p:txBody>
          <a:bodyPr/>
          <a:lstStyle>
            <a:lvl1pPr marL="0" indent="0">
              <a:spcBef>
                <a:spcPts val="0"/>
              </a:spcBef>
              <a:buFont typeface="Times" pitchFamily="1" charset="0"/>
              <a:buNone/>
              <a:defRPr>
                <a:solidFill>
                  <a:srgbClr val="53247F"/>
                </a:solidFill>
              </a:defRPr>
            </a:lvl1pPr>
          </a:lstStyle>
          <a:p>
            <a:r>
              <a:rPr lang="en-US"/>
              <a:t>Click to edit Master subtitle style</a:t>
            </a:r>
            <a:endParaRPr lang="en-US" dirty="0"/>
          </a:p>
        </p:txBody>
      </p:sp>
      <p:sp>
        <p:nvSpPr>
          <p:cNvPr id="11" name="Footer Placeholder 2"/>
          <p:cNvSpPr txBox="1">
            <a:spLocks noGrp="1"/>
          </p:cNvSpPr>
          <p:nvPr userDrawn="1"/>
        </p:nvSpPr>
        <p:spPr bwMode="auto">
          <a:xfrm>
            <a:off x="296863" y="6673850"/>
            <a:ext cx="88471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8288338" algn="r"/>
              </a:tabLst>
              <a:defRPr>
                <a:solidFill>
                  <a:schemeClr val="tx1"/>
                </a:solidFill>
                <a:latin typeface="Arial" pitchFamily="34" charset="0"/>
                <a:ea typeface="MS PGothic" pitchFamily="34" charset="-128"/>
              </a:defRPr>
            </a:lvl1pPr>
            <a:lvl2pPr marL="742950" indent="-285750" eaLnBrk="0" hangingPunct="0">
              <a:tabLst>
                <a:tab pos="8288338" algn="r"/>
              </a:tabLst>
              <a:defRPr>
                <a:solidFill>
                  <a:schemeClr val="tx1"/>
                </a:solidFill>
                <a:latin typeface="Arial" pitchFamily="34" charset="0"/>
                <a:ea typeface="MS PGothic" pitchFamily="34" charset="-128"/>
              </a:defRPr>
            </a:lvl2pPr>
            <a:lvl3pPr marL="1143000" indent="-228600" eaLnBrk="0" hangingPunct="0">
              <a:tabLst>
                <a:tab pos="8288338" algn="r"/>
              </a:tabLst>
              <a:defRPr>
                <a:solidFill>
                  <a:schemeClr val="tx1"/>
                </a:solidFill>
                <a:latin typeface="Arial" pitchFamily="34" charset="0"/>
                <a:ea typeface="MS PGothic" pitchFamily="34" charset="-128"/>
              </a:defRPr>
            </a:lvl3pPr>
            <a:lvl4pPr marL="1600200" indent="-228600" eaLnBrk="0" hangingPunct="0">
              <a:tabLst>
                <a:tab pos="8288338" algn="r"/>
              </a:tabLst>
              <a:defRPr>
                <a:solidFill>
                  <a:schemeClr val="tx1"/>
                </a:solidFill>
                <a:latin typeface="Arial" pitchFamily="34" charset="0"/>
                <a:ea typeface="MS PGothic" pitchFamily="34" charset="-128"/>
              </a:defRPr>
            </a:lvl4pPr>
            <a:lvl5pPr marL="2057400" indent="-228600" eaLnBrk="0" hangingPunct="0">
              <a:tabLst>
                <a:tab pos="8288338" algn="r"/>
              </a:tabLst>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tabLst>
                <a:tab pos="8288338" algn="r"/>
              </a:tabLs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tabLst>
                <a:tab pos="8288338" algn="r"/>
              </a:tabLs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tabLst>
                <a:tab pos="8288338" algn="r"/>
              </a:tabLs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tabLst>
                <a:tab pos="8288338" algn="r"/>
              </a:tabLst>
              <a:defRPr>
                <a:solidFill>
                  <a:schemeClr val="tx1"/>
                </a:solidFill>
                <a:latin typeface="Arial" pitchFamily="34" charset="0"/>
                <a:ea typeface="MS PGothic" pitchFamily="34" charset="-128"/>
              </a:defRPr>
            </a:lvl9pPr>
          </a:lstStyle>
          <a:p>
            <a:pPr>
              <a:defRPr/>
            </a:pPr>
            <a:endParaRPr lang="en-US" sz="800" dirty="0">
              <a:solidFill>
                <a:srgbClr val="FFFFFF"/>
              </a:solidFill>
              <a:cs typeface="Arial" pitchFamily="34" charset="0"/>
            </a:endParaRPr>
          </a:p>
        </p:txBody>
      </p:sp>
      <p:sp>
        <p:nvSpPr>
          <p:cNvPr id="13" name="Rectangle 30">
            <a:extLst>
              <a:ext uri="{FF2B5EF4-FFF2-40B4-BE49-F238E27FC236}">
                <a16:creationId xmlns:a16="http://schemas.microsoft.com/office/drawing/2014/main" id="{BD46FA8F-8E13-4EA6-9FF1-8C24DE71F1AE}"/>
              </a:ext>
            </a:extLst>
          </p:cNvPr>
          <p:cNvSpPr txBox="1">
            <a:spLocks noChangeArrowheads="1"/>
          </p:cNvSpPr>
          <p:nvPr userDrawn="1"/>
        </p:nvSpPr>
        <p:spPr bwMode="auto">
          <a:xfrm>
            <a:off x="88900" y="6670675"/>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dirty="0"/>
          </a:p>
        </p:txBody>
      </p:sp>
      <p:sp>
        <p:nvSpPr>
          <p:cNvPr id="14" name="Rectangle 29">
            <a:extLst>
              <a:ext uri="{FF2B5EF4-FFF2-40B4-BE49-F238E27FC236}">
                <a16:creationId xmlns:a16="http://schemas.microsoft.com/office/drawing/2014/main" id="{BD1E415F-C468-4A8D-8759-E0F76D361A39}"/>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a:t>
            </a:r>
            <a:r>
              <a:rPr lang="en-US" dirty="0"/>
              <a:t>2020 Vertex Pharmaceuticals (Canada) Incorporated | </a:t>
            </a:r>
            <a:r>
              <a:rPr lang="en-US" sz="800" b="0" i="0" u="none" strike="noStrike" kern="1200" dirty="0">
                <a:solidFill>
                  <a:schemeClr val="bg1"/>
                </a:solidFill>
                <a:effectLst/>
                <a:latin typeface="+mn-lt"/>
                <a:ea typeface="+mn-ea"/>
                <a:cs typeface="Arial" charset="0"/>
              </a:rPr>
              <a:t>VXMA-CA-20-2000057</a:t>
            </a:r>
            <a:r>
              <a:rPr lang="en-US" dirty="0"/>
              <a:t>  |  05/2020                                           </a:t>
            </a:r>
            <a:r>
              <a:rPr lang="fr-CA" sz="800" baseline="0" dirty="0">
                <a:solidFill>
                  <a:schemeClr val="bg1"/>
                </a:solidFill>
                <a:latin typeface="Arial" panose="020B0604020202020204" pitchFamily="34" charset="0"/>
                <a:cs typeface="Arial" panose="020B0604020202020204" pitchFamily="34" charset="0"/>
              </a:rPr>
              <a:t>DOCUMENT CONÇU EXCLUSIVEMENT POUR LA FORMATION</a:t>
            </a:r>
            <a:endParaRPr lang="en-US" dirty="0">
              <a:solidFill>
                <a:srgbClr val="FFFFFF"/>
              </a:solidFill>
            </a:endParaRPr>
          </a:p>
        </p:txBody>
      </p:sp>
    </p:spTree>
    <p:extLst>
      <p:ext uri="{BB962C8B-B14F-4D97-AF65-F5344CB8AC3E}">
        <p14:creationId xmlns:p14="http://schemas.microsoft.com/office/powerpoint/2010/main" val="2146262653"/>
      </p:ext>
    </p:extLst>
  </p:cSld>
  <p:clrMapOvr>
    <a:masterClrMapping/>
  </p:clrMapOvr>
  <p:hf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C0B07FF6-3746-744E-853A-82BDBA1F2AC2}"/>
              </a:ext>
            </a:extLst>
          </p:cNvPr>
          <p:cNvGrpSpPr>
            <a:grpSpLocks/>
          </p:cNvGrpSpPr>
          <p:nvPr userDrawn="1"/>
        </p:nvGrpSpPr>
        <p:grpSpPr bwMode="auto">
          <a:xfrm>
            <a:off x="0" y="6635750"/>
            <a:ext cx="9144000" cy="225425"/>
            <a:chOff x="36" y="4118"/>
            <a:chExt cx="5760" cy="142"/>
          </a:xfrm>
        </p:grpSpPr>
        <p:sp>
          <p:nvSpPr>
            <p:cNvPr id="5" name="Rectangle 5">
              <a:extLst>
                <a:ext uri="{FF2B5EF4-FFF2-40B4-BE49-F238E27FC236}">
                  <a16:creationId xmlns:a16="http://schemas.microsoft.com/office/drawing/2014/main" id="{93F18B6A-A59E-3845-8301-7B3C0F973BFD}"/>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6" name="Rectangle 6">
              <a:extLst>
                <a:ext uri="{FF2B5EF4-FFF2-40B4-BE49-F238E27FC236}">
                  <a16:creationId xmlns:a16="http://schemas.microsoft.com/office/drawing/2014/main" id="{B243FAD8-691F-CD41-8226-251A3A697AC9}"/>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7" name="Rectangle 29">
            <a:extLst>
              <a:ext uri="{FF2B5EF4-FFF2-40B4-BE49-F238E27FC236}">
                <a16:creationId xmlns:a16="http://schemas.microsoft.com/office/drawing/2014/main" id="{E8FF8C6A-D9E9-4049-B8D2-9C1C15214915}"/>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a:t>
            </a:r>
            <a:r>
              <a:rPr lang="en-US" dirty="0"/>
              <a:t>2020 Vertex Pharmaceuticals (Canada) Incorporated | </a:t>
            </a:r>
            <a:r>
              <a:rPr lang="en-US" sz="800" b="0" i="0" u="none" strike="noStrike" kern="1200" dirty="0">
                <a:solidFill>
                  <a:schemeClr val="bg1"/>
                </a:solidFill>
                <a:effectLst/>
                <a:latin typeface="+mn-lt"/>
                <a:ea typeface="+mn-ea"/>
                <a:cs typeface="Arial" charset="0"/>
              </a:rPr>
              <a:t>VXMA-CA-20-2000057</a:t>
            </a:r>
            <a:r>
              <a:rPr lang="en-US" dirty="0"/>
              <a:t>  |  05/2020                                           </a:t>
            </a:r>
            <a:r>
              <a:rPr lang="fr-CA" sz="800" baseline="0" dirty="0">
                <a:solidFill>
                  <a:schemeClr val="bg1"/>
                </a:solidFill>
                <a:latin typeface="Arial" panose="020B0604020202020204" pitchFamily="34" charset="0"/>
                <a:cs typeface="Arial" panose="020B0604020202020204" pitchFamily="34" charset="0"/>
              </a:rPr>
              <a:t>DOCUMENT CONÇU EXCLUSIVEMENT POUR LA FORMATION</a:t>
            </a:r>
            <a:endParaRPr lang="en-US" dirty="0">
              <a:solidFill>
                <a:srgbClr val="FFFFFF"/>
              </a:solidFill>
            </a:endParaRPr>
          </a:p>
        </p:txBody>
      </p:sp>
      <p:sp>
        <p:nvSpPr>
          <p:cNvPr id="8" name="Rectangle 30">
            <a:extLst>
              <a:ext uri="{FF2B5EF4-FFF2-40B4-BE49-F238E27FC236}">
                <a16:creationId xmlns:a16="http://schemas.microsoft.com/office/drawing/2014/main" id="{D897C4E3-CA79-0B45-B4C4-C7F11F6FCF3B}"/>
              </a:ext>
            </a:extLst>
          </p:cNvPr>
          <p:cNvSpPr txBox="1">
            <a:spLocks noChangeArrowheads="1"/>
          </p:cNvSpPr>
          <p:nvPr userDrawn="1"/>
        </p:nvSpPr>
        <p:spPr bwMode="auto">
          <a:xfrm>
            <a:off x="88900" y="6670675"/>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dirty="0"/>
          </a:p>
        </p:txBody>
      </p:sp>
    </p:spTree>
    <p:extLst>
      <p:ext uri="{BB962C8B-B14F-4D97-AF65-F5344CB8AC3E}">
        <p14:creationId xmlns:p14="http://schemas.microsoft.com/office/powerpoint/2010/main" val="727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534400" cy="2437067"/>
          </a:xfrm>
        </p:spPr>
        <p:txBody>
          <a:bodyPr anchor="b"/>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04800" y="3758003"/>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grpSp>
        <p:nvGrpSpPr>
          <p:cNvPr id="4" name="Group 3">
            <a:extLst>
              <a:ext uri="{FF2B5EF4-FFF2-40B4-BE49-F238E27FC236}">
                <a16:creationId xmlns:a16="http://schemas.microsoft.com/office/drawing/2014/main" id="{085EB6CE-5893-A241-ACDC-21959D36F43D}"/>
              </a:ext>
            </a:extLst>
          </p:cNvPr>
          <p:cNvGrpSpPr>
            <a:grpSpLocks/>
          </p:cNvGrpSpPr>
          <p:nvPr userDrawn="1"/>
        </p:nvGrpSpPr>
        <p:grpSpPr bwMode="auto">
          <a:xfrm>
            <a:off x="0" y="6635750"/>
            <a:ext cx="9144000" cy="225425"/>
            <a:chOff x="36" y="4118"/>
            <a:chExt cx="5760" cy="142"/>
          </a:xfrm>
        </p:grpSpPr>
        <p:sp>
          <p:nvSpPr>
            <p:cNvPr id="5" name="Rectangle 5">
              <a:extLst>
                <a:ext uri="{FF2B5EF4-FFF2-40B4-BE49-F238E27FC236}">
                  <a16:creationId xmlns:a16="http://schemas.microsoft.com/office/drawing/2014/main" id="{17EE0705-03A7-6E44-ADE2-67C5DF8BE697}"/>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6" name="Rectangle 6">
              <a:extLst>
                <a:ext uri="{FF2B5EF4-FFF2-40B4-BE49-F238E27FC236}">
                  <a16:creationId xmlns:a16="http://schemas.microsoft.com/office/drawing/2014/main" id="{641820F7-CA71-7F46-9CB5-BEF8A77B9868}"/>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7" name="Rectangle 29">
            <a:extLst>
              <a:ext uri="{FF2B5EF4-FFF2-40B4-BE49-F238E27FC236}">
                <a16:creationId xmlns:a16="http://schemas.microsoft.com/office/drawing/2014/main" id="{2AA91ACB-228A-3B40-BD8D-2C604BDDB4C8}"/>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a:t>
            </a:r>
            <a:r>
              <a:rPr lang="en-US" dirty="0"/>
              <a:t>2020 Vertex Pharmaceuticals (Canada) Incorporated | </a:t>
            </a:r>
            <a:r>
              <a:rPr lang="en-US" sz="800" b="0" i="0" u="none" strike="noStrike" kern="1200" dirty="0">
                <a:solidFill>
                  <a:schemeClr val="bg1"/>
                </a:solidFill>
                <a:effectLst/>
                <a:latin typeface="+mn-lt"/>
                <a:ea typeface="+mn-ea"/>
                <a:cs typeface="Arial" charset="0"/>
              </a:rPr>
              <a:t>VXMA-CA-20-2000057</a:t>
            </a:r>
            <a:r>
              <a:rPr lang="en-US" dirty="0"/>
              <a:t>  |  05/2020                                           </a:t>
            </a:r>
            <a:r>
              <a:rPr lang="fr-CA" sz="800" baseline="0" dirty="0">
                <a:solidFill>
                  <a:schemeClr val="bg1"/>
                </a:solidFill>
                <a:latin typeface="Arial" panose="020B0604020202020204" pitchFamily="34" charset="0"/>
                <a:cs typeface="Arial" panose="020B0604020202020204" pitchFamily="34" charset="0"/>
              </a:rPr>
              <a:t>DOCUMENT CONÇU EXCLUSIVEMENT POUR LA FORMATION</a:t>
            </a:r>
            <a:endParaRPr lang="en-US" dirty="0">
              <a:solidFill>
                <a:srgbClr val="FFFFFF"/>
              </a:solidFill>
            </a:endParaRPr>
          </a:p>
        </p:txBody>
      </p:sp>
      <p:sp>
        <p:nvSpPr>
          <p:cNvPr id="8" name="Rectangle 30">
            <a:extLst>
              <a:ext uri="{FF2B5EF4-FFF2-40B4-BE49-F238E27FC236}">
                <a16:creationId xmlns:a16="http://schemas.microsoft.com/office/drawing/2014/main" id="{41A7E32C-7255-424E-B7F3-1B7D482573E5}"/>
              </a:ext>
            </a:extLst>
          </p:cNvPr>
          <p:cNvSpPr txBox="1">
            <a:spLocks noChangeArrowheads="1"/>
          </p:cNvSpPr>
          <p:nvPr userDrawn="1"/>
        </p:nvSpPr>
        <p:spPr bwMode="auto">
          <a:xfrm>
            <a:off x="88900" y="6670675"/>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dirty="0"/>
          </a:p>
        </p:txBody>
      </p:sp>
    </p:spTree>
    <p:extLst>
      <p:ext uri="{BB962C8B-B14F-4D97-AF65-F5344CB8AC3E}">
        <p14:creationId xmlns:p14="http://schemas.microsoft.com/office/powerpoint/2010/main" val="16789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3">
            <a:extLst>
              <a:ext uri="{FF2B5EF4-FFF2-40B4-BE49-F238E27FC236}">
                <a16:creationId xmlns:a16="http://schemas.microsoft.com/office/drawing/2014/main" id="{851008C1-6210-EF41-A8B2-2837EAC63637}"/>
              </a:ext>
            </a:extLst>
          </p:cNvPr>
          <p:cNvGrpSpPr>
            <a:grpSpLocks/>
          </p:cNvGrpSpPr>
          <p:nvPr userDrawn="1"/>
        </p:nvGrpSpPr>
        <p:grpSpPr bwMode="auto">
          <a:xfrm>
            <a:off x="0" y="6635750"/>
            <a:ext cx="9144000" cy="225425"/>
            <a:chOff x="36" y="4118"/>
            <a:chExt cx="5760" cy="142"/>
          </a:xfrm>
        </p:grpSpPr>
        <p:sp>
          <p:nvSpPr>
            <p:cNvPr id="6" name="Rectangle 5">
              <a:extLst>
                <a:ext uri="{FF2B5EF4-FFF2-40B4-BE49-F238E27FC236}">
                  <a16:creationId xmlns:a16="http://schemas.microsoft.com/office/drawing/2014/main" id="{52D0F56E-376A-2642-AD94-C58E08C25E6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7" name="Rectangle 6">
              <a:extLst>
                <a:ext uri="{FF2B5EF4-FFF2-40B4-BE49-F238E27FC236}">
                  <a16:creationId xmlns:a16="http://schemas.microsoft.com/office/drawing/2014/main" id="{F146F969-F672-7448-96BE-D2D08DD0EC6A}"/>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8" name="Rectangle 29">
            <a:extLst>
              <a:ext uri="{FF2B5EF4-FFF2-40B4-BE49-F238E27FC236}">
                <a16:creationId xmlns:a16="http://schemas.microsoft.com/office/drawing/2014/main" id="{CAA44922-D3ED-D745-B801-ED3EE8C623E1}"/>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a:t>
            </a:r>
            <a:r>
              <a:rPr lang="en-US" dirty="0"/>
              <a:t>2020 Vertex Pharmaceuticals (Canada) Incorporated | </a:t>
            </a:r>
            <a:r>
              <a:rPr lang="en-US" sz="800" b="0" i="0" u="none" strike="noStrike" kern="1200" dirty="0">
                <a:solidFill>
                  <a:schemeClr val="bg1"/>
                </a:solidFill>
                <a:effectLst/>
                <a:latin typeface="+mn-lt"/>
                <a:ea typeface="+mn-ea"/>
                <a:cs typeface="Arial" charset="0"/>
              </a:rPr>
              <a:t>VXMA-CA-20-2000057</a:t>
            </a:r>
            <a:r>
              <a:rPr lang="en-US" dirty="0"/>
              <a:t>  |  05/2020                                           </a:t>
            </a:r>
            <a:r>
              <a:rPr lang="fr-CA" sz="800" baseline="0" dirty="0">
                <a:solidFill>
                  <a:schemeClr val="bg1"/>
                </a:solidFill>
                <a:latin typeface="Arial" panose="020B0604020202020204" pitchFamily="34" charset="0"/>
                <a:cs typeface="Arial" panose="020B0604020202020204" pitchFamily="34" charset="0"/>
              </a:rPr>
              <a:t>DOCUMENT CONÇU EXCLUSIVEMENT POUR LA FORMATION</a:t>
            </a:r>
            <a:endParaRPr lang="en-US" dirty="0">
              <a:solidFill>
                <a:srgbClr val="FFFFFF"/>
              </a:solidFill>
            </a:endParaRPr>
          </a:p>
        </p:txBody>
      </p:sp>
      <p:sp>
        <p:nvSpPr>
          <p:cNvPr id="9" name="Rectangle 30">
            <a:extLst>
              <a:ext uri="{FF2B5EF4-FFF2-40B4-BE49-F238E27FC236}">
                <a16:creationId xmlns:a16="http://schemas.microsoft.com/office/drawing/2014/main" id="{9EDAB54E-7EE0-9849-9BF6-CF74568EC103}"/>
              </a:ext>
            </a:extLst>
          </p:cNvPr>
          <p:cNvSpPr txBox="1">
            <a:spLocks noChangeArrowheads="1"/>
          </p:cNvSpPr>
          <p:nvPr userDrawn="1"/>
        </p:nvSpPr>
        <p:spPr bwMode="auto">
          <a:xfrm>
            <a:off x="88900" y="6670675"/>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dirty="0"/>
          </a:p>
        </p:txBody>
      </p:sp>
    </p:spTree>
    <p:extLst>
      <p:ext uri="{BB962C8B-B14F-4D97-AF65-F5344CB8AC3E}">
        <p14:creationId xmlns:p14="http://schemas.microsoft.com/office/powerpoint/2010/main" val="2943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3" name="Group 3">
            <a:extLst>
              <a:ext uri="{FF2B5EF4-FFF2-40B4-BE49-F238E27FC236}">
                <a16:creationId xmlns:a16="http://schemas.microsoft.com/office/drawing/2014/main" id="{D7A4BE63-784A-D542-B6C5-BFD36C56AB27}"/>
              </a:ext>
            </a:extLst>
          </p:cNvPr>
          <p:cNvGrpSpPr>
            <a:grpSpLocks/>
          </p:cNvGrpSpPr>
          <p:nvPr userDrawn="1"/>
        </p:nvGrpSpPr>
        <p:grpSpPr bwMode="auto">
          <a:xfrm>
            <a:off x="0" y="6635750"/>
            <a:ext cx="9144000" cy="225425"/>
            <a:chOff x="36" y="4118"/>
            <a:chExt cx="5760" cy="142"/>
          </a:xfrm>
        </p:grpSpPr>
        <p:sp>
          <p:nvSpPr>
            <p:cNvPr id="4" name="Rectangle 5">
              <a:extLst>
                <a:ext uri="{FF2B5EF4-FFF2-40B4-BE49-F238E27FC236}">
                  <a16:creationId xmlns:a16="http://schemas.microsoft.com/office/drawing/2014/main" id="{459BF7AD-1DAD-0A4A-BD4E-6602708D97AA}"/>
                </a:ext>
              </a:extLst>
            </p:cNvPr>
            <p:cNvSpPr>
              <a:spLocks noChangeArrowheads="1"/>
            </p:cNvSpPr>
            <p:nvPr userDrawn="1"/>
          </p:nvSpPr>
          <p:spPr bwMode="auto">
            <a:xfrm>
              <a:off x="36" y="4159"/>
              <a:ext cx="5760" cy="101"/>
            </a:xfrm>
            <a:prstGeom prst="rect">
              <a:avLst/>
            </a:prstGeom>
            <a:solidFill>
              <a:srgbClr val="3E2C7B"/>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sp>
          <p:nvSpPr>
            <p:cNvPr id="5" name="Rectangle 6">
              <a:extLst>
                <a:ext uri="{FF2B5EF4-FFF2-40B4-BE49-F238E27FC236}">
                  <a16:creationId xmlns:a16="http://schemas.microsoft.com/office/drawing/2014/main" id="{9A5B46F9-EC97-AD49-909E-9441D73057F6}"/>
                </a:ext>
              </a:extLst>
            </p:cNvPr>
            <p:cNvSpPr>
              <a:spLocks noChangeArrowheads="1"/>
            </p:cNvSpPr>
            <p:nvPr userDrawn="1"/>
          </p:nvSpPr>
          <p:spPr bwMode="auto">
            <a:xfrm>
              <a:off x="36" y="4118"/>
              <a:ext cx="5760" cy="41"/>
            </a:xfrm>
            <a:prstGeom prst="rect">
              <a:avLst/>
            </a:prstGeom>
            <a:solidFill>
              <a:srgbClr val="B8B6C1"/>
            </a:solidFill>
            <a:ln w="12700">
              <a:noFill/>
              <a:miter lim="800000"/>
              <a:headEnd/>
              <a:tailEnd/>
            </a:ln>
            <a:effectLst/>
          </p:spPr>
          <p:txBody>
            <a:bodyPr wrap="none" anchor="ctr"/>
            <a:lstStyle/>
            <a:p>
              <a:pPr eaLnBrk="0" hangingPunct="0"/>
              <a:endParaRPr lang="en-US" sz="2400" dirty="0">
                <a:solidFill>
                  <a:srgbClr val="666666"/>
                </a:solidFill>
                <a:ea typeface="MS PGothic" pitchFamily="34" charset="-128"/>
              </a:endParaRPr>
            </a:p>
          </p:txBody>
        </p:sp>
      </p:grpSp>
      <p:sp>
        <p:nvSpPr>
          <p:cNvPr id="6" name="Rectangle 29">
            <a:extLst>
              <a:ext uri="{FF2B5EF4-FFF2-40B4-BE49-F238E27FC236}">
                <a16:creationId xmlns:a16="http://schemas.microsoft.com/office/drawing/2014/main" id="{9D2DCFA2-BF3E-9845-99D3-4FD9CA46F154}"/>
              </a:ext>
            </a:extLst>
          </p:cNvPr>
          <p:cNvSpPr txBox="1">
            <a:spLocks noChangeArrowheads="1"/>
          </p:cNvSpPr>
          <p:nvPr userDrawn="1"/>
        </p:nvSpPr>
        <p:spPr bwMode="auto">
          <a:xfrm>
            <a:off x="457200" y="6672262"/>
            <a:ext cx="8686800" cy="188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rPr>
              <a:t>© </a:t>
            </a:r>
            <a:r>
              <a:rPr lang="en-US" dirty="0"/>
              <a:t>2020 Vertex Pharmaceuticals (Canada) Incorporated | </a:t>
            </a:r>
            <a:r>
              <a:rPr lang="en-US" sz="800" b="0" i="0" u="none" strike="noStrike" kern="1200" dirty="0">
                <a:solidFill>
                  <a:schemeClr val="bg1"/>
                </a:solidFill>
                <a:effectLst/>
                <a:latin typeface="+mn-lt"/>
                <a:ea typeface="+mn-ea"/>
                <a:cs typeface="Arial" charset="0"/>
              </a:rPr>
              <a:t>VXMA-CA-20-2000057</a:t>
            </a:r>
            <a:r>
              <a:rPr lang="en-US" dirty="0"/>
              <a:t>  |  05/2020                                           </a:t>
            </a:r>
            <a:r>
              <a:rPr lang="fr-CA" sz="800" baseline="0" dirty="0">
                <a:solidFill>
                  <a:schemeClr val="bg1"/>
                </a:solidFill>
                <a:latin typeface="Arial" panose="020B0604020202020204" pitchFamily="34" charset="0"/>
                <a:cs typeface="Arial" panose="020B0604020202020204" pitchFamily="34" charset="0"/>
              </a:rPr>
              <a:t>DOCUMENT CONÇU EXCLUSIVEMENT POUR LA FORMATION</a:t>
            </a:r>
            <a:endParaRPr lang="en-US" dirty="0">
              <a:solidFill>
                <a:srgbClr val="FFFFFF"/>
              </a:solidFill>
            </a:endParaRPr>
          </a:p>
        </p:txBody>
      </p:sp>
      <p:sp>
        <p:nvSpPr>
          <p:cNvPr id="7" name="Rectangle 30">
            <a:extLst>
              <a:ext uri="{FF2B5EF4-FFF2-40B4-BE49-F238E27FC236}">
                <a16:creationId xmlns:a16="http://schemas.microsoft.com/office/drawing/2014/main" id="{C07D5039-4048-694B-A88C-510D0C50D26D}"/>
              </a:ext>
            </a:extLst>
          </p:cNvPr>
          <p:cNvSpPr txBox="1">
            <a:spLocks noChangeArrowheads="1"/>
          </p:cNvSpPr>
          <p:nvPr userDrawn="1"/>
        </p:nvSpPr>
        <p:spPr bwMode="auto">
          <a:xfrm>
            <a:off x="88900" y="6670675"/>
            <a:ext cx="327025"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en-US" smtClean="0"/>
              <a:pPr/>
              <a:t>‹#›</a:t>
            </a:fld>
            <a:endParaRPr lang="en-US" dirty="0"/>
          </a:p>
        </p:txBody>
      </p:sp>
    </p:spTree>
    <p:extLst>
      <p:ext uri="{BB962C8B-B14F-4D97-AF65-F5344CB8AC3E}">
        <p14:creationId xmlns:p14="http://schemas.microsoft.com/office/powerpoint/2010/main" val="356034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688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b"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32018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Lst>
  <p:hf hdr="0" dt="0"/>
  <p:txStyles>
    <p:titleStyle>
      <a:lvl1pPr algn="l" rtl="0" eaLnBrk="1" fontAlgn="base" hangingPunct="1">
        <a:spcBef>
          <a:spcPct val="0"/>
        </a:spcBef>
        <a:spcAft>
          <a:spcPct val="0"/>
        </a:spcAft>
        <a:defRPr sz="2600" b="1">
          <a:solidFill>
            <a:schemeClr val="tx1"/>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ts val="1200"/>
        </a:spcBef>
        <a:spcAft>
          <a:spcPct val="0"/>
        </a:spcAft>
        <a:buClr>
          <a:srgbClr val="53247F"/>
        </a:buClr>
        <a:buFont typeface="Times" pitchFamily="1" charset="0"/>
        <a:buChar char="•"/>
        <a:defRPr sz="2200">
          <a:solidFill>
            <a:srgbClr val="000000"/>
          </a:solidFill>
          <a:latin typeface="+mn-lt"/>
          <a:ea typeface="+mn-ea"/>
          <a:cs typeface="+mn-cs"/>
        </a:defRPr>
      </a:lvl1pPr>
      <a:lvl2pPr marL="685800" indent="-228600" algn="l" rtl="0" eaLnBrk="1" fontAlgn="base" hangingPunct="1">
        <a:spcBef>
          <a:spcPts val="600"/>
        </a:spcBef>
        <a:spcAft>
          <a:spcPct val="0"/>
        </a:spcAft>
        <a:buChar char="–"/>
        <a:defRPr sz="2000">
          <a:solidFill>
            <a:srgbClr val="000000"/>
          </a:solidFill>
          <a:latin typeface="+mn-lt"/>
          <a:ea typeface="+mn-ea"/>
        </a:defRPr>
      </a:lvl2pPr>
      <a:lvl3pPr marL="1087438" indent="-173038" algn="l" rtl="0" eaLnBrk="1" fontAlgn="base" hangingPunct="1">
        <a:spcBef>
          <a:spcPts val="300"/>
        </a:spcBef>
        <a:spcAft>
          <a:spcPct val="0"/>
        </a:spcAft>
        <a:buChar char="•"/>
        <a:defRPr sz="1600">
          <a:solidFill>
            <a:srgbClr val="000000"/>
          </a:solidFill>
          <a:latin typeface="+mn-lt"/>
          <a:ea typeface="+mn-ea"/>
        </a:defRPr>
      </a:lvl3pPr>
      <a:lvl4pPr marL="1539875" indent="-168275" algn="l" rtl="0" eaLnBrk="1" fontAlgn="base" hangingPunct="1">
        <a:spcBef>
          <a:spcPts val="0"/>
        </a:spcBef>
        <a:spcAft>
          <a:spcPct val="0"/>
        </a:spcAft>
        <a:buChar char="–"/>
        <a:defRPr sz="1400">
          <a:solidFill>
            <a:srgbClr val="000000"/>
          </a:solidFill>
          <a:latin typeface="+mn-lt"/>
          <a:ea typeface="+mn-ea"/>
        </a:defRPr>
      </a:lvl4pPr>
      <a:lvl5pPr marL="2000250" indent="-171450" algn="l" rtl="0" eaLnBrk="1" fontAlgn="base" hangingPunct="1">
        <a:spcBef>
          <a:spcPts val="0"/>
        </a:spcBef>
        <a:spcAft>
          <a:spcPct val="0"/>
        </a:spcAft>
        <a:buChar char="»"/>
        <a:defRPr sz="1400">
          <a:solidFill>
            <a:srgbClr val="000000"/>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768">
          <p15:clr>
            <a:srgbClr val="F26B43"/>
          </p15:clr>
        </p15:guide>
        <p15:guide id="3" pos="55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0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69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86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3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7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5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5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943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76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2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81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1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661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129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79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577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30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962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17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673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724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75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73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65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29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793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579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095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474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030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422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32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81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529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52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285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914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84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316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579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7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87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65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305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63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7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34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12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98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980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32360"/>
      </p:ext>
    </p:extLst>
  </p:cSld>
  <p:clrMapOvr>
    <a:masterClrMapping/>
  </p:clrMapOvr>
</p:sld>
</file>

<file path=ppt/theme/theme1.xml><?xml version="1.0" encoding="utf-8"?>
<a:theme xmlns:a="http://schemas.openxmlformats.org/drawingml/2006/main" name="blank">
  <a:themeElements>
    <a:clrScheme name="Vertex">
      <a:dk1>
        <a:srgbClr val="000000"/>
      </a:dk1>
      <a:lt1>
        <a:srgbClr val="FFFFFF"/>
      </a:lt1>
      <a:dk2>
        <a:srgbClr val="53247F"/>
      </a:dk2>
      <a:lt2>
        <a:srgbClr val="D7D7D7"/>
      </a:lt2>
      <a:accent1>
        <a:srgbClr val="53247F"/>
      </a:accent1>
      <a:accent2>
        <a:srgbClr val="4881BD"/>
      </a:accent2>
      <a:accent3>
        <a:srgbClr val="B3C041"/>
      </a:accent3>
      <a:accent4>
        <a:srgbClr val="A641A6"/>
      </a:accent4>
      <a:accent5>
        <a:srgbClr val="F3952F"/>
      </a:accent5>
      <a:accent6>
        <a:srgbClr val="1A338A"/>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bwMode="gray">
        <a:solidFill>
          <a:srgbClr val="FFFF00"/>
        </a:solidFill>
        <a:ln>
          <a:solidFill>
            <a:srgbClr val="FF0000"/>
          </a:solidFill>
        </a:ln>
      </a:spPr>
      <a:bodyPr wrap="none" rtlCol="0">
        <a:spAutoFit/>
      </a:bodyPr>
      <a:lstStyle>
        <a:defPPr>
          <a:lnSpc>
            <a:spcPct val="90000"/>
          </a:lnSpc>
          <a:defRPr sz="1200" b="1" dirty="0" smtClean="0">
            <a:solidFill>
              <a:srgbClr val="FF0000"/>
            </a:solidFill>
            <a:cs typeface="Arial"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CBFF6A9C-91FA-4479-BC10-0500B171A908}" vid="{CD069186-C5E0-45C5-82FA-8AC2C2D59B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rgbClr val="FFFF00"/>
        </a:solidFill>
        <a:ln>
          <a:solidFill>
            <a:srgbClr val="FF0000"/>
          </a:solidFill>
        </a:ln>
      </a:spPr>
      <a:bodyPr wrap="none" rtlCol="0">
        <a:spAutoFit/>
      </a:bodyPr>
      <a:lstStyle>
        <a:defPPr>
          <a:defRPr b="1" dirty="0" smtClean="0">
            <a:solidFill>
              <a:srgbClr val="FF0000"/>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11052</Words>
  <Application>Microsoft Macintosh PowerPoint</Application>
  <PresentationFormat>On-screen Show (4:3)</PresentationFormat>
  <Paragraphs>524</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Times</vt:lpstr>
      <vt:lpstr>Wingdings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2016-10-14T18:58:46Z</dcterms:created>
  <dcterms:modified xsi:type="dcterms:W3CDTF">2020-09-30T17:27:17Z</dcterms:modified>
</cp:coreProperties>
</file>