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2" r:id="rId4"/>
  </p:sldMasterIdLst>
  <p:notesMasterIdLst>
    <p:notesMasterId r:id="rId54"/>
  </p:notesMasterIdLst>
  <p:sldIdLst>
    <p:sldId id="308" r:id="rId5"/>
    <p:sldId id="309" r:id="rId6"/>
    <p:sldId id="359" r:id="rId7"/>
    <p:sldId id="355" r:id="rId8"/>
    <p:sldId id="375" r:id="rId9"/>
    <p:sldId id="357" r:id="rId10"/>
    <p:sldId id="356" r:id="rId11"/>
    <p:sldId id="358" r:id="rId12"/>
    <p:sldId id="360" r:id="rId13"/>
    <p:sldId id="361" r:id="rId14"/>
    <p:sldId id="362" r:id="rId15"/>
    <p:sldId id="372" r:id="rId16"/>
    <p:sldId id="374" r:id="rId17"/>
    <p:sldId id="368" r:id="rId18"/>
    <p:sldId id="369" r:id="rId19"/>
    <p:sldId id="363" r:id="rId20"/>
    <p:sldId id="364" r:id="rId21"/>
    <p:sldId id="365" r:id="rId22"/>
    <p:sldId id="366" r:id="rId23"/>
    <p:sldId id="367" r:id="rId24"/>
    <p:sldId id="373" r:id="rId25"/>
    <p:sldId id="310" r:id="rId26"/>
    <p:sldId id="353" r:id="rId27"/>
    <p:sldId id="314" r:id="rId28"/>
    <p:sldId id="312" r:id="rId29"/>
    <p:sldId id="313" r:id="rId30"/>
    <p:sldId id="315" r:id="rId31"/>
    <p:sldId id="371" r:id="rId32"/>
    <p:sldId id="332" r:id="rId33"/>
    <p:sldId id="327" r:id="rId34"/>
    <p:sldId id="334" r:id="rId35"/>
    <p:sldId id="335" r:id="rId36"/>
    <p:sldId id="336" r:id="rId37"/>
    <p:sldId id="337" r:id="rId38"/>
    <p:sldId id="338" r:id="rId39"/>
    <p:sldId id="347" r:id="rId40"/>
    <p:sldId id="348" r:id="rId41"/>
    <p:sldId id="349" r:id="rId42"/>
    <p:sldId id="350" r:id="rId43"/>
    <p:sldId id="351" r:id="rId44"/>
    <p:sldId id="352" r:id="rId45"/>
    <p:sldId id="376" r:id="rId46"/>
    <p:sldId id="377" r:id="rId47"/>
    <p:sldId id="378" r:id="rId48"/>
    <p:sldId id="379" r:id="rId49"/>
    <p:sldId id="380" r:id="rId50"/>
    <p:sldId id="381" r:id="rId51"/>
    <p:sldId id="382" r:id="rId52"/>
    <p:sldId id="383" r:id="rId5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408" userDrawn="1">
          <p15:clr>
            <a:srgbClr val="A4A3A4"/>
          </p15:clr>
        </p15:guide>
        <p15:guide id="2" pos="4176" userDrawn="1">
          <p15:clr>
            <a:srgbClr val="A4A3A4"/>
          </p15:clr>
        </p15:guide>
        <p15:guide id="3" orient="horz" pos="4176" userDrawn="1">
          <p15:clr>
            <a:srgbClr val="A4A3A4"/>
          </p15:clr>
        </p15:guide>
        <p15:guide id="4" orient="horz" pos="3864" userDrawn="1">
          <p15:clr>
            <a:srgbClr val="A4A3A4"/>
          </p15:clr>
        </p15:guide>
      </p15:sldGuideLst>
    </p:ext>
    <p:ext uri="{2D200454-40CA-4A62-9FC3-DE9A4176ACB9}">
      <p15:notesGuideLst xmlns:p15="http://schemas.microsoft.com/office/powerpoint/2012/main">
        <p15:guide id="1" orient="horz" pos="2784" userDrawn="1">
          <p15:clr>
            <a:srgbClr val="A4A3A4"/>
          </p15:clr>
        </p15:guide>
        <p15:guide id="2" pos="432" userDrawn="1">
          <p15:clr>
            <a:srgbClr val="A4A3A4"/>
          </p15:clr>
        </p15:guide>
        <p15:guide id="3" pos="388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6600"/>
    <a:srgbClr val="3E2C7B"/>
    <a:srgbClr val="B3BBBB"/>
    <a:srgbClr val="F4D1D1"/>
    <a:srgbClr val="DAE1E8"/>
    <a:srgbClr val="4881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720" autoAdjust="0"/>
    <p:restoredTop sz="96301" autoAdjust="0"/>
  </p:normalViewPr>
  <p:slideViewPr>
    <p:cSldViewPr snapToGrid="0" showGuides="1">
      <p:cViewPr varScale="1">
        <p:scale>
          <a:sx n="142" d="100"/>
          <a:sy n="142" d="100"/>
        </p:scale>
        <p:origin x="1216" y="176"/>
      </p:cViewPr>
      <p:guideLst>
        <p:guide orient="horz" pos="3408"/>
        <p:guide pos="4176"/>
        <p:guide orient="horz" pos="4176"/>
        <p:guide orient="horz" pos="3864"/>
      </p:guideLst>
    </p:cSldViewPr>
  </p:slideViewPr>
  <p:notesTextViewPr>
    <p:cViewPr>
      <p:scale>
        <a:sx n="3" d="2"/>
        <a:sy n="3" d="2"/>
      </p:scale>
      <p:origin x="0" y="0"/>
    </p:cViewPr>
  </p:notesTextViewPr>
  <p:sorterViewPr>
    <p:cViewPr varScale="1">
      <p:scale>
        <a:sx n="1" d="1"/>
        <a:sy n="1" d="1"/>
      </p:scale>
      <p:origin x="0" y="0"/>
    </p:cViewPr>
  </p:sorterViewPr>
  <p:notesViewPr>
    <p:cSldViewPr snapToGrid="0" showGuides="1">
      <p:cViewPr>
        <p:scale>
          <a:sx n="140" d="100"/>
          <a:sy n="140" d="100"/>
        </p:scale>
        <p:origin x="1122" y="-1416"/>
      </p:cViewPr>
      <p:guideLst>
        <p:guide orient="horz" pos="2784"/>
        <p:guide pos="432"/>
        <p:guide pos="388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commentAuthors" Target="commen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heme" Target="theme/theme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E3A748-4B4A-49E3-A939-C576DD524C58}" type="datetimeFigureOut">
              <a:rPr lang="en-US" smtClean="0"/>
              <a:t>9/30/20</a:t>
            </a:fld>
            <a:endParaRPr lang="fr-CA"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5D8F4D-4F2C-4024-B790-9128C267628A}" type="slidenum">
              <a:rPr lang="en-US" smtClean="0"/>
              <a:t>‹#›</a:t>
            </a:fld>
            <a:endParaRPr lang="fr-CA" dirty="0"/>
          </a:p>
        </p:txBody>
      </p:sp>
    </p:spTree>
    <p:extLst>
      <p:ext uri="{BB962C8B-B14F-4D97-AF65-F5344CB8AC3E}">
        <p14:creationId xmlns:p14="http://schemas.microsoft.com/office/powerpoint/2010/main" val="42609587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C1EEED-6EE5-4359-B4A9-04478DB3CE2C}" type="slidenum">
              <a:rPr lang="en-US" smtClean="0"/>
              <a:pPr/>
              <a:t>1</a:t>
            </a:fld>
            <a:endParaRPr lang="fr-CA" dirty="0"/>
          </a:p>
        </p:txBody>
      </p:sp>
    </p:spTree>
    <p:extLst>
      <p:ext uri="{BB962C8B-B14F-4D97-AF65-F5344CB8AC3E}">
        <p14:creationId xmlns:p14="http://schemas.microsoft.com/office/powerpoint/2010/main" val="21423756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6817" y="4408334"/>
            <a:ext cx="5475383" cy="4581429"/>
          </a:xfrm>
        </p:spPr>
        <p:txBody>
          <a:bodyPr/>
          <a:lstStyle/>
          <a:p>
            <a:pPr marL="171450" lvl="0" indent="-171450">
              <a:spcAft>
                <a:spcPts val="600"/>
              </a:spcAft>
              <a:buFont typeface="Arial" panose="020B0604020202020204" pitchFamily="34" charset="0"/>
              <a:buChar char="•"/>
            </a:pPr>
            <a:r>
              <a:rPr lang="fr-CA" sz="1050" dirty="0">
                <a:solidFill>
                  <a:srgbClr val="000000"/>
                </a:solidFill>
                <a:latin typeface="Arial" panose="020B0604020202020204" pitchFamily="34" charset="0"/>
              </a:rPr>
              <a:t>Les résultats d’une étude prospective de quatre ans menée auprès de patients atteints de FK et non de diabète ont révélé une tendance en matière de déclin de la fonction pulmonaire, déterminée selon le pourcentage des valeurs prédites de VEMS, qui était directement proportionnel à la gravité de l’intolérance au glucose au départ.</a:t>
            </a:r>
            <a:endParaRPr lang="fr-CA" sz="1050" baseline="30000" dirty="0">
              <a:solidFill>
                <a:srgbClr val="000000"/>
              </a:solidFill>
              <a:latin typeface="Arial" panose="020B0604020202020204" pitchFamily="34" charset="0"/>
              <a:cs typeface="Arial" panose="020B0604020202020204" pitchFamily="34" charset="0"/>
            </a:endParaRPr>
          </a:p>
          <a:p>
            <a:pPr marL="171450" lvl="0" indent="-171450">
              <a:spcAft>
                <a:spcPts val="600"/>
              </a:spcAft>
              <a:buFont typeface="Arial" panose="020B0604020202020204" pitchFamily="34" charset="0"/>
              <a:buChar char="•"/>
            </a:pPr>
            <a:r>
              <a:rPr lang="fr-CA" sz="1050" dirty="0">
                <a:solidFill>
                  <a:srgbClr val="000000"/>
                </a:solidFill>
                <a:latin typeface="Arial" panose="020B0604020202020204" pitchFamily="34" charset="0"/>
              </a:rPr>
              <a:t>Le groupe à l’étude comprenait 152 patients (n = 77 femmes; n = 75 hommes) ne présentant pas d’hyperglycémie à jeun et dont la santé pulmonaire était stable. L’HGPO a révélé que les patients avaient soit une tolérance normale au glucose (45,4 %), soit une diminution de la tolérance au glucose (38,8 %), soit un DAFK sans hyperglycémie à jeun (15,8 %).</a:t>
            </a:r>
            <a:endParaRPr lang="fr-CA" sz="1050" baseline="30000" dirty="0">
              <a:solidFill>
                <a:srgbClr val="000000"/>
              </a:solidFill>
              <a:latin typeface="Arial" panose="020B0604020202020204" pitchFamily="34" charset="0"/>
              <a:cs typeface="Arial" panose="020B0604020202020204" pitchFamily="34" charset="0"/>
            </a:endParaRPr>
          </a:p>
          <a:p>
            <a:pPr marL="171450" lvl="0" indent="-171450">
              <a:spcAft>
                <a:spcPts val="600"/>
              </a:spcAft>
              <a:buFont typeface="Arial" panose="020B0604020202020204" pitchFamily="34" charset="0"/>
              <a:buChar char="•"/>
            </a:pPr>
            <a:r>
              <a:rPr lang="fr-CA" sz="1050" dirty="0">
                <a:solidFill>
                  <a:srgbClr val="000000"/>
                </a:solidFill>
                <a:latin typeface="Arial" panose="020B0604020202020204" pitchFamily="34" charset="0"/>
              </a:rPr>
              <a:t>L’HGPO a révélé une différence entre les groupes : alors que les patients dont la tolérance au glucose était normale ne présentaient pas de déclin du pourcentage de VEMS, ceux qui présentaient une diminution de la tolérance au glucose ou qui étaient atteints de DAFK sans hyperglycémie à jeun présentaient un déclin significatif de -1,36 et de -2,44/année, respectivement.</a:t>
            </a:r>
            <a:endParaRPr lang="fr-CA" sz="1050" baseline="30000" dirty="0">
              <a:solidFill>
                <a:srgbClr val="000000"/>
              </a:solidFill>
              <a:latin typeface="Arial" panose="020B0604020202020204" pitchFamily="34" charset="0"/>
              <a:cs typeface="Arial" panose="020B0604020202020204" pitchFamily="34" charset="0"/>
            </a:endParaRPr>
          </a:p>
          <a:p>
            <a:pPr marL="171450" lvl="0" indent="-171450">
              <a:spcAft>
                <a:spcPts val="600"/>
              </a:spcAft>
              <a:buFont typeface="Arial" panose="020B0604020202020204" pitchFamily="34" charset="0"/>
              <a:buChar char="•"/>
            </a:pPr>
            <a:r>
              <a:rPr lang="fr-CA" sz="1050" dirty="0">
                <a:solidFill>
                  <a:srgbClr val="000000"/>
                </a:solidFill>
                <a:latin typeface="Arial" panose="020B0604020202020204" pitchFamily="34" charset="0"/>
              </a:rPr>
              <a:t>Ces différences ont été observées après l’ajustement pour tenir compte du sexe et de l’indice de masse corporelle (IMC), des données microbiologiques et du VEMS au départ.</a:t>
            </a:r>
            <a:endParaRPr lang="fr-CA" sz="1050" baseline="0" dirty="0">
              <a:solidFill>
                <a:srgbClr val="000000"/>
              </a:solidFill>
              <a:latin typeface="Arial" panose="020B0604020202020204" pitchFamily="34" charset="0"/>
              <a:cs typeface="Arial" panose="020B0604020202020204" pitchFamily="34" charset="0"/>
            </a:endParaRPr>
          </a:p>
          <a:p>
            <a:pPr marL="171450" lvl="0" indent="-171450">
              <a:spcAft>
                <a:spcPts val="600"/>
              </a:spcAft>
              <a:buFont typeface="Arial" panose="020B0604020202020204" pitchFamily="34" charset="0"/>
              <a:buChar char="•"/>
            </a:pPr>
            <a:r>
              <a:rPr lang="fr-CA" sz="1050" baseline="0" dirty="0">
                <a:solidFill>
                  <a:srgbClr val="000000"/>
                </a:solidFill>
                <a:latin typeface="Arial" panose="020B0604020202020204" pitchFamily="34" charset="0"/>
              </a:rPr>
              <a:t>Des résultats similaires ont été obtenus pour ce qui est de l’aire sous la courbe des valeurs d’insuline de même qu’après l’ajustement effectué pour tenir compte </a:t>
            </a:r>
            <a:r>
              <a:rPr lang="fr-CA" sz="1050" dirty="0">
                <a:solidFill>
                  <a:srgbClr val="000000"/>
                </a:solidFill>
                <a:latin typeface="Arial" panose="020B0604020202020204" pitchFamily="34" charset="0"/>
              </a:rPr>
              <a:t>du sexe et de l’IMC, des données microbiologiques et du VEMS au départ chez les sujets des quartiles inférieurs présentant un déclin plus important que celui des sujets des quartiles supérieurs.</a:t>
            </a:r>
            <a:endParaRPr lang="fr-CA" sz="1050" baseline="30000" dirty="0">
              <a:solidFill>
                <a:srgbClr val="000000"/>
              </a:solidFill>
              <a:latin typeface="Arial" panose="020B0604020202020204" pitchFamily="34" charset="0"/>
              <a:cs typeface="Arial" panose="020B0604020202020204" pitchFamily="34" charset="0"/>
            </a:endParaRPr>
          </a:p>
          <a:p>
            <a:pPr marL="171450" lvl="0" indent="-171450">
              <a:spcAft>
                <a:spcPts val="600"/>
              </a:spcAft>
              <a:buFont typeface="Arial" panose="020B0604020202020204" pitchFamily="34" charset="0"/>
              <a:buChar char="•"/>
            </a:pPr>
            <a:r>
              <a:rPr lang="fr-CA" sz="1050" baseline="0" dirty="0">
                <a:solidFill>
                  <a:srgbClr val="000000"/>
                </a:solidFill>
                <a:latin typeface="Arial" panose="020B0604020202020204" pitchFamily="34" charset="0"/>
              </a:rPr>
              <a:t>Ces résultats suggèrent que le degré de diminution de la tolérance au glucose et le degré de carence en insuline sont corrélés avec le taux de déclin de la fonction pulmonaire </a:t>
            </a:r>
            <a:r>
              <a:rPr lang="fr-CA" sz="1050" dirty="0">
                <a:solidFill>
                  <a:srgbClr val="000000"/>
                </a:solidFill>
                <a:latin typeface="Arial" panose="020B0604020202020204" pitchFamily="34" charset="0"/>
              </a:rPr>
              <a:t>chez les patients atteints de FK, ce qui suggère l’existence d’un lien de cause à effet direct.</a:t>
            </a:r>
            <a:endParaRPr lang="fr-CA" sz="1050" baseline="30000" dirty="0">
              <a:solidFill>
                <a:srgbClr val="000000"/>
              </a:solidFill>
              <a:latin typeface="Arial" panose="020B0604020202020204" pitchFamily="34" charset="0"/>
              <a:cs typeface="Arial" panose="020B0604020202020204" pitchFamily="34" charset="0"/>
            </a:endParaRPr>
          </a:p>
          <a:p>
            <a:pPr lvl="0">
              <a:spcAft>
                <a:spcPts val="600"/>
              </a:spcAft>
            </a:pPr>
            <a:endParaRPr lang="fr-CA" sz="1050" dirty="0">
              <a:solidFill>
                <a:srgbClr val="000000"/>
              </a:solidFill>
              <a:latin typeface="Arial" panose="020B0604020202020204" pitchFamily="34" charset="0"/>
              <a:cs typeface="Arial" panose="020B0604020202020204" pitchFamily="34" charset="0"/>
            </a:endParaRPr>
          </a:p>
          <a:p>
            <a:pPr>
              <a:spcAft>
                <a:spcPts val="600"/>
              </a:spcAft>
            </a:pPr>
            <a:r>
              <a:rPr lang="fr-CA" sz="1050" b="1" dirty="0">
                <a:solidFill>
                  <a:srgbClr val="000000"/>
                </a:solidFill>
                <a:latin typeface="Arial" panose="020B0604020202020204" pitchFamily="34" charset="0"/>
              </a:rPr>
              <a:t>Référence</a:t>
            </a:r>
            <a:endParaRPr lang="fr-CA" sz="1050" b="1" dirty="0">
              <a:solidFill>
                <a:srgbClr val="000000"/>
              </a:solidFill>
              <a:latin typeface="Arial" panose="020B0604020202020204" pitchFamily="34" charset="0"/>
              <a:cs typeface="Arial" panose="020B0604020202020204" pitchFamily="34" charset="0"/>
            </a:endParaRPr>
          </a:p>
          <a:p>
            <a:pPr>
              <a:spcAft>
                <a:spcPts val="600"/>
              </a:spcAft>
            </a:pPr>
            <a:r>
              <a:rPr lang="fr-CA" sz="1050" dirty="0">
                <a:solidFill>
                  <a:srgbClr val="000000"/>
                </a:solidFill>
                <a:latin typeface="Arial" panose="020B0604020202020204" pitchFamily="34" charset="0"/>
              </a:rPr>
              <a:t>MILLA, C. E., W. J. Warwick et A. Moran. « Trends in pulmonary function in patients with cystic fibrosis correlate with the degree of glucose intolerance at baseline », </a:t>
            </a:r>
            <a:r>
              <a:rPr lang="fr-CA" sz="1050" i="1" dirty="0">
                <a:solidFill>
                  <a:srgbClr val="000000"/>
                </a:solidFill>
                <a:latin typeface="Arial" panose="020B0604020202020204" pitchFamily="34" charset="0"/>
              </a:rPr>
              <a:t>Am</a:t>
            </a:r>
            <a:r>
              <a:rPr lang="fr-CA" dirty="0"/>
              <a:t> </a:t>
            </a:r>
            <a:r>
              <a:rPr lang="fr-CA" sz="1050" i="1" dirty="0">
                <a:solidFill>
                  <a:srgbClr val="000000"/>
                </a:solidFill>
                <a:latin typeface="Arial" panose="020B0604020202020204" pitchFamily="34" charset="0"/>
              </a:rPr>
              <a:t>J Respir Crit Care Med., </a:t>
            </a:r>
            <a:r>
              <a:rPr lang="fr-CA" sz="1050" dirty="0">
                <a:solidFill>
                  <a:srgbClr val="000000"/>
                </a:solidFill>
                <a:latin typeface="Arial" panose="020B0604020202020204" pitchFamily="34" charset="0"/>
              </a:rPr>
              <a:t>2000;162(3 Pt 1):891-895.</a:t>
            </a:r>
            <a:endParaRPr lang="fr-CA" sz="1050" dirty="0">
              <a:solidFill>
                <a:srgbClr val="000000"/>
              </a:solidFill>
              <a:latin typeface="Arial" panose="020B0604020202020204" pitchFamily="34" charset="0"/>
              <a:cs typeface="Arial" panose="020B0604020202020204" pitchFamily="34" charset="0"/>
            </a:endParaRPr>
          </a:p>
        </p:txBody>
      </p:sp>
      <p:sp>
        <p:nvSpPr>
          <p:cNvPr id="11" name="Slide Number Placeholder 3"/>
          <p:cNvSpPr>
            <a:spLocks noGrp="1"/>
          </p:cNvSpPr>
          <p:nvPr>
            <p:ph type="sldNum" sz="quarter" idx="5"/>
          </p:nvPr>
        </p:nvSpPr>
        <p:spPr>
          <a:xfrm>
            <a:off x="3884613" y="8685213"/>
            <a:ext cx="2971800" cy="458787"/>
          </a:xfrm>
        </p:spPr>
        <p:txBody>
          <a:bodyPr/>
          <a:lstStyle/>
          <a:p>
            <a:pPr>
              <a:defRPr/>
            </a:pPr>
            <a:r>
              <a:rPr lang="fr-CA"/>
              <a:t>10</a:t>
            </a:r>
            <a:endParaRPr lang="fr-CA" dirty="0"/>
          </a:p>
        </p:txBody>
      </p:sp>
    </p:spTree>
    <p:extLst>
      <p:ext uri="{BB962C8B-B14F-4D97-AF65-F5344CB8AC3E}">
        <p14:creationId xmlns:p14="http://schemas.microsoft.com/office/powerpoint/2010/main" val="20829336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2924" y="4408334"/>
            <a:ext cx="5479276" cy="4526115"/>
          </a:xfrm>
        </p:spPr>
        <p:txBody>
          <a:bodyPr/>
          <a:lstStyle/>
          <a:p>
            <a:pPr lvl="0"/>
            <a:r>
              <a:rPr lang="fr-CA" sz="1100" b="1" dirty="0">
                <a:latin typeface="Arial" panose="020B0604020202020204" pitchFamily="34" charset="0"/>
              </a:rPr>
              <a:t>Point clé</a:t>
            </a:r>
          </a:p>
          <a:p>
            <a:pPr marL="171450" lvl="0" indent="-171450">
              <a:buFont typeface="Arial" panose="020B0604020202020204" pitchFamily="34" charset="0"/>
              <a:buChar char="•"/>
            </a:pPr>
            <a:r>
              <a:rPr lang="fr-CA" sz="1100" dirty="0">
                <a:latin typeface="Arial" panose="020B0604020202020204" pitchFamily="34" charset="0"/>
              </a:rPr>
              <a:t>Il est important de reconnaître que le DAFK est une maladie chez les patients atteints de FK puisqu’il a été associé à une augmentation du taux de mortalité.</a:t>
            </a:r>
          </a:p>
          <a:p>
            <a:pPr lvl="0"/>
            <a:endParaRPr lang="fr-CA" sz="1100" baseline="0" dirty="0">
              <a:latin typeface="Arial" panose="020B0604020202020204" pitchFamily="34" charset="0"/>
              <a:cs typeface="Arial" panose="020B0604020202020204" pitchFamily="34" charset="0"/>
            </a:endParaRPr>
          </a:p>
          <a:p>
            <a:pPr lvl="0"/>
            <a:r>
              <a:rPr lang="fr-CA" sz="1100" b="1" baseline="0" dirty="0">
                <a:latin typeface="Arial" panose="020B0604020202020204" pitchFamily="34" charset="0"/>
              </a:rPr>
              <a:t>Autres renseignements</a:t>
            </a:r>
          </a:p>
          <a:p>
            <a:pPr marL="171450" lvl="0" indent="-171450">
              <a:buFont typeface="Arial" panose="020B0604020202020204" pitchFamily="34" charset="0"/>
              <a:buChar char="•"/>
            </a:pPr>
            <a:r>
              <a:rPr lang="fr-CA" sz="1100" baseline="0" dirty="0">
                <a:latin typeface="Arial" panose="020B0604020202020204" pitchFamily="34" charset="0"/>
              </a:rPr>
              <a:t>Dans le cadre d’une étude rétrospective des données de 1996 à 2005 sur une cohorte de 8 029 personnes atteintes de FK du registre de la fibrose kystique du Royaume-Uni, 5 892 patients ont été inclus dans une analyse du taux de mortalité</a:t>
            </a:r>
            <a:r>
              <a:rPr lang="fr-CA" sz="1100" baseline="30000" dirty="0">
                <a:latin typeface="Arial" panose="020B0604020202020204" pitchFamily="34" charset="0"/>
              </a:rPr>
              <a:t>1</a:t>
            </a:r>
            <a:r>
              <a:rPr lang="fr-CA" dirty="0"/>
              <a:t>.</a:t>
            </a:r>
            <a:endParaRPr lang="fr-CA" sz="1100" baseline="0" dirty="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fr-CA" sz="1100" baseline="0" dirty="0">
                <a:latin typeface="Arial" panose="020B0604020202020204" pitchFamily="34" charset="0"/>
              </a:rPr>
              <a:t>Les résultats obtenus ont révélé que le taux de mortalité ajusté selon l’âge chez les patients atteints de diabète était supérieur au taux observé chez les non-diabétiques (4,2 </a:t>
            </a:r>
            <a:r>
              <a:rPr lang="fr-CA" sz="1100" i="1" baseline="0" dirty="0">
                <a:latin typeface="Arial" panose="020B0604020202020204" pitchFamily="34" charset="0"/>
              </a:rPr>
              <a:t>vs</a:t>
            </a:r>
            <a:r>
              <a:rPr lang="fr-CA" sz="1100" baseline="0" dirty="0">
                <a:latin typeface="Arial" panose="020B0604020202020204" pitchFamily="34" charset="0"/>
              </a:rPr>
              <a:t> 1,5 par 100 années-personnes</a:t>
            </a:r>
            <a:r>
              <a:rPr lang="fr-CA" sz="1100" dirty="0">
                <a:latin typeface="Arial" panose="020B0604020202020204" pitchFamily="34" charset="0"/>
              </a:rPr>
              <a:t>, respectivement). Le taux de mortalité absolu était significativement plus élevé dans tous les groupes d’âge (</a:t>
            </a:r>
            <a:r>
              <a:rPr lang="fr-CA" sz="1100" i="1" dirty="0">
                <a:latin typeface="Arial" panose="020B0604020202020204" pitchFamily="34" charset="0"/>
              </a:rPr>
              <a:t>p</a:t>
            </a:r>
            <a:r>
              <a:rPr lang="fr-CA" sz="1100" dirty="0">
                <a:latin typeface="Arial" panose="020B0604020202020204" pitchFamily="34" charset="0"/>
              </a:rPr>
              <a:t> = 0,009). La différence relative la plus importante a été observée chez les &lt; 10 ans</a:t>
            </a:r>
            <a:r>
              <a:rPr lang="fr-CA" sz="1100" baseline="30000" dirty="0">
                <a:latin typeface="Arial" panose="020B0604020202020204" pitchFamily="34" charset="0"/>
              </a:rPr>
              <a:t>1</a:t>
            </a:r>
            <a:r>
              <a:rPr lang="fr-CA" sz="1100" dirty="0">
                <a:latin typeface="Arial" panose="020B0604020202020204" pitchFamily="34" charset="0"/>
              </a:rPr>
              <a:t>.</a:t>
            </a:r>
            <a:endParaRPr lang="fr-CA" sz="1100" baseline="0" dirty="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fr-CA" sz="1100" baseline="0" dirty="0">
                <a:latin typeface="Arial" panose="020B0604020202020204" pitchFamily="34" charset="0"/>
              </a:rPr>
              <a:t>Dans le cadre d’une étude plus récente menée auprès de 664 patients suivis de 2008 à 2012, l’incidence de la mortalité était encore significativement plus élevée chez les patients atteints de DAFK, peu importe le génotype, comparativement à l’incidence observée chez les patients atteints de FK et non de DAFK</a:t>
            </a:r>
            <a:r>
              <a:rPr lang="fr-CA" sz="1100" baseline="30000" dirty="0">
                <a:latin typeface="Arial" panose="020B0604020202020204" pitchFamily="34" charset="0"/>
              </a:rPr>
              <a:t>2</a:t>
            </a:r>
            <a:r>
              <a:rPr lang="fr-CA" dirty="0"/>
              <a:t>.</a:t>
            </a:r>
          </a:p>
          <a:p>
            <a:pPr marL="177845" indent="-177845">
              <a:buFont typeface="Arial" panose="020B0604020202020204" pitchFamily="34" charset="0"/>
              <a:buChar char="•"/>
            </a:pPr>
            <a:endParaRPr lang="fr-CA" sz="1100" dirty="0">
              <a:solidFill>
                <a:srgbClr val="000000"/>
              </a:solidFill>
              <a:latin typeface="Arial" panose="020B0604020202020204" pitchFamily="34" charset="0"/>
              <a:cs typeface="Arial" panose="020B0604020202020204" pitchFamily="34" charset="0"/>
            </a:endParaRPr>
          </a:p>
          <a:p>
            <a:r>
              <a:rPr lang="fr-CA" sz="1100" b="1" dirty="0">
                <a:solidFill>
                  <a:srgbClr val="000000"/>
                </a:solidFill>
                <a:latin typeface="Arial" panose="020B0604020202020204" pitchFamily="34" charset="0"/>
              </a:rPr>
              <a:t>Références</a:t>
            </a:r>
          </a:p>
          <a:p>
            <a:pPr marL="228600" indent="-228600">
              <a:buAutoNum type="arabicPeriod"/>
            </a:pPr>
            <a:r>
              <a:rPr lang="fr-CA" sz="1100" dirty="0">
                <a:solidFill>
                  <a:srgbClr val="000000"/>
                </a:solidFill>
                <a:latin typeface="Arial" panose="020B0604020202020204" pitchFamily="34" charset="0"/>
              </a:rPr>
              <a:t>CHAMNAN, P., B. S. Shine, C. S. Haworth, D. Bilton et AI. Adler. « Diabetes as a determinant of mortality in cystic fibrosis », </a:t>
            </a:r>
            <a:r>
              <a:rPr lang="fr-CA" sz="1100" i="1" dirty="0">
                <a:solidFill>
                  <a:srgbClr val="000000"/>
                </a:solidFill>
                <a:latin typeface="Arial" panose="020B0604020202020204" pitchFamily="34" charset="0"/>
              </a:rPr>
              <a:t>Diabetes Care, </a:t>
            </a:r>
            <a:r>
              <a:rPr lang="fr-CA" sz="1100" dirty="0">
                <a:solidFill>
                  <a:srgbClr val="000000"/>
                </a:solidFill>
                <a:latin typeface="Arial" panose="020B0604020202020204" pitchFamily="34" charset="0"/>
              </a:rPr>
              <a:t>2010;33(2):311-316.</a:t>
            </a:r>
          </a:p>
          <a:p>
            <a:pPr marL="228600" indent="-228600">
              <a:buAutoNum type="arabicPeriod"/>
            </a:pPr>
            <a:r>
              <a:rPr lang="fr-CA" sz="1100" dirty="0">
                <a:solidFill>
                  <a:srgbClr val="000000"/>
                </a:solidFill>
                <a:latin typeface="Arial" panose="020B0604020202020204" pitchFamily="34" charset="0"/>
              </a:rPr>
              <a:t>LEWIS, C., S. M. Blackman, A. Nelson et coll. « Diabetes-related mortality in adults with cystic fibrosis. Role of genotype and sex », </a:t>
            </a:r>
            <a:r>
              <a:rPr lang="fr-CA" sz="1100" i="1" dirty="0">
                <a:solidFill>
                  <a:srgbClr val="000000"/>
                </a:solidFill>
                <a:latin typeface="Arial" panose="020B0604020202020204" pitchFamily="34" charset="0"/>
              </a:rPr>
              <a:t>Am J Respir Crit Care Med., </a:t>
            </a:r>
            <a:r>
              <a:rPr lang="fr-CA" sz="1100" dirty="0">
                <a:solidFill>
                  <a:srgbClr val="000000"/>
                </a:solidFill>
                <a:latin typeface="Arial" panose="020B0604020202020204" pitchFamily="34" charset="0"/>
              </a:rPr>
              <a:t>2015;191(2):194-200.</a:t>
            </a:r>
            <a:endParaRPr lang="fr-CA" sz="1100" dirty="0">
              <a:solidFill>
                <a:srgbClr val="000000"/>
              </a:solidFill>
              <a:latin typeface="Arial" panose="020B0604020202020204" pitchFamily="34" charset="0"/>
              <a:cs typeface="Arial" panose="020B0604020202020204" pitchFamily="34" charset="0"/>
            </a:endParaRPr>
          </a:p>
        </p:txBody>
      </p:sp>
      <p:sp>
        <p:nvSpPr>
          <p:cNvPr id="11" name="Slide Number Placeholder 3"/>
          <p:cNvSpPr>
            <a:spLocks noGrp="1"/>
          </p:cNvSpPr>
          <p:nvPr>
            <p:ph type="sldNum" sz="quarter" idx="5"/>
          </p:nvPr>
        </p:nvSpPr>
        <p:spPr>
          <a:xfrm>
            <a:off x="3884613" y="8685213"/>
            <a:ext cx="2971800" cy="458787"/>
          </a:xfrm>
        </p:spPr>
        <p:txBody>
          <a:bodyPr/>
          <a:lstStyle/>
          <a:p>
            <a:pPr>
              <a:defRPr/>
            </a:pPr>
            <a:r>
              <a:rPr lang="fr-CA"/>
              <a:t>11</a:t>
            </a:r>
            <a:endParaRPr lang="fr-CA" dirty="0"/>
          </a:p>
        </p:txBody>
      </p:sp>
    </p:spTree>
    <p:extLst>
      <p:ext uri="{BB962C8B-B14F-4D97-AF65-F5344CB8AC3E}">
        <p14:creationId xmlns:p14="http://schemas.microsoft.com/office/powerpoint/2010/main" val="29615389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fr-CA" sz="1200" b="1" dirty="0">
                <a:latin typeface="Arial" panose="020B0604020202020204" pitchFamily="34" charset="0"/>
              </a:rPr>
              <a:t>Point clé</a:t>
            </a:r>
          </a:p>
          <a:p>
            <a:pPr marL="171450" lvl="0" indent="-171450">
              <a:buFont typeface="Arial" panose="020B0604020202020204" pitchFamily="34" charset="0"/>
              <a:buChar char="•"/>
            </a:pPr>
            <a:r>
              <a:rPr lang="fr-CA" sz="1200" dirty="0">
                <a:latin typeface="Arial" panose="020B0604020202020204" pitchFamily="34" charset="0"/>
              </a:rPr>
              <a:t>Il est important de reconnaître que le DAFK est une maladie chez les patients atteints de FK puisqu’il a été associé à une augmentation du taux de mortalité. La variation du taux de mortalité entre les patients atteints de DAFK et les patients non atteints de DAFK est plus importante chez les hommes que chez les femmes.</a:t>
            </a:r>
            <a:endParaRPr lang="fr-CA" sz="1200" baseline="0" dirty="0">
              <a:latin typeface="Arial" panose="020B0604020202020204" pitchFamily="34" charset="0"/>
              <a:cs typeface="Arial" panose="020B0604020202020204" pitchFamily="34" charset="0"/>
            </a:endParaRPr>
          </a:p>
          <a:p>
            <a:pPr lvl="0"/>
            <a:endParaRPr lang="fr-CA" sz="1200" b="1" baseline="0" dirty="0">
              <a:latin typeface="Arial" panose="020B0604020202020204" pitchFamily="34" charset="0"/>
              <a:cs typeface="Arial" panose="020B0604020202020204" pitchFamily="34" charset="0"/>
            </a:endParaRPr>
          </a:p>
          <a:p>
            <a:pPr lvl="0"/>
            <a:r>
              <a:rPr lang="fr-CA" sz="1200" b="1" baseline="0" dirty="0">
                <a:latin typeface="Arial" panose="020B0604020202020204" pitchFamily="34" charset="0"/>
              </a:rPr>
              <a:t>Autres renseignements</a:t>
            </a:r>
          </a:p>
          <a:p>
            <a:pPr marL="171450" lvl="0" indent="-171450">
              <a:buFont typeface="Arial" panose="020B0604020202020204" pitchFamily="34" charset="0"/>
              <a:buChar char="•"/>
            </a:pPr>
            <a:r>
              <a:rPr lang="fr-CA" sz="1200" baseline="0" dirty="0">
                <a:latin typeface="Arial" panose="020B0604020202020204" pitchFamily="34" charset="0"/>
              </a:rPr>
              <a:t>Dans le cadre d’une étude menée auprès de 664 patients suivis de 2008 à 2012, l’incidence de la mortalité était significativement plus élevée chez les patients atteints de DAFK, peu importe le génotype, comparativement à l’incidence observée chez les patients atteints de FK et non de DAFK.</a:t>
            </a:r>
            <a:endParaRPr lang="fr-CA" sz="1200" baseline="30000" dirty="0">
              <a:latin typeface="Arial" panose="020B0604020202020204" pitchFamily="34" charset="0"/>
              <a:cs typeface="Arial" panose="020B0604020202020204" pitchFamily="34" charset="0"/>
            </a:endParaRPr>
          </a:p>
          <a:p>
            <a:pPr marL="177845" indent="-177845">
              <a:buFont typeface="Arial" panose="020B0604020202020204" pitchFamily="34" charset="0"/>
              <a:buChar char="•"/>
            </a:pPr>
            <a:endParaRPr lang="fr-CA" sz="1200" dirty="0">
              <a:solidFill>
                <a:srgbClr val="000000"/>
              </a:solidFill>
              <a:latin typeface="Arial" panose="020B0604020202020204" pitchFamily="34" charset="0"/>
              <a:cs typeface="Arial" panose="020B0604020202020204" pitchFamily="34" charset="0"/>
            </a:endParaRPr>
          </a:p>
          <a:p>
            <a:r>
              <a:rPr lang="fr-CA" sz="1200" b="1" dirty="0">
                <a:solidFill>
                  <a:srgbClr val="000000"/>
                </a:solidFill>
                <a:latin typeface="Arial" panose="020B0604020202020204" pitchFamily="34" charset="0"/>
              </a:rPr>
              <a:t>Référence</a:t>
            </a:r>
          </a:p>
          <a:p>
            <a:r>
              <a:rPr lang="fr-CA" sz="1200" dirty="0">
                <a:solidFill>
                  <a:srgbClr val="000000"/>
                </a:solidFill>
                <a:latin typeface="Arial" panose="020B0604020202020204" pitchFamily="34" charset="0"/>
              </a:rPr>
              <a:t>LEWIS, C., S. M. Blackman, A. Nelson et coll. « Diabetes-related mortality in adults with cystic fibrosis. Role of genotype and sex », </a:t>
            </a:r>
            <a:r>
              <a:rPr lang="fr-CA" sz="1200" i="1" dirty="0">
                <a:solidFill>
                  <a:srgbClr val="000000"/>
                </a:solidFill>
                <a:latin typeface="Arial" panose="020B0604020202020204" pitchFamily="34" charset="0"/>
              </a:rPr>
              <a:t>Am J Respir Crit Care Med., </a:t>
            </a:r>
            <a:r>
              <a:rPr lang="fr-CA" sz="1200" dirty="0">
                <a:solidFill>
                  <a:srgbClr val="000000"/>
                </a:solidFill>
                <a:latin typeface="Arial" panose="020B0604020202020204" pitchFamily="34" charset="0"/>
              </a:rPr>
              <a:t>2015;191(2):194-200.</a:t>
            </a:r>
          </a:p>
          <a:p>
            <a:endParaRPr lang="fr-CA" dirty="0"/>
          </a:p>
        </p:txBody>
      </p:sp>
      <p:sp>
        <p:nvSpPr>
          <p:cNvPr id="4" name="Slide Number Placeholder 3"/>
          <p:cNvSpPr>
            <a:spLocks noGrp="1"/>
          </p:cNvSpPr>
          <p:nvPr>
            <p:ph type="sldNum" sz="quarter" idx="10"/>
          </p:nvPr>
        </p:nvSpPr>
        <p:spPr/>
        <p:txBody>
          <a:bodyPr/>
          <a:lstStyle/>
          <a:p>
            <a:fld id="{725D8F4D-4F2C-4024-B790-9128C267628A}" type="slidenum">
              <a:rPr lang="en-US" smtClean="0"/>
              <a:t>12</a:t>
            </a:fld>
            <a:endParaRPr lang="fr-CA" dirty="0"/>
          </a:p>
        </p:txBody>
      </p:sp>
    </p:spTree>
    <p:extLst>
      <p:ext uri="{BB962C8B-B14F-4D97-AF65-F5344CB8AC3E}">
        <p14:creationId xmlns:p14="http://schemas.microsoft.com/office/powerpoint/2010/main" val="35697565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1" dirty="0">
                <a:latin typeface="Arial" panose="020B0604020202020204" pitchFamily="34" charset="0"/>
              </a:rPr>
              <a:t>Point clé</a:t>
            </a:r>
          </a:p>
          <a:p>
            <a:pPr marL="171450" indent="-171450">
              <a:buFont typeface="Arial" panose="020B0604020202020204" pitchFamily="34" charset="0"/>
              <a:buChar char="•"/>
            </a:pPr>
            <a:r>
              <a:rPr lang="fr-CA" b="0" dirty="0">
                <a:latin typeface="Arial" panose="020B0604020202020204" pitchFamily="34" charset="0"/>
              </a:rPr>
              <a:t>La déclaration précoce des troubles du métabolisme du glucose a été associée à un taux supérieur de greffes du poumon. </a:t>
            </a:r>
          </a:p>
          <a:p>
            <a:pPr marL="171450" indent="-171450">
              <a:buFont typeface="Arial" panose="020B0604020202020204" pitchFamily="34" charset="0"/>
              <a:buChar char="•"/>
            </a:pPr>
            <a:endParaRPr lang="fr-CA" b="0" dirty="0">
              <a:latin typeface="Arial" panose="020B0604020202020204" pitchFamily="34" charset="0"/>
              <a:cs typeface="Arial" panose="020B0604020202020204" pitchFamily="34" charset="0"/>
            </a:endParaRPr>
          </a:p>
          <a:p>
            <a:r>
              <a:rPr lang="fr-CA" b="1" dirty="0">
                <a:latin typeface="Arial" panose="020B0604020202020204" pitchFamily="34" charset="0"/>
              </a:rPr>
              <a:t>Autres renseignements</a:t>
            </a:r>
          </a:p>
          <a:p>
            <a:pPr marL="171450" indent="-171450">
              <a:buFont typeface="Arial" panose="020B0604020202020204" pitchFamily="34" charset="0"/>
              <a:buChar char="•"/>
            </a:pPr>
            <a:r>
              <a:rPr lang="fr-CA" b="0" baseline="0" dirty="0">
                <a:latin typeface="Arial" panose="020B0604020202020204" pitchFamily="34" charset="0"/>
              </a:rPr>
              <a:t>Pour être qualifiés de « précoces », la DTG doit s’être déclarée avant l’âge de 15 ans et le diabète révélé par l’HGPO doit s’être déclaré avant l’âge de 18 ans.</a:t>
            </a:r>
          </a:p>
          <a:p>
            <a:pPr marL="171450" indent="-171450">
              <a:buFont typeface="Arial" panose="020B0604020202020204" pitchFamily="34" charset="0"/>
              <a:buChar char="•"/>
            </a:pPr>
            <a:r>
              <a:rPr lang="fr-CA" b="0" baseline="0" dirty="0">
                <a:latin typeface="Arial" panose="020B0604020202020204" pitchFamily="34" charset="0"/>
              </a:rPr>
              <a:t>Dans l’ensemble de la cohorte, le taux de greffe était comparable chez les garçons et les filles.</a:t>
            </a:r>
          </a:p>
          <a:p>
            <a:pPr marL="171450" indent="-171450">
              <a:buFont typeface="Arial" panose="020B0604020202020204" pitchFamily="34" charset="0"/>
              <a:buChar char="•"/>
            </a:pPr>
            <a:endParaRPr lang="fr-CA" b="0" baseline="0" dirty="0">
              <a:latin typeface="Arial" panose="020B0604020202020204" pitchFamily="34" charset="0"/>
              <a:cs typeface="Arial" panose="020B0604020202020204" pitchFamily="34" charset="0"/>
            </a:endParaRPr>
          </a:p>
          <a:p>
            <a:r>
              <a:rPr lang="fr-CA" b="1" baseline="0" dirty="0">
                <a:latin typeface="Arial" panose="020B0604020202020204" pitchFamily="34" charset="0"/>
              </a:rPr>
              <a:t>Référence</a:t>
            </a:r>
          </a:p>
          <a:p>
            <a:r>
              <a:rPr lang="fr-CA" dirty="0">
                <a:latin typeface="Arial" panose="020B0604020202020204" pitchFamily="34" charset="0"/>
              </a:rPr>
              <a:t>BISMUTH, E., K. Laborde, P. Taupin et </a:t>
            </a:r>
            <a:r>
              <a:rPr lang="fr-CA" b="0" dirty="0">
                <a:latin typeface="Arial" panose="020B0604020202020204" pitchFamily="34" charset="0"/>
              </a:rPr>
              <a:t>coll. </a:t>
            </a:r>
            <a:r>
              <a:rPr lang="fr-CA" dirty="0">
                <a:latin typeface="Arial" panose="020B0604020202020204" pitchFamily="34" charset="0"/>
              </a:rPr>
              <a:t>« Glucose tolerance and insulin secretion, morbidity, and death in patients with cystic fibrosis »,</a:t>
            </a:r>
            <a:r>
              <a:rPr lang="fr-CA" dirty="0"/>
              <a:t> </a:t>
            </a:r>
            <a:r>
              <a:rPr lang="fr-CA" b="0" i="1" dirty="0">
                <a:latin typeface="Arial" panose="020B0604020202020204" pitchFamily="34" charset="0"/>
              </a:rPr>
              <a:t>J Pediatr.</a:t>
            </a:r>
            <a:r>
              <a:rPr lang="fr-CA" b="0" dirty="0">
                <a:latin typeface="Arial" panose="020B0604020202020204" pitchFamily="34" charset="0"/>
              </a:rPr>
              <a:t> 2008;152(4):540-545.</a:t>
            </a:r>
          </a:p>
          <a:p>
            <a:endParaRPr lang="fr-CA"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25D8F4D-4F2C-4024-B790-9128C267628A}" type="slidenum">
              <a:rPr lang="en-US" smtClean="0"/>
              <a:t>13</a:t>
            </a:fld>
            <a:endParaRPr lang="fr-CA" dirty="0"/>
          </a:p>
        </p:txBody>
      </p:sp>
    </p:spTree>
    <p:extLst>
      <p:ext uri="{BB962C8B-B14F-4D97-AF65-F5344CB8AC3E}">
        <p14:creationId xmlns:p14="http://schemas.microsoft.com/office/powerpoint/2010/main" val="10025011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0664" y="4408335"/>
            <a:ext cx="5481536" cy="4468966"/>
          </a:xfrm>
        </p:spPr>
        <p:txBody>
          <a:bodyPr/>
          <a:lstStyle/>
          <a:p>
            <a:pPr lvl="0"/>
            <a:r>
              <a:rPr lang="fr-CA" b="1" kern="1200" dirty="0">
                <a:solidFill>
                  <a:srgbClr val="000000"/>
                </a:solidFill>
                <a:latin typeface="Arial" panose="020B0604020202020204" pitchFamily="34" charset="0"/>
              </a:rPr>
              <a:t>Point clé</a:t>
            </a:r>
          </a:p>
          <a:p>
            <a:pPr marL="171450" lvl="0" indent="-171450">
              <a:buFont typeface="Arial" panose="020B0604020202020204" pitchFamily="34" charset="0"/>
              <a:buChar char="•"/>
            </a:pPr>
            <a:r>
              <a:rPr lang="fr-CA" kern="1200" dirty="0">
                <a:solidFill>
                  <a:srgbClr val="000000"/>
                </a:solidFill>
                <a:latin typeface="Arial" panose="020B0604020202020204" pitchFamily="34" charset="0"/>
              </a:rPr>
              <a:t>Le taux de glucose et d’insuline une heure après l’HGPO ont été corrélés à l’IMC chez les patients atteints de FK.</a:t>
            </a:r>
          </a:p>
          <a:p>
            <a:pPr lvl="0"/>
            <a:endParaRPr lang="fr-CA" kern="1200" baseline="0" dirty="0">
              <a:solidFill>
                <a:srgbClr val="000000"/>
              </a:solidFill>
              <a:latin typeface="Arial" panose="020B0604020202020204" pitchFamily="34" charset="0"/>
              <a:ea typeface="ＭＳ Ｐゴシック" pitchFamily="-110" charset="-128"/>
              <a:cs typeface="Arial" panose="020B0604020202020204" pitchFamily="34" charset="0"/>
            </a:endParaRPr>
          </a:p>
          <a:p>
            <a:pPr lvl="0"/>
            <a:r>
              <a:rPr lang="fr-CA" b="1" dirty="0">
                <a:solidFill>
                  <a:srgbClr val="000000"/>
                </a:solidFill>
                <a:latin typeface="Arial" panose="020B0604020202020204" pitchFamily="34" charset="0"/>
              </a:rPr>
              <a:t>Autres renseignements</a:t>
            </a:r>
            <a:endParaRPr lang="fr-CA" b="1" kern="1200" baseline="0" dirty="0">
              <a:solidFill>
                <a:srgbClr val="000000"/>
              </a:solidFill>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fr-CA" kern="1200" baseline="0" dirty="0">
                <a:solidFill>
                  <a:srgbClr val="000000"/>
                </a:solidFill>
                <a:latin typeface="Arial" panose="020B0604020202020204" pitchFamily="34" charset="0"/>
              </a:rPr>
              <a:t>Dans le cadre d’une analyse transversale de 240 patients adultes atteints de FK de la cohorte de Montréal, l’âge moyen était de 25,8 ans et l’IMC moyen était de 21,7 kg/m</a:t>
            </a:r>
            <a:r>
              <a:rPr lang="fr-CA" kern="1200" baseline="30000" dirty="0">
                <a:solidFill>
                  <a:srgbClr val="000000"/>
                </a:solidFill>
                <a:latin typeface="Arial" panose="020B0604020202020204" pitchFamily="34" charset="0"/>
              </a:rPr>
              <a:t>2</a:t>
            </a:r>
            <a:r>
              <a:rPr lang="fr-CA" dirty="0"/>
              <a:t>.</a:t>
            </a:r>
            <a:endParaRPr lang="fr-CA" kern="1200" baseline="0" dirty="0">
              <a:solidFill>
                <a:srgbClr val="000000"/>
              </a:solidFill>
              <a:latin typeface="Arial" panose="020B0604020202020204" pitchFamily="34" charset="0"/>
              <a:ea typeface="ＭＳ Ｐゴシック" pitchFamily="-110" charset="-128"/>
              <a:cs typeface="Arial" panose="020B0604020202020204" pitchFamily="34" charset="0"/>
            </a:endParaRPr>
          </a:p>
          <a:p>
            <a:pPr marL="171450" lvl="0" indent="-171450">
              <a:buFont typeface="Arial" panose="020B0604020202020204" pitchFamily="34" charset="0"/>
              <a:buChar char="•"/>
            </a:pPr>
            <a:r>
              <a:rPr lang="fr-CA" kern="1200" baseline="0" dirty="0">
                <a:solidFill>
                  <a:srgbClr val="000000"/>
                </a:solidFill>
                <a:latin typeface="Arial" panose="020B0604020202020204" pitchFamily="34" charset="0"/>
              </a:rPr>
              <a:t>À la lumière du taux plasmatique de glucose révélé une heure après l’HGPO, ou valeurs G60 (selon une valeur médiane de 11 mmol/L), les valeurs G60 élevées sont significativement associées à une diminution de la fonction pulmonaire (diminution = -0,225, </a:t>
            </a:r>
            <a:r>
              <a:rPr lang="fr-CA" i="1" kern="1200" baseline="0" dirty="0">
                <a:solidFill>
                  <a:srgbClr val="000000"/>
                </a:solidFill>
                <a:latin typeface="Arial" panose="020B0604020202020204" pitchFamily="34" charset="0"/>
              </a:rPr>
              <a:t>p</a:t>
            </a:r>
            <a:r>
              <a:rPr lang="fr-CA" kern="1200" baseline="0" dirty="0">
                <a:solidFill>
                  <a:srgbClr val="000000"/>
                </a:solidFill>
                <a:latin typeface="Arial" panose="020B0604020202020204" pitchFamily="34" charset="0"/>
              </a:rPr>
              <a:t> = 0,001</a:t>
            </a:r>
            <a:r>
              <a:rPr lang="fr-CA" dirty="0">
                <a:solidFill>
                  <a:srgbClr val="000000"/>
                </a:solidFill>
                <a:latin typeface="Arial" panose="020B0604020202020204" pitchFamily="34" charset="0"/>
              </a:rPr>
              <a:t>).</a:t>
            </a:r>
            <a:endParaRPr lang="fr-CA" kern="1200" baseline="0" dirty="0">
              <a:solidFill>
                <a:srgbClr val="000000"/>
              </a:solidFill>
              <a:latin typeface="Arial" panose="020B0604020202020204" pitchFamily="34" charset="0"/>
              <a:ea typeface="ＭＳ Ｐゴシック" pitchFamily="-110" charset="-128"/>
              <a:cs typeface="Arial" panose="020B0604020202020204" pitchFamily="34" charset="0"/>
            </a:endParaRPr>
          </a:p>
          <a:p>
            <a:pPr marL="171450" lvl="0" indent="-171450">
              <a:buFont typeface="Arial" panose="020B0604020202020204" pitchFamily="34" charset="0"/>
              <a:buChar char="•"/>
            </a:pPr>
            <a:r>
              <a:rPr lang="fr-CA" kern="1200" baseline="0" dirty="0">
                <a:solidFill>
                  <a:srgbClr val="000000"/>
                </a:solidFill>
                <a:latin typeface="Arial" panose="020B0604020202020204" pitchFamily="34" charset="0"/>
              </a:rPr>
              <a:t>Dans le même ordre d’idées, l’analyse du taux plasmatique d’insuline une heure après l’HGPO, ou valeurs I60 (selon une valeur médiane de 43,4 mU/mL), a révélé que les valeurs I60 inférieures sont associées à un IMC inférieur et à un statut inférieur à l’égard de la fonction pulmonaire.</a:t>
            </a:r>
          </a:p>
          <a:p>
            <a:pPr marL="171450" lvl="0" indent="-171450">
              <a:buFont typeface="Arial" panose="020B0604020202020204" pitchFamily="34" charset="0"/>
              <a:buChar char="•"/>
            </a:pPr>
            <a:r>
              <a:rPr lang="fr-CA" kern="1200" baseline="0" dirty="0">
                <a:solidFill>
                  <a:srgbClr val="000000"/>
                </a:solidFill>
                <a:latin typeface="Arial" panose="020B0604020202020204" pitchFamily="34" charset="0"/>
              </a:rPr>
              <a:t>La combinaison des valeurs G60 et I60 a permis de découvrir que le pire scénario en ce qui a trait à la fonction pulmonaire est associé à des valeurs I60 faibles et des valeurs G60 élevées, ce qui est corrélé à un déclin de 13 % de la fonction pulmonaire exprimé en % du VEMS, comparativement au meilleur scénario (I60 élevé et G60 faible</a:t>
            </a:r>
            <a:r>
              <a:rPr lang="fr-CA" dirty="0">
                <a:solidFill>
                  <a:srgbClr val="000000"/>
                </a:solidFill>
                <a:latin typeface="Arial" panose="020B0604020202020204" pitchFamily="34" charset="0"/>
              </a:rPr>
              <a:t>).</a:t>
            </a:r>
            <a:endParaRPr lang="fr-CA" kern="1200" baseline="30000" dirty="0">
              <a:solidFill>
                <a:srgbClr val="000000"/>
              </a:solidFill>
              <a:latin typeface="Arial" panose="020B0604020202020204" pitchFamily="34" charset="0"/>
              <a:ea typeface="ＭＳ Ｐゴシック" pitchFamily="-110" charset="-128"/>
              <a:cs typeface="Arial" panose="020B0604020202020204" pitchFamily="34" charset="0"/>
            </a:endParaRPr>
          </a:p>
          <a:p>
            <a:pPr marL="177845" indent="-177845">
              <a:buFont typeface="Arial" panose="020B0604020202020204" pitchFamily="34" charset="0"/>
              <a:buChar char="•"/>
            </a:pPr>
            <a:endParaRPr lang="fr-CA" dirty="0">
              <a:solidFill>
                <a:srgbClr val="000000"/>
              </a:solidFill>
              <a:latin typeface="Arial" panose="020B0604020202020204" pitchFamily="34" charset="0"/>
              <a:cs typeface="Arial" panose="020B0604020202020204" pitchFamily="34" charset="0"/>
            </a:endParaRPr>
          </a:p>
          <a:p>
            <a:r>
              <a:rPr lang="fr-CA" b="1" dirty="0">
                <a:solidFill>
                  <a:srgbClr val="000000"/>
                </a:solidFill>
                <a:latin typeface="Arial" panose="020B0604020202020204" pitchFamily="34" charset="0"/>
              </a:rPr>
              <a:t>Référence</a:t>
            </a:r>
            <a:endParaRPr lang="fr-CA" b="1" dirty="0">
              <a:solidFill>
                <a:srgbClr val="000000"/>
              </a:solidFill>
              <a:latin typeface="Arial" panose="020B0604020202020204" pitchFamily="34" charset="0"/>
              <a:cs typeface="Arial" panose="020B0604020202020204" pitchFamily="34" charset="0"/>
            </a:endParaRPr>
          </a:p>
          <a:p>
            <a:pPr lvl="0" eaLnBrk="0" fontAlgn="base" hangingPunct="0">
              <a:spcBef>
                <a:spcPct val="30000"/>
              </a:spcBef>
              <a:spcAft>
                <a:spcPct val="0"/>
              </a:spcAft>
              <a:defRPr/>
            </a:pPr>
            <a:r>
              <a:rPr lang="fr-CA" dirty="0">
                <a:solidFill>
                  <a:srgbClr val="000000"/>
                </a:solidFill>
                <a:latin typeface="Arial" panose="020B0604020202020204" pitchFamily="34" charset="0"/>
              </a:rPr>
              <a:t>CORIATI, A., S. Ziai, A. Lavoie, Y. Berthiaume et R. Rabasa-Lhoret</a:t>
            </a:r>
            <a:r>
              <a:rPr lang="fr-CA" i="1" dirty="0">
                <a:solidFill>
                  <a:srgbClr val="000000"/>
                </a:solidFill>
                <a:latin typeface="Arial" panose="020B0604020202020204" pitchFamily="34" charset="0"/>
              </a:rPr>
              <a:t>.</a:t>
            </a:r>
            <a:r>
              <a:rPr lang="fr-CA" dirty="0">
                <a:solidFill>
                  <a:srgbClr val="000000"/>
                </a:solidFill>
                <a:latin typeface="Arial" panose="020B0604020202020204" pitchFamily="34" charset="0"/>
              </a:rPr>
              <a:t> « The 1-h oral glucose tolerance test glucose and insulin values are associated with markers of clinical deterioration in cystic fibrosis », </a:t>
            </a:r>
            <a:r>
              <a:rPr lang="fr-CA" i="1" kern="1200" dirty="0">
                <a:solidFill>
                  <a:srgbClr val="000000"/>
                </a:solidFill>
                <a:latin typeface="Arial" panose="020B0604020202020204" pitchFamily="34" charset="0"/>
              </a:rPr>
              <a:t>Acta Diabetol., </a:t>
            </a:r>
            <a:r>
              <a:rPr lang="fr-CA" dirty="0">
                <a:solidFill>
                  <a:srgbClr val="000000"/>
                </a:solidFill>
                <a:latin typeface="Arial" panose="020B0604020202020204" pitchFamily="34" charset="0"/>
              </a:rPr>
              <a:t>2016;53(3):359-366. </a:t>
            </a:r>
            <a:endParaRPr lang="fr-CA" kern="1200" dirty="0">
              <a:solidFill>
                <a:srgbClr val="000000"/>
              </a:solidFill>
              <a:latin typeface="Arial" panose="020B0604020202020204" pitchFamily="34" charset="0"/>
              <a:ea typeface="ＭＳ Ｐゴシック" pitchFamily="-110" charset="-128"/>
              <a:cs typeface="Arial" panose="020B0604020202020204" pitchFamily="34" charset="0"/>
            </a:endParaRPr>
          </a:p>
        </p:txBody>
      </p:sp>
      <p:sp>
        <p:nvSpPr>
          <p:cNvPr id="11" name="Slide Number Placeholder 3"/>
          <p:cNvSpPr>
            <a:spLocks noGrp="1"/>
          </p:cNvSpPr>
          <p:nvPr>
            <p:ph type="sldNum" sz="quarter" idx="5"/>
          </p:nvPr>
        </p:nvSpPr>
        <p:spPr>
          <a:xfrm>
            <a:off x="3884613" y="8685213"/>
            <a:ext cx="2971800" cy="458787"/>
          </a:xfrm>
        </p:spPr>
        <p:txBody>
          <a:bodyPr/>
          <a:lstStyle/>
          <a:p>
            <a:pPr>
              <a:defRPr/>
            </a:pPr>
            <a:r>
              <a:rPr lang="fr-CA"/>
              <a:t>14</a:t>
            </a:r>
            <a:endParaRPr lang="fr-CA" dirty="0"/>
          </a:p>
        </p:txBody>
      </p:sp>
    </p:spTree>
    <p:extLst>
      <p:ext uri="{BB962C8B-B14F-4D97-AF65-F5344CB8AC3E}">
        <p14:creationId xmlns:p14="http://schemas.microsoft.com/office/powerpoint/2010/main" val="18811567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3141" y="4408335"/>
            <a:ext cx="5479059" cy="4497540"/>
          </a:xfrm>
        </p:spPr>
        <p:txBody>
          <a:bodyPr/>
          <a:lstStyle/>
          <a:p>
            <a:pPr lvl="0"/>
            <a:r>
              <a:rPr lang="fr-CA" b="1" kern="1200" dirty="0">
                <a:solidFill>
                  <a:srgbClr val="000000"/>
                </a:solidFill>
                <a:latin typeface="Arial" panose="020B0604020202020204" pitchFamily="34" charset="0"/>
              </a:rPr>
              <a:t>Point clé</a:t>
            </a:r>
          </a:p>
          <a:p>
            <a:pPr marL="171450" lvl="0" indent="-171450">
              <a:buFont typeface="Arial" panose="020B0604020202020204" pitchFamily="34" charset="0"/>
              <a:buChar char="•"/>
            </a:pPr>
            <a:r>
              <a:rPr lang="fr-CA" kern="1200" dirty="0">
                <a:solidFill>
                  <a:srgbClr val="000000"/>
                </a:solidFill>
                <a:latin typeface="Arial" panose="020B0604020202020204" pitchFamily="34" charset="0"/>
              </a:rPr>
              <a:t>Chez les patients atteints de FK dont les résultats sont normaux deux heures après l’HGPO, des taux de glucose anormaux décelés </a:t>
            </a:r>
            <a:r>
              <a:rPr lang="fr-CA" dirty="0">
                <a:solidFill>
                  <a:srgbClr val="000000"/>
                </a:solidFill>
                <a:latin typeface="Arial" panose="020B0604020202020204" pitchFamily="34" charset="0"/>
              </a:rPr>
              <a:t>grâce à la surveillance continue de la glycémie (SCG) </a:t>
            </a:r>
            <a:r>
              <a:rPr lang="fr-CA" kern="1200" baseline="0" dirty="0">
                <a:solidFill>
                  <a:srgbClr val="000000"/>
                </a:solidFill>
                <a:latin typeface="Arial" panose="020B0604020202020204" pitchFamily="34" charset="0"/>
              </a:rPr>
              <a:t>ont été associés à un déclin de la fonction pulmonaire.</a:t>
            </a:r>
          </a:p>
          <a:p>
            <a:pPr lvl="0"/>
            <a:endParaRPr lang="fr-CA" kern="1200" baseline="0" dirty="0">
              <a:solidFill>
                <a:srgbClr val="000000"/>
              </a:solidFill>
              <a:latin typeface="Arial" panose="020B0604020202020204" pitchFamily="34" charset="0"/>
              <a:ea typeface="ＭＳ Ｐゴシック" pitchFamily="-110" charset="-128"/>
              <a:cs typeface="Arial" panose="020B0604020202020204" pitchFamily="34" charset="0"/>
            </a:endParaRPr>
          </a:p>
          <a:p>
            <a:pPr lvl="0"/>
            <a:r>
              <a:rPr lang="fr-CA" b="1" dirty="0">
                <a:solidFill>
                  <a:srgbClr val="000000"/>
                </a:solidFill>
                <a:latin typeface="Arial" panose="020B0604020202020204" pitchFamily="34" charset="0"/>
              </a:rPr>
              <a:t>Autres renseignements</a:t>
            </a:r>
            <a:endParaRPr lang="fr-CA" b="1" kern="1200" baseline="0" dirty="0">
              <a:solidFill>
                <a:srgbClr val="000000"/>
              </a:solidFill>
              <a:latin typeface="Arial" panose="020B0604020202020204" pitchFamily="34" charset="0"/>
              <a:ea typeface="ＭＳ Ｐゴシック" pitchFamily="-110" charset="-128"/>
              <a:cs typeface="Arial" panose="020B0604020202020204" pitchFamily="34" charset="0"/>
            </a:endParaRPr>
          </a:p>
          <a:p>
            <a:pPr marL="171450" lvl="0" indent="-171450">
              <a:buFont typeface="Arial" panose="020B0604020202020204" pitchFamily="34" charset="0"/>
              <a:buChar char="•"/>
            </a:pPr>
            <a:r>
              <a:rPr lang="fr-CA" kern="1200" baseline="0" dirty="0">
                <a:solidFill>
                  <a:srgbClr val="000000"/>
                </a:solidFill>
                <a:latin typeface="Arial" panose="020B0604020202020204" pitchFamily="34" charset="0"/>
              </a:rPr>
              <a:t>Dans le cadre de cette étude menée auprès de 38 patients ayant obtenu des résultats normaux à l’HGPO, 2 groupes ont été définis : ceux ayant des valeurs de glucose interstitiel supérieures à 11 mmol/L pendant la SCG (groupe 2) et ceux n’ayant aucune valeur supérieure à 11 mmol/L (groupe 1).</a:t>
            </a:r>
          </a:p>
          <a:p>
            <a:pPr marL="171450" lvl="0" indent="-171450">
              <a:buFont typeface="Arial" panose="020B0604020202020204" pitchFamily="34" charset="0"/>
              <a:buChar char="•"/>
            </a:pPr>
            <a:r>
              <a:rPr lang="fr-CA" kern="1200" baseline="0" dirty="0">
                <a:solidFill>
                  <a:srgbClr val="000000"/>
                </a:solidFill>
                <a:latin typeface="Arial" panose="020B0604020202020204" pitchFamily="34" charset="0"/>
              </a:rPr>
              <a:t>Le VEMS et les valeurs de CVF étaient significativement plus faibles chez les patients du groupe 2 que chez les patients du groupe 1.</a:t>
            </a:r>
          </a:p>
          <a:p>
            <a:pPr marL="171450" lvl="0" indent="-171450">
              <a:buFont typeface="Arial" panose="020B0604020202020204" pitchFamily="34" charset="0"/>
              <a:buChar char="•"/>
            </a:pPr>
            <a:r>
              <a:rPr lang="fr-CA" i="1" kern="1200" baseline="0" dirty="0">
                <a:solidFill>
                  <a:srgbClr val="000000"/>
                </a:solidFill>
                <a:latin typeface="Arial" panose="020B0604020202020204" pitchFamily="34" charset="0"/>
              </a:rPr>
              <a:t>P. </a:t>
            </a:r>
            <a:r>
              <a:rPr lang="fr-CA" kern="1200" baseline="0" dirty="0">
                <a:solidFill>
                  <a:srgbClr val="000000"/>
                </a:solidFill>
                <a:latin typeface="Arial" panose="020B0604020202020204" pitchFamily="34" charset="0"/>
              </a:rPr>
              <a:t>La colonisation par </a:t>
            </a:r>
            <a:r>
              <a:rPr lang="fr-CA" i="1" kern="1200" baseline="0" dirty="0">
                <a:solidFill>
                  <a:srgbClr val="000000"/>
                </a:solidFill>
                <a:latin typeface="Arial" panose="020B0604020202020204" pitchFamily="34" charset="0"/>
              </a:rPr>
              <a:t>P. </a:t>
            </a:r>
            <a:r>
              <a:rPr lang="fr-CA" i="1" dirty="0">
                <a:solidFill>
                  <a:srgbClr val="000000"/>
                </a:solidFill>
                <a:latin typeface="Arial" panose="020B0604020202020204" pitchFamily="34" charset="0"/>
              </a:rPr>
              <a:t>a</a:t>
            </a:r>
            <a:r>
              <a:rPr lang="fr-CA" i="1" kern="1200" baseline="0" dirty="0">
                <a:solidFill>
                  <a:srgbClr val="000000"/>
                </a:solidFill>
                <a:latin typeface="Arial" panose="020B0604020202020204" pitchFamily="34" charset="0"/>
              </a:rPr>
              <a:t>eruginosa </a:t>
            </a:r>
            <a:r>
              <a:rPr lang="fr-CA" kern="1200" baseline="0" dirty="0">
                <a:solidFill>
                  <a:srgbClr val="000000"/>
                </a:solidFill>
                <a:latin typeface="Arial" panose="020B0604020202020204" pitchFamily="34" charset="0"/>
              </a:rPr>
              <a:t>était plus fréquente chez les patients du groupe 2 que chez les patients du groupe 1 (83,3 % </a:t>
            </a:r>
            <a:r>
              <a:rPr lang="fr-CA" i="1" kern="1200" baseline="0" dirty="0">
                <a:solidFill>
                  <a:srgbClr val="000000"/>
                </a:solidFill>
                <a:latin typeface="Arial" panose="020B0604020202020204" pitchFamily="34" charset="0"/>
              </a:rPr>
              <a:t>vs</a:t>
            </a:r>
            <a:r>
              <a:rPr lang="fr-CA" kern="1200" baseline="0" dirty="0">
                <a:solidFill>
                  <a:srgbClr val="000000"/>
                </a:solidFill>
                <a:latin typeface="Arial" panose="020B0604020202020204" pitchFamily="34" charset="0"/>
              </a:rPr>
              <a:t> 44,0 %</a:t>
            </a:r>
            <a:r>
              <a:rPr lang="fr-CA" dirty="0">
                <a:solidFill>
                  <a:srgbClr val="000000"/>
                </a:solidFill>
                <a:latin typeface="Arial" panose="020B0604020202020204" pitchFamily="34" charset="0"/>
              </a:rPr>
              <a:t>).</a:t>
            </a:r>
            <a:endParaRPr lang="fr-CA" kern="1200" baseline="0" dirty="0">
              <a:solidFill>
                <a:srgbClr val="000000"/>
              </a:solidFill>
              <a:latin typeface="Arial" panose="020B0604020202020204" pitchFamily="34" charset="0"/>
              <a:ea typeface="ＭＳ Ｐゴシック" pitchFamily="-110" charset="-128"/>
              <a:cs typeface="Arial" panose="020B0604020202020204" pitchFamily="34" charset="0"/>
            </a:endParaRPr>
          </a:p>
          <a:p>
            <a:pPr marL="171450" lvl="0" indent="-171450">
              <a:buFont typeface="Arial" panose="020B0604020202020204" pitchFamily="34" charset="0"/>
              <a:buChar char="•"/>
            </a:pPr>
            <a:r>
              <a:rPr lang="fr-CA" kern="1200" baseline="0" dirty="0">
                <a:solidFill>
                  <a:srgbClr val="000000"/>
                </a:solidFill>
                <a:latin typeface="Arial" panose="020B0604020202020204" pitchFamily="34" charset="0"/>
              </a:rPr>
              <a:t>Ces résultats étaient indépendants de l’écart-type de l’âge, de l’âge au moment du diagnostic, du sexe, du génotype, de l’insuffisance pancréatique exocrine et de l’IMC.</a:t>
            </a:r>
          </a:p>
          <a:p>
            <a:pPr marL="171450" lvl="0" indent="-171450">
              <a:buFont typeface="Arial" panose="020B0604020202020204" pitchFamily="34" charset="0"/>
              <a:buChar char="•"/>
            </a:pPr>
            <a:r>
              <a:rPr lang="fr-CA" kern="1200" baseline="0" dirty="0">
                <a:solidFill>
                  <a:srgbClr val="000000"/>
                </a:solidFill>
                <a:latin typeface="Arial" panose="020B0604020202020204" pitchFamily="34" charset="0"/>
              </a:rPr>
              <a:t>Les résultats suggèrent que les anomalies précoces de la glycémie, décelées grâce à la SCG, mais pas grâce à l’HGPO 2 heures, seraient associées à un déclin de la fonction pulmonaire et à un taux supérieur de colonisation par des pathogènes microbiens.</a:t>
            </a:r>
            <a:endParaRPr lang="fr-CA" kern="1200" baseline="30000" dirty="0">
              <a:solidFill>
                <a:srgbClr val="000000"/>
              </a:solidFill>
              <a:latin typeface="Arial" panose="020B0604020202020204" pitchFamily="34" charset="0"/>
              <a:ea typeface="ＭＳ Ｐゴシック" pitchFamily="-110" charset="-128"/>
              <a:cs typeface="Arial" panose="020B0604020202020204" pitchFamily="34" charset="0"/>
            </a:endParaRPr>
          </a:p>
          <a:p>
            <a:pPr marL="177845" indent="-177845">
              <a:buFont typeface="Arial" panose="020B0604020202020204" pitchFamily="34" charset="0"/>
              <a:buChar char="•"/>
            </a:pPr>
            <a:endParaRPr lang="fr-CA" dirty="0">
              <a:solidFill>
                <a:srgbClr val="000000"/>
              </a:solidFill>
              <a:latin typeface="Arial" panose="020B0604020202020204" pitchFamily="34" charset="0"/>
              <a:cs typeface="Arial" panose="020B0604020202020204" pitchFamily="34" charset="0"/>
            </a:endParaRPr>
          </a:p>
          <a:p>
            <a:r>
              <a:rPr lang="fr-CA" b="1" dirty="0">
                <a:solidFill>
                  <a:srgbClr val="000000"/>
                </a:solidFill>
                <a:latin typeface="Arial" panose="020B0604020202020204" pitchFamily="34" charset="0"/>
              </a:rPr>
              <a:t>Référence</a:t>
            </a:r>
            <a:endParaRPr lang="fr-CA" b="1" dirty="0">
              <a:solidFill>
                <a:srgbClr val="000000"/>
              </a:solidFill>
              <a:latin typeface="Arial" panose="020B0604020202020204" pitchFamily="34" charset="0"/>
              <a:cs typeface="Arial" panose="020B0604020202020204" pitchFamily="34" charset="0"/>
            </a:endParaRPr>
          </a:p>
          <a:p>
            <a:r>
              <a:rPr lang="fr-CA" dirty="0">
                <a:solidFill>
                  <a:srgbClr val="000000"/>
                </a:solidFill>
                <a:latin typeface="Arial" panose="020B0604020202020204" pitchFamily="34" charset="0"/>
              </a:rPr>
              <a:t>LECLERCQ, A., B. Gauthier, V. Rosner </a:t>
            </a:r>
            <a:r>
              <a:rPr lang="fr-CA" kern="1200" dirty="0">
                <a:solidFill>
                  <a:srgbClr val="000000"/>
                </a:solidFill>
                <a:latin typeface="Arial" panose="020B0604020202020204" pitchFamily="34" charset="0"/>
              </a:rPr>
              <a:t>et coll</a:t>
            </a:r>
            <a:r>
              <a:rPr lang="fr-CA" dirty="0">
                <a:solidFill>
                  <a:srgbClr val="000000"/>
                </a:solidFill>
                <a:latin typeface="Arial" panose="020B0604020202020204" pitchFamily="34" charset="0"/>
              </a:rPr>
              <a:t>. « Early assessment of glucose abnormalities during continuous glucose monitoring associated with lung function impairment in cystic fibrosis patients », </a:t>
            </a:r>
            <a:r>
              <a:rPr lang="fr-CA" i="1" kern="1200" dirty="0">
                <a:solidFill>
                  <a:srgbClr val="000000"/>
                </a:solidFill>
                <a:latin typeface="Arial" panose="020B0604020202020204" pitchFamily="34" charset="0"/>
              </a:rPr>
              <a:t>J Cyst Fibros.</a:t>
            </a:r>
            <a:r>
              <a:rPr lang="fr-CA" kern="1200" dirty="0">
                <a:solidFill>
                  <a:srgbClr val="000000"/>
                </a:solidFill>
                <a:latin typeface="Arial" panose="020B0604020202020204" pitchFamily="34" charset="0"/>
              </a:rPr>
              <a:t>, 2014;13(4):478-484. </a:t>
            </a:r>
            <a:endParaRPr lang="fr-CA" dirty="0">
              <a:solidFill>
                <a:srgbClr val="000000"/>
              </a:solidFill>
              <a:latin typeface="Arial" panose="020B0604020202020204" pitchFamily="34" charset="0"/>
              <a:cs typeface="Arial" panose="020B0604020202020204" pitchFamily="34" charset="0"/>
            </a:endParaRPr>
          </a:p>
        </p:txBody>
      </p:sp>
      <p:sp>
        <p:nvSpPr>
          <p:cNvPr id="12" name="Slide Number Placeholder 3"/>
          <p:cNvSpPr>
            <a:spLocks noGrp="1"/>
          </p:cNvSpPr>
          <p:nvPr>
            <p:ph type="sldNum" sz="quarter" idx="5"/>
          </p:nvPr>
        </p:nvSpPr>
        <p:spPr>
          <a:xfrm>
            <a:off x="3884613" y="8685213"/>
            <a:ext cx="2971800" cy="458787"/>
          </a:xfrm>
        </p:spPr>
        <p:txBody>
          <a:bodyPr/>
          <a:lstStyle/>
          <a:p>
            <a:pPr>
              <a:defRPr/>
            </a:pPr>
            <a:r>
              <a:rPr lang="fr-CA"/>
              <a:t>15</a:t>
            </a:r>
            <a:endParaRPr lang="fr-CA" dirty="0"/>
          </a:p>
        </p:txBody>
      </p:sp>
    </p:spTree>
    <p:extLst>
      <p:ext uri="{BB962C8B-B14F-4D97-AF65-F5344CB8AC3E}">
        <p14:creationId xmlns:p14="http://schemas.microsoft.com/office/powerpoint/2010/main" val="15687646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C1EEED-6EE5-4359-B4A9-04478DB3CE2C}" type="slidenum">
              <a:rPr lang="en-US" smtClean="0"/>
              <a:pPr/>
              <a:t>16</a:t>
            </a:fld>
            <a:endParaRPr lang="fr-CA" dirty="0"/>
          </a:p>
        </p:txBody>
      </p:sp>
    </p:spTree>
    <p:extLst>
      <p:ext uri="{BB962C8B-B14F-4D97-AF65-F5344CB8AC3E}">
        <p14:creationId xmlns:p14="http://schemas.microsoft.com/office/powerpoint/2010/main" val="35551982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15" name="Slide Number Placeholder 3"/>
          <p:cNvSpPr>
            <a:spLocks noGrp="1"/>
          </p:cNvSpPr>
          <p:nvPr>
            <p:ph type="sldNum" sz="quarter" idx="5"/>
          </p:nvPr>
        </p:nvSpPr>
        <p:spPr>
          <a:xfrm>
            <a:off x="3884613" y="8685213"/>
            <a:ext cx="2971800" cy="458787"/>
          </a:xfrm>
        </p:spPr>
        <p:txBody>
          <a:bodyPr/>
          <a:lstStyle/>
          <a:p>
            <a:pPr>
              <a:defRPr/>
            </a:pPr>
            <a:r>
              <a:rPr lang="fr-CA" dirty="0">
                <a:solidFill>
                  <a:prstClr val="black"/>
                </a:solidFill>
              </a:rPr>
              <a:t>17</a:t>
            </a:r>
          </a:p>
        </p:txBody>
      </p:sp>
      <p:sp>
        <p:nvSpPr>
          <p:cNvPr id="16" name="Notes Placeholder 2"/>
          <p:cNvSpPr>
            <a:spLocks noGrp="1"/>
          </p:cNvSpPr>
          <p:nvPr>
            <p:ph type="body" sz="quarter" idx="10"/>
          </p:nvPr>
        </p:nvSpPr>
        <p:spPr>
          <a:xfrm>
            <a:off x="685800" y="4400549"/>
            <a:ext cx="5486400" cy="4524375"/>
          </a:xfrm>
        </p:spPr>
        <p:txBody>
          <a:bodyPr/>
          <a:lstStyle/>
          <a:p>
            <a:pPr marL="171450" lvl="0" indent="-171450">
              <a:buFont typeface="Arial" panose="020B0604020202020204" pitchFamily="34" charset="0"/>
              <a:buChar char="•"/>
            </a:pPr>
            <a:r>
              <a:rPr lang="fr-CA" sz="1050" dirty="0">
                <a:solidFill>
                  <a:srgbClr val="000000"/>
                </a:solidFill>
                <a:latin typeface="Arial" panose="020B0604020202020204" pitchFamily="34" charset="0"/>
              </a:rPr>
              <a:t>Les anomalies de la glycémie peuvent être diagnostiquées chez les patients atteints de FK et les personnes en bonne santé à l’aide de diverses méthodes,</a:t>
            </a:r>
            <a:r>
              <a:rPr lang="fr-CA" dirty="0"/>
              <a:t> </a:t>
            </a:r>
            <a:r>
              <a:rPr lang="fr-CA" sz="1050" dirty="0">
                <a:solidFill>
                  <a:srgbClr val="000000"/>
                </a:solidFill>
                <a:latin typeface="Arial" panose="020B0604020202020204" pitchFamily="34" charset="0"/>
              </a:rPr>
              <a:t>dont l’évaluation de la glycémie à jeun, l’HGPO et le dosage de l’hémoglobine glycosylée, mais </a:t>
            </a:r>
            <a:r>
              <a:rPr lang="fr-CA" sz="1050" dirty="0">
                <a:latin typeface="Arial" panose="020B0604020202020204" pitchFamily="34" charset="0"/>
              </a:rPr>
              <a:t>toutes les méthodes peuvent être utilisées pour le diagnostic du DAFK</a:t>
            </a:r>
            <a:r>
              <a:rPr lang="fr-CA" sz="1050" baseline="30000" dirty="0">
                <a:solidFill>
                  <a:srgbClr val="000000"/>
                </a:solidFill>
                <a:latin typeface="Arial" panose="020B0604020202020204" pitchFamily="34" charset="0"/>
              </a:rPr>
              <a:t>1, 2</a:t>
            </a:r>
            <a:r>
              <a:rPr lang="fr-CA" dirty="0"/>
              <a:t>.</a:t>
            </a:r>
          </a:p>
          <a:p>
            <a:pPr marL="171450" indent="-171450">
              <a:buFont typeface="Arial" panose="020B0604020202020204" pitchFamily="34" charset="0"/>
              <a:buChar char="•"/>
            </a:pPr>
            <a:r>
              <a:rPr lang="fr-CA" sz="1050" dirty="0">
                <a:solidFill>
                  <a:srgbClr val="000000"/>
                </a:solidFill>
                <a:latin typeface="Arial" panose="020B0604020202020204" pitchFamily="34" charset="0"/>
              </a:rPr>
              <a:t>Depuis 2010, l’US Cystic Fibrosis Foundation et l’International Society of Pediatric and Adolescent Diabetes recommandent le dépistage du DAFK chez les patients atteints de FK à partir de l’âge de 10 ans</a:t>
            </a:r>
            <a:r>
              <a:rPr lang="fr-CA" sz="1050" baseline="30000" dirty="0">
                <a:solidFill>
                  <a:srgbClr val="000000"/>
                </a:solidFill>
                <a:latin typeface="Arial" panose="020B0604020202020204" pitchFamily="34" charset="0"/>
              </a:rPr>
              <a:t>2</a:t>
            </a:r>
            <a:r>
              <a:rPr lang="fr-CA" sz="1050" dirty="0">
                <a:solidFill>
                  <a:srgbClr val="000000"/>
                </a:solidFill>
                <a:latin typeface="Arial" panose="020B0604020202020204" pitchFamily="34" charset="0"/>
              </a:rPr>
              <a:t>.</a:t>
            </a:r>
          </a:p>
          <a:p>
            <a:pPr marL="171450" indent="-171450">
              <a:buFont typeface="Arial" panose="020B0604020202020204" pitchFamily="34" charset="0"/>
              <a:buChar char="•"/>
            </a:pPr>
            <a:r>
              <a:rPr lang="fr-CA" sz="1050" dirty="0">
                <a:solidFill>
                  <a:srgbClr val="000000"/>
                </a:solidFill>
                <a:latin typeface="Arial" panose="020B0604020202020204" pitchFamily="34" charset="0"/>
              </a:rPr>
              <a:t>Chez les patients sur pied qui sont en bonne santé, l’HGPO est le test privilégié pour diagnostiquer le DAFK, même si des épreuves comme celle de la glycémie à jeun peuvent être indiquées pendant les hospitalisations ou les phases aiguës de la maladie</a:t>
            </a:r>
            <a:r>
              <a:rPr lang="fr-CA" sz="1050" baseline="30000" dirty="0">
                <a:solidFill>
                  <a:srgbClr val="000000"/>
                </a:solidFill>
                <a:latin typeface="Arial" panose="020B0604020202020204" pitchFamily="34" charset="0"/>
              </a:rPr>
              <a:t>2</a:t>
            </a:r>
            <a:r>
              <a:rPr lang="fr-CA" sz="1050" dirty="0">
                <a:solidFill>
                  <a:srgbClr val="000000"/>
                </a:solidFill>
                <a:latin typeface="Arial" panose="020B0604020202020204" pitchFamily="34" charset="0"/>
              </a:rPr>
              <a:t>.</a:t>
            </a:r>
          </a:p>
          <a:p>
            <a:pPr marL="171450" indent="-171450">
              <a:buFont typeface="Arial" panose="020B0604020202020204" pitchFamily="34" charset="0"/>
              <a:buChar char="•"/>
            </a:pPr>
            <a:r>
              <a:rPr lang="fr-CA" sz="1050" dirty="0">
                <a:solidFill>
                  <a:srgbClr val="000000"/>
                </a:solidFill>
                <a:latin typeface="Arial" panose="020B0604020202020204" pitchFamily="34" charset="0"/>
              </a:rPr>
              <a:t>Il n’est pas recommandé d’utiliser l’hémoglobine A1c comme outil de dépistage, car on croit qu’elle donne lieu à une sous-estimation de l’équilibre glycémique global chez les patients atteints de FK. Cependant, un taux de 6,5 % ou plus est un signe de DAFK</a:t>
            </a:r>
            <a:r>
              <a:rPr lang="fr-CA" sz="1050" baseline="30000" dirty="0">
                <a:solidFill>
                  <a:srgbClr val="000000"/>
                </a:solidFill>
                <a:latin typeface="Arial" panose="020B0604020202020204" pitchFamily="34" charset="0"/>
              </a:rPr>
              <a:t>2</a:t>
            </a:r>
            <a:r>
              <a:rPr lang="fr-CA" sz="1050" dirty="0">
                <a:solidFill>
                  <a:srgbClr val="000000"/>
                </a:solidFill>
                <a:latin typeface="Arial" panose="020B0604020202020204" pitchFamily="34" charset="0"/>
              </a:rPr>
              <a:t>.</a:t>
            </a:r>
            <a:endParaRPr lang="fr-CA" sz="1050" baseline="30000" dirty="0">
              <a:solidFill>
                <a:srgbClr val="000000"/>
              </a:solidFill>
              <a:latin typeface="Arial" panose="020B0604020202020204" pitchFamily="34" charset="0"/>
              <a:cs typeface="Arial" panose="020B0604020202020204" pitchFamily="34" charset="0"/>
            </a:endParaRPr>
          </a:p>
          <a:p>
            <a:pPr marL="177845" indent="-177845">
              <a:buFont typeface="Arial" panose="020B0604020202020204" pitchFamily="34" charset="0"/>
              <a:buChar char="•"/>
            </a:pPr>
            <a:r>
              <a:rPr lang="fr-CA" sz="1050" dirty="0">
                <a:solidFill>
                  <a:srgbClr val="000000"/>
                </a:solidFill>
                <a:latin typeface="Arial" panose="020B0604020202020204" pitchFamily="34" charset="0"/>
              </a:rPr>
              <a:t>Il est également recommandé de procéder au dépistage pendant l’alimentation par voie entérale au cours de la nuit</a:t>
            </a:r>
            <a:r>
              <a:rPr lang="fr-CA" sz="1050" baseline="30000" dirty="0">
                <a:solidFill>
                  <a:srgbClr val="000000"/>
                </a:solidFill>
                <a:latin typeface="Arial" panose="020B0604020202020204" pitchFamily="34" charset="0"/>
              </a:rPr>
              <a:t>3</a:t>
            </a:r>
            <a:r>
              <a:rPr lang="fr-CA" sz="1050" dirty="0">
                <a:solidFill>
                  <a:srgbClr val="000000"/>
                </a:solidFill>
                <a:latin typeface="Arial" panose="020B0604020202020204" pitchFamily="34" charset="0"/>
              </a:rPr>
              <a:t>.</a:t>
            </a:r>
            <a:endParaRPr lang="fr-CA" sz="1050" dirty="0">
              <a:solidFill>
                <a:srgbClr val="000000"/>
              </a:solidFill>
              <a:latin typeface="Arial" panose="020B0604020202020204" pitchFamily="34" charset="0"/>
              <a:cs typeface="Arial" panose="020B0604020202020204" pitchFamily="34" charset="0"/>
            </a:endParaRPr>
          </a:p>
          <a:p>
            <a:pPr marL="177845" indent="-177845">
              <a:buFont typeface="Arial" panose="020B0604020202020204" pitchFamily="34" charset="0"/>
              <a:buNone/>
            </a:pPr>
            <a:endParaRPr lang="fr-CA" sz="1050" dirty="0">
              <a:solidFill>
                <a:srgbClr val="000000"/>
              </a:solidFill>
              <a:latin typeface="Arial" panose="020B0604020202020204" pitchFamily="34" charset="0"/>
              <a:cs typeface="Arial" panose="020B0604020202020204" pitchFamily="34" charset="0"/>
            </a:endParaRPr>
          </a:p>
          <a:p>
            <a:r>
              <a:rPr lang="fr-CA" sz="1050" b="1" dirty="0">
                <a:latin typeface="Arial" panose="020B0604020202020204" pitchFamily="34" charset="0"/>
              </a:rPr>
              <a:t>Références</a:t>
            </a:r>
          </a:p>
          <a:p>
            <a:pPr marL="237127" indent="-237127">
              <a:buFont typeface="+mj-lt"/>
              <a:buAutoNum type="arabicPeriod"/>
            </a:pPr>
            <a:r>
              <a:rPr lang="fr-CA" sz="1050" dirty="0">
                <a:latin typeface="Arial" panose="020B0604020202020204" pitchFamily="34" charset="0"/>
              </a:rPr>
              <a:t>National Institute of Diabetes and Digestive and Kidney Diseases. « Comparing Diabetes Blood Tests », http://www.niddk.nih.gov/health-information/health-topics/diagnostic-tests/comparing-tests-diabetes-prediabetes/Documents/Comparing_Tests_for_DM_Chart_Only_508.pdf. </a:t>
            </a:r>
            <a:r>
              <a:rPr lang="fr-CA" sz="1050" dirty="0">
                <a:solidFill>
                  <a:srgbClr val="000000"/>
                </a:solidFill>
              </a:rPr>
              <a:t>Consulté en avril 2020</a:t>
            </a:r>
            <a:r>
              <a:rPr lang="fr-CA" sz="1050" dirty="0">
                <a:latin typeface="Arial" panose="020B0604020202020204" pitchFamily="34" charset="0"/>
              </a:rPr>
              <a:t>.</a:t>
            </a:r>
          </a:p>
          <a:p>
            <a:pPr marL="237127" indent="-237127">
              <a:buFont typeface="+mj-lt"/>
              <a:buAutoNum type="arabicPeriod"/>
            </a:pPr>
            <a:r>
              <a:rPr lang="fr-CA" sz="1050" dirty="0">
                <a:solidFill>
                  <a:srgbClr val="000000"/>
                </a:solidFill>
                <a:latin typeface="Arial" panose="020B0604020202020204" pitchFamily="34" charset="0"/>
              </a:rPr>
              <a:t>KELLY, A. et A. Moran. « Update on cystic fibrosis-related diabetes », </a:t>
            </a:r>
            <a:r>
              <a:rPr lang="fr-CA" sz="1050" i="1" dirty="0">
                <a:solidFill>
                  <a:srgbClr val="000000"/>
                </a:solidFill>
                <a:latin typeface="Arial" panose="020B0604020202020204" pitchFamily="34" charset="0"/>
              </a:rPr>
              <a:t>J Cyst Fibros., </a:t>
            </a:r>
            <a:r>
              <a:rPr lang="fr-CA" sz="1050" dirty="0">
                <a:solidFill>
                  <a:srgbClr val="000000"/>
                </a:solidFill>
                <a:latin typeface="Arial" panose="020B0604020202020204" pitchFamily="34" charset="0"/>
              </a:rPr>
              <a:t>2013;12(4):318-331.</a:t>
            </a:r>
          </a:p>
          <a:p>
            <a:pPr marL="237127" indent="-237127">
              <a:buFont typeface="+mj-lt"/>
              <a:buAutoNum type="arabicPeriod"/>
            </a:pPr>
            <a:r>
              <a:rPr lang="fr-CA" sz="1050" dirty="0">
                <a:solidFill>
                  <a:srgbClr val="000000"/>
                </a:solidFill>
                <a:latin typeface="Arial" panose="020B0604020202020204" pitchFamily="34" charset="0"/>
              </a:rPr>
              <a:t>MORAN, A., K. Pillay, D. J. Becker et C. L. Acerini. International Society for Pediatric and Adolescent Diabetes. ISPAD Clinical Practice Consensus Guidelines, 2014. « Management of cystic fibrosis-related diabetes in children and adolescents », </a:t>
            </a:r>
            <a:r>
              <a:rPr lang="fr-CA" sz="1050" i="1" dirty="0">
                <a:solidFill>
                  <a:srgbClr val="000000"/>
                </a:solidFill>
                <a:latin typeface="Arial" panose="020B0604020202020204" pitchFamily="34" charset="0"/>
              </a:rPr>
              <a:t>Pediatr Diabetes, </a:t>
            </a:r>
            <a:r>
              <a:rPr lang="fr-CA" sz="1050" dirty="0">
                <a:solidFill>
                  <a:srgbClr val="000000"/>
                </a:solidFill>
                <a:latin typeface="Arial" panose="020B0604020202020204" pitchFamily="34" charset="0"/>
              </a:rPr>
              <a:t>2014;15(suppl. 20):65-76.</a:t>
            </a:r>
            <a:endParaRPr lang="fr-CA" sz="105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167580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1448" y="4411133"/>
            <a:ext cx="5480752" cy="4545580"/>
          </a:xfrm>
        </p:spPr>
        <p:txBody>
          <a:bodyPr/>
          <a:lstStyle/>
          <a:p>
            <a:pPr marL="171450" indent="-171450">
              <a:buFont typeface="Arial" panose="020B0604020202020204" pitchFamily="34" charset="0"/>
              <a:buChar char="•"/>
            </a:pPr>
            <a:r>
              <a:rPr lang="fr-CA" sz="1100" dirty="0">
                <a:solidFill>
                  <a:srgbClr val="000000"/>
                </a:solidFill>
                <a:latin typeface="Arial" panose="020B0604020202020204" pitchFamily="34" charset="0"/>
              </a:rPr>
              <a:t>Selon certaines données probantes, l’HGPO 1 h serait plus sensible pour déceler les anomalies de tolérance au glucose chez les patients atteints de FK</a:t>
            </a:r>
            <a:r>
              <a:rPr lang="fr-CA" sz="1100" baseline="30000" dirty="0">
                <a:solidFill>
                  <a:srgbClr val="000000"/>
                </a:solidFill>
                <a:latin typeface="Arial" panose="020B0604020202020204" pitchFamily="34" charset="0"/>
              </a:rPr>
              <a:t>1</a:t>
            </a:r>
            <a:r>
              <a:rPr lang="fr-CA" sz="1100" dirty="0">
                <a:solidFill>
                  <a:srgbClr val="000000"/>
                </a:solidFill>
                <a:latin typeface="Arial" panose="020B0604020202020204" pitchFamily="34" charset="0"/>
              </a:rPr>
              <a:t>.</a:t>
            </a:r>
          </a:p>
          <a:p>
            <a:pPr marL="171450" lvl="0" indent="-171450">
              <a:buFont typeface="Arial" panose="020B0604020202020204" pitchFamily="34" charset="0"/>
              <a:buChar char="•"/>
            </a:pPr>
            <a:r>
              <a:rPr lang="fr-CA" sz="1100" dirty="0">
                <a:solidFill>
                  <a:srgbClr val="000000"/>
                </a:solidFill>
                <a:latin typeface="Arial" panose="020B0604020202020204" pitchFamily="34" charset="0"/>
              </a:rPr>
              <a:t>Dans le cadre d’une étude menée chez 101 enfants atteints de FK qui avaient subi une HGPO, 14 enfants (14 %) présentaient un taux plasmatique de glucose ≥ 200 mg/dL une heure après l’épreuve. Dans ce groupe, 9 patients (64 %) présentaient un taux plasmatique de glucose normal &lt; 140 mg/dL 2 heures après l’épreuve. Ces patients auraient auparavant été classés parmi les patients ayant une tolérance normale au glucose. Au total, 2 de ces 14 patients étaient atteints de DAFK, défini par une glycémie de 200 mg/dL ou plus 2 heures après l’épreuve, et 3 autres patients présentaient une diminution de la tolérance au glucose</a:t>
            </a:r>
            <a:r>
              <a:rPr lang="fr-CA" sz="1100" baseline="30000" dirty="0">
                <a:solidFill>
                  <a:srgbClr val="000000"/>
                </a:solidFill>
                <a:latin typeface="Arial" panose="020B0604020202020204" pitchFamily="34" charset="0"/>
              </a:rPr>
              <a:t>1</a:t>
            </a:r>
            <a:r>
              <a:rPr lang="fr-CA" sz="1100" dirty="0">
                <a:solidFill>
                  <a:srgbClr val="000000"/>
                </a:solidFill>
                <a:latin typeface="Arial" panose="020B0604020202020204" pitchFamily="34" charset="0"/>
              </a:rPr>
              <a:t>.</a:t>
            </a:r>
          </a:p>
          <a:p>
            <a:pPr marL="171450" lvl="0" indent="-171450">
              <a:buFont typeface="Arial" panose="020B0604020202020204" pitchFamily="34" charset="0"/>
              <a:buChar char="•"/>
            </a:pPr>
            <a:r>
              <a:rPr lang="fr-CA" sz="1100" dirty="0">
                <a:solidFill>
                  <a:srgbClr val="000000"/>
                </a:solidFill>
                <a:latin typeface="Arial" panose="020B0604020202020204" pitchFamily="34" charset="0"/>
              </a:rPr>
              <a:t>Dans le cadre d’une autre étude de petite envergure (n = 16) menée auprès de patients stables atteints de FK, la SCG, l’HGPO 1 h et l’HGPO 2 h ont été comparées. La SCG s’est révélée être la méthode la plus sensible pour déceler et exclure la dysglycémie (sensibilité à 100 % et valeur prédictive négative [VPN]). Elle a donc été utilisée comme référence en comparaison à l’HGPO</a:t>
            </a:r>
            <a:r>
              <a:rPr lang="fr-CA" sz="1100" baseline="30000" dirty="0">
                <a:solidFill>
                  <a:srgbClr val="000000"/>
                </a:solidFill>
                <a:latin typeface="Arial" panose="020B0604020202020204" pitchFamily="34" charset="0"/>
              </a:rPr>
              <a:t>2</a:t>
            </a:r>
            <a:r>
              <a:rPr lang="fr-CA" sz="1100" dirty="0">
                <a:solidFill>
                  <a:srgbClr val="000000"/>
                </a:solidFill>
                <a:latin typeface="Arial" panose="020B0604020202020204" pitchFamily="34" charset="0"/>
              </a:rPr>
              <a:t>.</a:t>
            </a:r>
          </a:p>
          <a:p>
            <a:pPr marL="171450" lvl="0" indent="-171450">
              <a:buFont typeface="Arial" panose="020B0604020202020204" pitchFamily="34" charset="0"/>
              <a:buChar char="•"/>
            </a:pPr>
            <a:r>
              <a:rPr lang="fr-CA" sz="1100" dirty="0">
                <a:solidFill>
                  <a:srgbClr val="000000"/>
                </a:solidFill>
                <a:latin typeface="Arial" panose="020B0604020202020204" pitchFamily="34" charset="0"/>
              </a:rPr>
              <a:t>Les résultats suggèrent que chez les enfants soumis au dépistage du DAFK, le taux plasmatique de glucose une heure après l’épreuve est fréquemment élevé malgré un taux normal deux heures après l’épreuve ou des résultats normaux de glycémie à jeun. Il se peut donc que des excursions glycémiques pertinentes sur le plan clinique ne soient pas décelées si seule l’HGPO 2 h est utilisée</a:t>
            </a:r>
            <a:r>
              <a:rPr lang="fr-CA" sz="1100" baseline="30000" dirty="0">
                <a:solidFill>
                  <a:srgbClr val="000000"/>
                </a:solidFill>
                <a:latin typeface="Arial" panose="020B0604020202020204" pitchFamily="34" charset="0"/>
              </a:rPr>
              <a:t>1</a:t>
            </a:r>
            <a:r>
              <a:rPr lang="fr-CA" sz="1100" dirty="0">
                <a:solidFill>
                  <a:srgbClr val="000000"/>
                </a:solidFill>
                <a:latin typeface="Arial" panose="020B0604020202020204" pitchFamily="34" charset="0"/>
              </a:rPr>
              <a:t>.</a:t>
            </a:r>
          </a:p>
          <a:p>
            <a:pPr marL="171450" indent="-171450">
              <a:buFont typeface="Arial" panose="020B0604020202020204" pitchFamily="34" charset="0"/>
              <a:buChar char="•"/>
            </a:pPr>
            <a:endParaRPr lang="fr-CA" sz="1100" dirty="0">
              <a:solidFill>
                <a:srgbClr val="000000"/>
              </a:solidFill>
              <a:latin typeface="Arial" panose="020B0604020202020204" pitchFamily="34" charset="0"/>
              <a:cs typeface="Arial" panose="020B0604020202020204" pitchFamily="34" charset="0"/>
            </a:endParaRPr>
          </a:p>
          <a:p>
            <a:r>
              <a:rPr lang="fr-CA" sz="1100" b="1" dirty="0">
                <a:solidFill>
                  <a:srgbClr val="000000"/>
                </a:solidFill>
                <a:latin typeface="Arial" panose="020B0604020202020204" pitchFamily="34" charset="0"/>
              </a:rPr>
              <a:t>Références</a:t>
            </a:r>
            <a:endParaRPr lang="fr-CA" sz="1100" b="1" dirty="0">
              <a:solidFill>
                <a:srgbClr val="000000"/>
              </a:solidFill>
              <a:latin typeface="Arial" panose="020B0604020202020204" pitchFamily="34" charset="0"/>
              <a:cs typeface="Arial" panose="020B0604020202020204" pitchFamily="34" charset="0"/>
            </a:endParaRPr>
          </a:p>
          <a:p>
            <a:pPr marL="228600" indent="-228600">
              <a:buAutoNum type="arabicPeriod"/>
            </a:pPr>
            <a:r>
              <a:rPr lang="fr-CA" sz="1100" dirty="0">
                <a:solidFill>
                  <a:srgbClr val="000000"/>
                </a:solidFill>
                <a:latin typeface="Arial" panose="020B0604020202020204" pitchFamily="34" charset="0"/>
              </a:rPr>
              <a:t>BRODSKY, J., S. Dougherty, R. Makani, R. C. Rubenstein et A. Kelly. « Elevation of 1-hour plasma glucose during oral glucose tolerance testing is associated with worse pulmonary function in cystic fibrosis »,</a:t>
            </a:r>
            <a:r>
              <a:rPr lang="fr-CA" dirty="0"/>
              <a:t> </a:t>
            </a:r>
            <a:r>
              <a:rPr lang="fr-CA" sz="1100" i="1" kern="1200" dirty="0">
                <a:solidFill>
                  <a:srgbClr val="000000"/>
                </a:solidFill>
                <a:latin typeface="Arial" panose="020B0604020202020204" pitchFamily="34" charset="0"/>
              </a:rPr>
              <a:t>Diabetes Care</a:t>
            </a:r>
            <a:r>
              <a:rPr lang="fr-CA" sz="1100" kern="1200" dirty="0">
                <a:solidFill>
                  <a:srgbClr val="000000"/>
                </a:solidFill>
                <a:latin typeface="Arial" panose="020B0604020202020204" pitchFamily="34" charset="0"/>
              </a:rPr>
              <a:t>, 2011;34(2):292-295.</a:t>
            </a:r>
          </a:p>
          <a:p>
            <a:pPr marL="228600" indent="-228600">
              <a:buFontTx/>
              <a:buAutoNum type="arabicPeriod"/>
            </a:pPr>
            <a:r>
              <a:rPr lang="fr-CA" sz="1100" dirty="0">
                <a:solidFill>
                  <a:srgbClr val="000000"/>
                </a:solidFill>
                <a:latin typeface="Arial" panose="020B0604020202020204" pitchFamily="34" charset="0"/>
              </a:rPr>
              <a:t>DYCE, P. et coll. NACFC 2014, résumé 574. </a:t>
            </a:r>
          </a:p>
          <a:p>
            <a:pPr marL="228600" indent="-228600">
              <a:buAutoNum type="arabicPeriod"/>
            </a:pPr>
            <a:endParaRPr lang="fr-CA" sz="1100" dirty="0">
              <a:solidFill>
                <a:srgbClr val="000000"/>
              </a:solidFill>
              <a:latin typeface="Arial" panose="020B0604020202020204" pitchFamily="34" charset="0"/>
              <a:cs typeface="Arial" panose="020B0604020202020204" pitchFamily="34" charset="0"/>
            </a:endParaRPr>
          </a:p>
        </p:txBody>
      </p:sp>
      <p:sp>
        <p:nvSpPr>
          <p:cNvPr id="11" name="Slide Number Placeholder 3"/>
          <p:cNvSpPr>
            <a:spLocks noGrp="1"/>
          </p:cNvSpPr>
          <p:nvPr>
            <p:ph type="sldNum" sz="quarter" idx="5"/>
          </p:nvPr>
        </p:nvSpPr>
        <p:spPr>
          <a:xfrm>
            <a:off x="3884613" y="8685213"/>
            <a:ext cx="2971800" cy="458787"/>
          </a:xfrm>
        </p:spPr>
        <p:txBody>
          <a:bodyPr/>
          <a:lstStyle/>
          <a:p>
            <a:pPr>
              <a:defRPr/>
            </a:pPr>
            <a:r>
              <a:rPr lang="fr-CA"/>
              <a:t>18</a:t>
            </a:r>
            <a:endParaRPr lang="fr-CA" dirty="0"/>
          </a:p>
        </p:txBody>
      </p:sp>
    </p:spTree>
    <p:extLst>
      <p:ext uri="{BB962C8B-B14F-4D97-AF65-F5344CB8AC3E}">
        <p14:creationId xmlns:p14="http://schemas.microsoft.com/office/powerpoint/2010/main" val="40329289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8635" y="4409400"/>
            <a:ext cx="5483565" cy="4582200"/>
          </a:xfrm>
        </p:spPr>
        <p:txBody>
          <a:bodyPr/>
          <a:lstStyle/>
          <a:p>
            <a:pPr marL="171450" indent="-171450">
              <a:buFont typeface="Arial" panose="020B0604020202020204" pitchFamily="34" charset="0"/>
              <a:buChar char="•"/>
            </a:pPr>
            <a:r>
              <a:rPr lang="fr-CA" sz="1050" dirty="0">
                <a:latin typeface="Arial" panose="020B0604020202020204" pitchFamily="34" charset="0"/>
              </a:rPr>
              <a:t>Les patients dont la glycémie à jeun était &lt; 6,9 mmol/L et qui étaient âgés d’au moins 10 ans (plage : 12,4 à 57,3 ans) ont été suivis au centre de FK du Centre hospitalier universitaire de Strasbourg (France) et ont été admis à une étude prospective de cohorte transversale menée dans un seul centre de mars 2009 à septembre 2012</a:t>
            </a:r>
            <a:r>
              <a:rPr lang="fr-CA" sz="1050" baseline="30000" dirty="0">
                <a:latin typeface="Arial" panose="020B0604020202020204" pitchFamily="34" charset="0"/>
              </a:rPr>
              <a:t>1</a:t>
            </a:r>
            <a:r>
              <a:rPr lang="fr-CA" sz="1050" dirty="0">
                <a:latin typeface="Arial" panose="020B0604020202020204" pitchFamily="34" charset="0"/>
              </a:rPr>
              <a:t>.</a:t>
            </a:r>
          </a:p>
          <a:p>
            <a:pPr marL="400050" lvl="1" indent="-171450">
              <a:buFont typeface="Calibri" panose="020F0502020204030204" pitchFamily="34" charset="0"/>
              <a:buChar char="–"/>
            </a:pPr>
            <a:r>
              <a:rPr lang="fr-CA" sz="1050" baseline="0" dirty="0">
                <a:solidFill>
                  <a:srgbClr val="000000"/>
                </a:solidFill>
                <a:latin typeface="Arial" panose="020B0604020202020204" pitchFamily="34" charset="0"/>
              </a:rPr>
              <a:t>Sur les 38 patients de l’étude qui ont obtenu des résultats normaux à l’HGPO et qui ont également été soumis à une SCG, 12 (31,6 %) ont présenté des anomalies de la glycémie pendant la SCG définies par des valeurs de glucose de 11 mmol/L ou plus</a:t>
            </a:r>
            <a:r>
              <a:rPr lang="fr-CA" sz="1050" baseline="30000" dirty="0">
                <a:solidFill>
                  <a:srgbClr val="000000"/>
                </a:solidFill>
                <a:latin typeface="Arial" panose="020B0604020202020204" pitchFamily="34" charset="0"/>
              </a:rPr>
              <a:t>1</a:t>
            </a:r>
            <a:r>
              <a:rPr lang="fr-CA" dirty="0"/>
              <a:t>.</a:t>
            </a:r>
          </a:p>
          <a:p>
            <a:pPr marL="400050" lvl="1" indent="-171450">
              <a:buFont typeface="Calibri" panose="020F0502020204030204" pitchFamily="34" charset="0"/>
              <a:buChar char="–"/>
            </a:pPr>
            <a:r>
              <a:rPr lang="fr-CA" sz="1050" baseline="0" dirty="0">
                <a:solidFill>
                  <a:srgbClr val="000000"/>
                </a:solidFill>
                <a:latin typeface="Arial" panose="020B0604020202020204" pitchFamily="34" charset="0"/>
              </a:rPr>
              <a:t>Les résultats d’une SCG représentative réalisée chez un patient </a:t>
            </a:r>
            <a:r>
              <a:rPr lang="fr-CA" sz="1050" dirty="0">
                <a:solidFill>
                  <a:srgbClr val="000000"/>
                </a:solidFill>
                <a:latin typeface="Arial" panose="020B0604020202020204" pitchFamily="34" charset="0"/>
              </a:rPr>
              <a:t>atteint de FK ayant obtenu des résultats normaux à l’HGPO sont présentés dans la figure. Ces résultats de la </a:t>
            </a:r>
            <a:r>
              <a:rPr lang="fr-CA" sz="1050" baseline="0" dirty="0">
                <a:solidFill>
                  <a:srgbClr val="000000"/>
                </a:solidFill>
                <a:latin typeface="Arial" panose="020B0604020202020204" pitchFamily="34" charset="0"/>
              </a:rPr>
              <a:t>SCG</a:t>
            </a:r>
            <a:r>
              <a:rPr lang="fr-CA" sz="1050" dirty="0">
                <a:solidFill>
                  <a:srgbClr val="000000"/>
                </a:solidFill>
                <a:latin typeface="Arial" panose="020B0604020202020204" pitchFamily="34" charset="0"/>
              </a:rPr>
              <a:t> sont pathologiques sur une période de trois jours (samedi, en vert; dimanche, en mauve; lundi, en bleu pâle) chez ce patient qui avait obtenu des résultats normaux à l’HGPO. Plusieurs pics de glucose interstitiel supérieurs à 140 mg/dL (7,8 mmol/L) se sont produits après chaque repas. Un seul pic supérieur à 200 mg/dL (11 mmol/L) a été observé le dimanche soir</a:t>
            </a:r>
            <a:r>
              <a:rPr lang="fr-CA" sz="1050" baseline="30000" dirty="0">
                <a:solidFill>
                  <a:srgbClr val="000000"/>
                </a:solidFill>
                <a:latin typeface="Arial" panose="020B0604020202020204" pitchFamily="34" charset="0"/>
              </a:rPr>
              <a:t>1</a:t>
            </a:r>
            <a:r>
              <a:rPr lang="fr-CA" sz="1050" dirty="0">
                <a:solidFill>
                  <a:srgbClr val="000000"/>
                </a:solidFill>
                <a:latin typeface="Arial" panose="020B0604020202020204" pitchFamily="34" charset="0"/>
              </a:rPr>
              <a:t>.</a:t>
            </a:r>
          </a:p>
          <a:p>
            <a:pPr marL="400050" lvl="1" indent="-171450">
              <a:buFont typeface="Calibri" panose="020F0502020204030204" pitchFamily="34" charset="0"/>
              <a:buChar char="–"/>
            </a:pPr>
            <a:r>
              <a:rPr lang="fr-CA" sz="1050" baseline="0" dirty="0">
                <a:solidFill>
                  <a:srgbClr val="000000"/>
                </a:solidFill>
                <a:latin typeface="Arial" panose="020B0604020202020204" pitchFamily="34" charset="0"/>
              </a:rPr>
              <a:t>Ces résultats suggèrent que les anomalies de la tolérance au glucose chez les patients atteints de FK peuvent être décelées par SCG, mais pas grâce aux résultats de l’HGPO traditionnelle</a:t>
            </a:r>
            <a:r>
              <a:rPr lang="fr-CA" sz="1050" baseline="30000" dirty="0">
                <a:solidFill>
                  <a:srgbClr val="000000"/>
                </a:solidFill>
                <a:latin typeface="Arial" panose="020B0604020202020204" pitchFamily="34" charset="0"/>
              </a:rPr>
              <a:t>1</a:t>
            </a:r>
            <a:r>
              <a:rPr lang="fr-CA" dirty="0"/>
              <a:t>.</a:t>
            </a:r>
          </a:p>
          <a:p>
            <a:pPr marL="171450" lvl="0" indent="-171450">
              <a:buFont typeface="Arial" panose="020B0604020202020204" pitchFamily="34" charset="0"/>
              <a:buChar char="•"/>
            </a:pPr>
            <a:r>
              <a:rPr lang="fr-CA" sz="1050" dirty="0">
                <a:solidFill>
                  <a:srgbClr val="000000"/>
                </a:solidFill>
                <a:latin typeface="Arial" panose="020B0604020202020204" pitchFamily="34" charset="0"/>
              </a:rPr>
              <a:t>Dans le cadre d’une autre étude de petite envergure (n = 16) menée auprès de patients stables atteints de FK, la SCG, l’HGPO 1 h et l’HGPO 2 h ont été comparées. La SCG s’est révélée être la méthode la plus sensible pour déceler et exclure la dysglycémie (sensibilité à 100 % et VPN). L’application du paramètre « toutes anomalies confondues » à l’HGPO a permis d’améliorer encore davantage le taux de détection. Par contre, 14 patients atteints de dysglycémie cliniquement importante, selon la SCG (21 %), avaient présenté des réponses complètement normales à l’HGPO</a:t>
            </a:r>
            <a:r>
              <a:rPr lang="fr-CA" sz="1050" baseline="30000" dirty="0">
                <a:solidFill>
                  <a:srgbClr val="000000"/>
                </a:solidFill>
                <a:latin typeface="Arial" panose="020B0604020202020204" pitchFamily="34" charset="0"/>
              </a:rPr>
              <a:t>2</a:t>
            </a:r>
            <a:r>
              <a:rPr lang="fr-CA" sz="1050" dirty="0">
                <a:solidFill>
                  <a:srgbClr val="000000"/>
                </a:solidFill>
                <a:latin typeface="Arial" panose="020B0604020202020204" pitchFamily="34" charset="0"/>
              </a:rPr>
              <a:t>.</a:t>
            </a:r>
            <a:r>
              <a:rPr lang="fr-CA" dirty="0"/>
              <a:t> </a:t>
            </a:r>
          </a:p>
          <a:p>
            <a:pPr lvl="0"/>
            <a:endParaRPr lang="fr-CA" sz="1050" b="1" dirty="0">
              <a:solidFill>
                <a:srgbClr val="000000"/>
              </a:solidFill>
              <a:latin typeface="Arial" panose="020B0604020202020204" pitchFamily="34" charset="0"/>
              <a:cs typeface="Arial" panose="020B0604020202020204" pitchFamily="34" charset="0"/>
            </a:endParaRPr>
          </a:p>
          <a:p>
            <a:pPr lvl="0"/>
            <a:r>
              <a:rPr lang="fr-CA" sz="1050" b="1" dirty="0">
                <a:solidFill>
                  <a:srgbClr val="000000"/>
                </a:solidFill>
                <a:latin typeface="Arial" panose="020B0604020202020204" pitchFamily="34" charset="0"/>
              </a:rPr>
              <a:t>Références</a:t>
            </a:r>
            <a:endParaRPr lang="fr-CA" sz="1050" b="1" dirty="0">
              <a:solidFill>
                <a:srgbClr val="000000"/>
              </a:solidFill>
              <a:latin typeface="Arial" panose="020B0604020202020204" pitchFamily="34" charset="0"/>
              <a:cs typeface="Arial" panose="020B0604020202020204" pitchFamily="34" charset="0"/>
            </a:endParaRPr>
          </a:p>
          <a:p>
            <a:pPr marL="228600" indent="-228600">
              <a:buAutoNum type="arabicPeriod"/>
            </a:pPr>
            <a:r>
              <a:rPr lang="fr-CA" sz="1050" dirty="0">
                <a:solidFill>
                  <a:srgbClr val="000000"/>
                </a:solidFill>
                <a:latin typeface="Arial" panose="020B0604020202020204" pitchFamily="34" charset="0"/>
              </a:rPr>
              <a:t>LECLERCQ, A., B. Gauthier, V. Rosner et coll. « Early assessment of glucose abnormalities during continuous glucose monitoring associated with lung function impairment in cystic fibrosis patients », </a:t>
            </a:r>
            <a:r>
              <a:rPr lang="fr-CA" sz="1050" i="1" kern="1200" dirty="0">
                <a:solidFill>
                  <a:srgbClr val="000000"/>
                </a:solidFill>
                <a:latin typeface="Arial" panose="020B0604020202020204" pitchFamily="34" charset="0"/>
              </a:rPr>
              <a:t>J Cyst Fibros.</a:t>
            </a:r>
            <a:r>
              <a:rPr lang="fr-CA" sz="1050" kern="1200" dirty="0">
                <a:solidFill>
                  <a:srgbClr val="000000"/>
                </a:solidFill>
                <a:latin typeface="Arial" panose="020B0604020202020204" pitchFamily="34" charset="0"/>
              </a:rPr>
              <a:t>, 2014;13(4):478-484. </a:t>
            </a:r>
          </a:p>
          <a:p>
            <a:pPr marL="228600" indent="-228600">
              <a:buAutoNum type="arabicPeriod"/>
            </a:pPr>
            <a:r>
              <a:rPr lang="fr-CA" sz="1050" dirty="0">
                <a:solidFill>
                  <a:srgbClr val="000000"/>
                </a:solidFill>
                <a:latin typeface="Arial" panose="020B0604020202020204" pitchFamily="34" charset="0"/>
              </a:rPr>
              <a:t>DYCE, P. et coll. NACFC 2014, résumé 574. </a:t>
            </a:r>
            <a:endParaRPr lang="fr-CA" sz="1050" dirty="0">
              <a:solidFill>
                <a:srgbClr val="000000"/>
              </a:solidFill>
              <a:latin typeface="Arial" panose="020B0604020202020204" pitchFamily="34" charset="0"/>
              <a:cs typeface="Arial" panose="020B0604020202020204" pitchFamily="34" charset="0"/>
            </a:endParaRPr>
          </a:p>
        </p:txBody>
      </p:sp>
      <p:sp>
        <p:nvSpPr>
          <p:cNvPr id="12" name="Slide Number Placeholder 3"/>
          <p:cNvSpPr>
            <a:spLocks noGrp="1"/>
          </p:cNvSpPr>
          <p:nvPr>
            <p:ph type="sldNum" sz="quarter" idx="5"/>
          </p:nvPr>
        </p:nvSpPr>
        <p:spPr>
          <a:xfrm>
            <a:off x="3884613" y="8685213"/>
            <a:ext cx="2971800" cy="458787"/>
          </a:xfrm>
        </p:spPr>
        <p:txBody>
          <a:bodyPr/>
          <a:lstStyle/>
          <a:p>
            <a:pPr>
              <a:defRPr/>
            </a:pPr>
            <a:fld id="{912DD61A-159A-491B-823F-D267D5A0C3C5}" type="slidenum">
              <a:rPr lang="en-US" smtClean="0"/>
              <a:pPr>
                <a:defRPr/>
              </a:pPr>
              <a:t>19</a:t>
            </a:fld>
            <a:endParaRPr lang="fr-CA" dirty="0"/>
          </a:p>
        </p:txBody>
      </p:sp>
    </p:spTree>
    <p:extLst>
      <p:ext uri="{BB962C8B-B14F-4D97-AF65-F5344CB8AC3E}">
        <p14:creationId xmlns:p14="http://schemas.microsoft.com/office/powerpoint/2010/main" val="10861503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912DD61A-159A-491B-823F-D267D5A0C3C5}" type="slidenum">
              <a:rPr lang="en-US" smtClean="0"/>
              <a:pPr/>
              <a:t>2</a:t>
            </a:fld>
            <a:endParaRPr lang="fr-CA" dirty="0"/>
          </a:p>
        </p:txBody>
      </p:sp>
      <p:sp>
        <p:nvSpPr>
          <p:cNvPr id="6" name="Slide Image Placeholder 5"/>
          <p:cNvSpPr>
            <a:spLocks noGrp="1" noRot="1" noChangeAspect="1"/>
          </p:cNvSpPr>
          <p:nvPr>
            <p:ph type="sldImg"/>
          </p:nvPr>
        </p:nvSpPr>
        <p:spPr/>
      </p:sp>
      <p:sp>
        <p:nvSpPr>
          <p:cNvPr id="7" name="Notes Placeholder 6"/>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469833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8761" y="4409401"/>
            <a:ext cx="5483439" cy="3412575"/>
          </a:xfrm>
        </p:spPr>
        <p:txBody>
          <a:bodyPr/>
          <a:lstStyle/>
          <a:p>
            <a:pPr lvl="0"/>
            <a:r>
              <a:rPr lang="fr-CA" b="1" dirty="0">
                <a:solidFill>
                  <a:srgbClr val="000000"/>
                </a:solidFill>
                <a:latin typeface="Arial" panose="020B0604020202020204" pitchFamily="34" charset="0"/>
              </a:rPr>
              <a:t>Point clé</a:t>
            </a:r>
          </a:p>
          <a:p>
            <a:pPr marL="171450" lvl="0" indent="-171450">
              <a:buFont typeface="Arial" panose="020B0604020202020204" pitchFamily="34" charset="0"/>
              <a:buChar char="•"/>
            </a:pPr>
            <a:r>
              <a:rPr lang="fr-CA" dirty="0">
                <a:solidFill>
                  <a:srgbClr val="000000"/>
                </a:solidFill>
                <a:latin typeface="Arial" panose="020B0604020202020204" pitchFamily="34" charset="0"/>
              </a:rPr>
              <a:t>L’état glycémique est un élément prédictif important du DAFK chez les patients atteints de FK.</a:t>
            </a:r>
          </a:p>
          <a:p>
            <a:pPr lvl="0">
              <a:defRPr/>
            </a:pPr>
            <a:endParaRPr lang="fr-CA" b="1" dirty="0">
              <a:solidFill>
                <a:srgbClr val="000000"/>
              </a:solidFill>
              <a:latin typeface="Arial" panose="020B0604020202020204" pitchFamily="34" charset="0"/>
              <a:cs typeface="Arial" panose="020B0604020202020204" pitchFamily="34" charset="0"/>
            </a:endParaRPr>
          </a:p>
          <a:p>
            <a:pPr lvl="0">
              <a:defRPr/>
            </a:pPr>
            <a:r>
              <a:rPr lang="fr-CA" b="1" dirty="0">
                <a:solidFill>
                  <a:srgbClr val="000000"/>
                </a:solidFill>
                <a:latin typeface="Arial" panose="020B0604020202020204" pitchFamily="34" charset="0"/>
              </a:rPr>
              <a:t>Autres renseignements</a:t>
            </a:r>
          </a:p>
          <a:p>
            <a:pPr marL="171450" lvl="0" indent="-171450">
              <a:buFont typeface="Arial" panose="020B0604020202020204" pitchFamily="34" charset="0"/>
              <a:buChar char="•"/>
            </a:pPr>
            <a:r>
              <a:rPr lang="fr-CA" dirty="0">
                <a:solidFill>
                  <a:srgbClr val="000000"/>
                </a:solidFill>
                <a:latin typeface="Arial" panose="020B0604020202020204" pitchFamily="34" charset="0"/>
              </a:rPr>
              <a:t>Schmid et ses collaborateurs ont utilisé l’HGPO standardisée pour déterminer les éléments prédictifs de la déclaration du DAFK dans le cadre du suivi prospectif d’une vaste cohorte de patients (n = 1 093). Cette équipe de chercheurs a révélé que les anomalies de la glycémie à jeun et la diminution de la tolérance au glucose étaient des éléments prédictifs de déclaration du DAFK.</a:t>
            </a:r>
          </a:p>
          <a:p>
            <a:pPr marL="177845" indent="-177845"/>
            <a:endParaRPr lang="fr-CA" dirty="0">
              <a:solidFill>
                <a:srgbClr val="000000"/>
              </a:solidFill>
              <a:latin typeface="Arial" panose="020B0604020202020204" pitchFamily="34" charset="0"/>
              <a:cs typeface="Arial" panose="020B0604020202020204" pitchFamily="34" charset="0"/>
            </a:endParaRPr>
          </a:p>
          <a:p>
            <a:r>
              <a:rPr lang="fr-CA" b="1" dirty="0">
                <a:solidFill>
                  <a:srgbClr val="000000"/>
                </a:solidFill>
                <a:latin typeface="Arial" panose="020B0604020202020204" pitchFamily="34" charset="0"/>
              </a:rPr>
              <a:t>Référence</a:t>
            </a:r>
          </a:p>
          <a:p>
            <a:pPr>
              <a:defRPr/>
            </a:pPr>
            <a:r>
              <a:rPr lang="fr-CA" dirty="0">
                <a:solidFill>
                  <a:srgbClr val="000000"/>
                </a:solidFill>
                <a:latin typeface="Arial" panose="020B0604020202020204" pitchFamily="34" charset="0"/>
              </a:rPr>
              <a:t>SCHMID, K., K. Fink, R. W. Holl, H. Hebestreit et M. Ballmann. « Predictors for future cystic fibrosis-related diabetes by oral glucose tolerance test »,</a:t>
            </a:r>
            <a:r>
              <a:rPr lang="fr-CA" i="1" dirty="0">
                <a:solidFill>
                  <a:srgbClr val="000000"/>
                </a:solidFill>
                <a:latin typeface="Arial" panose="020B0604020202020204" pitchFamily="34" charset="0"/>
              </a:rPr>
              <a:t> J Cyst Fibros.</a:t>
            </a:r>
            <a:r>
              <a:rPr lang="fr-CA" dirty="0">
                <a:solidFill>
                  <a:srgbClr val="000000"/>
                </a:solidFill>
                <a:latin typeface="Arial" panose="020B0604020202020204" pitchFamily="34" charset="0"/>
              </a:rPr>
              <a:t> 2014;13(1):80-85. </a:t>
            </a:r>
          </a:p>
        </p:txBody>
      </p:sp>
      <p:sp>
        <p:nvSpPr>
          <p:cNvPr id="8" name="Slide Number Placeholder 3"/>
          <p:cNvSpPr>
            <a:spLocks noGrp="1"/>
          </p:cNvSpPr>
          <p:nvPr>
            <p:ph type="sldNum" sz="quarter" idx="5"/>
          </p:nvPr>
        </p:nvSpPr>
        <p:spPr>
          <a:xfrm>
            <a:off x="3884613" y="8685213"/>
            <a:ext cx="2971800" cy="458787"/>
          </a:xfrm>
        </p:spPr>
        <p:txBody>
          <a:bodyPr/>
          <a:lstStyle/>
          <a:p>
            <a:pPr>
              <a:defRPr/>
            </a:pPr>
            <a:r>
              <a:rPr lang="fr-CA"/>
              <a:t>20</a:t>
            </a:r>
            <a:endParaRPr lang="fr-CA" dirty="0"/>
          </a:p>
        </p:txBody>
      </p:sp>
    </p:spTree>
    <p:extLst>
      <p:ext uri="{BB962C8B-B14F-4D97-AF65-F5344CB8AC3E}">
        <p14:creationId xmlns:p14="http://schemas.microsoft.com/office/powerpoint/2010/main" val="39083323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219575"/>
          </a:xfrm>
        </p:spPr>
        <p:txBody>
          <a:bodyPr/>
          <a:lstStyle/>
          <a:p>
            <a:r>
              <a:rPr lang="fr-CA" b="1" dirty="0">
                <a:latin typeface="Arial" panose="020B0604020202020204" pitchFamily="34" charset="0"/>
              </a:rPr>
              <a:t>Points clés</a:t>
            </a:r>
          </a:p>
          <a:p>
            <a:pPr marL="171450" indent="-171450">
              <a:lnSpc>
                <a:spcPct val="90000"/>
              </a:lnSpc>
              <a:buFont typeface="Arial" panose="020B0604020202020204" pitchFamily="34" charset="0"/>
              <a:buChar char="•"/>
            </a:pPr>
            <a:r>
              <a:rPr lang="fr-CA" sz="1200" dirty="0">
                <a:solidFill>
                  <a:schemeClr val="bg2">
                    <a:lumMod val="10000"/>
                  </a:schemeClr>
                </a:solidFill>
                <a:latin typeface="Arial" panose="020B0604020202020204" pitchFamily="34" charset="0"/>
              </a:rPr>
              <a:t>Les complications microvasculaires sont courantes chez les personnes qui sont atteintes du diabète de type 1 ou du diabète de type 2. Elles représentent une source importante de morbidité et de mortalité.</a:t>
            </a:r>
          </a:p>
          <a:p>
            <a:pPr marL="171450" indent="-171450">
              <a:lnSpc>
                <a:spcPct val="90000"/>
              </a:lnSpc>
              <a:buFont typeface="Arial" panose="020B0604020202020204" pitchFamily="34" charset="0"/>
              <a:buChar char="•"/>
            </a:pPr>
            <a:r>
              <a:rPr lang="fr-CA" sz="1200" dirty="0">
                <a:solidFill>
                  <a:schemeClr val="bg2">
                    <a:lumMod val="10000"/>
                  </a:schemeClr>
                </a:solidFill>
                <a:latin typeface="Arial" panose="020B0604020202020204" pitchFamily="34" charset="0"/>
              </a:rPr>
              <a:t>Un pourcentage significatif de patients atteints de DAFK avec hyperglycémie à jeun ont présenté des signes de complications microvasculaires, comparativement aux patients qui ne présentaient pas d’hyperglycémie à jeun.</a:t>
            </a:r>
          </a:p>
          <a:p>
            <a:pPr marL="0" indent="0">
              <a:lnSpc>
                <a:spcPct val="90000"/>
              </a:lnSpc>
              <a:buFont typeface="Arial" panose="020B0604020202020204" pitchFamily="34" charset="0"/>
              <a:buNone/>
            </a:pPr>
            <a:endParaRPr lang="fr-CA" sz="1200" dirty="0">
              <a:solidFill>
                <a:schemeClr val="bg2">
                  <a:lumMod val="10000"/>
                </a:schemeClr>
              </a:solidFill>
              <a:latin typeface="Arial" panose="020B0604020202020204" pitchFamily="34" charset="0"/>
              <a:cs typeface="Arial" panose="020B0604020202020204" pitchFamily="34" charset="0"/>
            </a:endParaRPr>
          </a:p>
          <a:p>
            <a:r>
              <a:rPr lang="fr-CA" b="1" dirty="0">
                <a:latin typeface="Arial" panose="020B0604020202020204" pitchFamily="34" charset="0"/>
              </a:rPr>
              <a:t>Autres renseignements</a:t>
            </a:r>
          </a:p>
          <a:p>
            <a:pPr marL="171450" indent="-171450">
              <a:buFont typeface="Arial" panose="020B0604020202020204" pitchFamily="34" charset="0"/>
              <a:buChar char="•"/>
            </a:pPr>
            <a:r>
              <a:rPr lang="fr-CA" dirty="0">
                <a:latin typeface="Arial" panose="020B0604020202020204" pitchFamily="34" charset="0"/>
              </a:rPr>
              <a:t>De 1990 à 2005, 775 patients âgés ≥ 6 ans ont fait l’objet d’un suivi.</a:t>
            </a:r>
          </a:p>
          <a:p>
            <a:pPr marL="171450" indent="-171450">
              <a:buFont typeface="Arial" panose="020B0604020202020204" pitchFamily="34" charset="0"/>
              <a:buChar char="•"/>
            </a:pPr>
            <a:r>
              <a:rPr lang="fr-CA" dirty="0">
                <a:latin typeface="Arial" panose="020B0604020202020204" pitchFamily="34" charset="0"/>
              </a:rPr>
              <a:t>Le DAFK a été diagnostiqué au moyen d’une épreuve d’hyperglycémie provoquée par voie orale ou d’une épreuve d’hyperglycémie à jeun chez 285 sujets (52 % de femmes), dont 64 % présentaient une hyperglycémie à jeun.</a:t>
            </a:r>
          </a:p>
          <a:p>
            <a:pPr marL="171450" indent="-171450">
              <a:buFont typeface="Arial" panose="020B0604020202020204" pitchFamily="34" charset="0"/>
              <a:buChar char="•"/>
            </a:pPr>
            <a:r>
              <a:rPr lang="fr-CA" dirty="0">
                <a:latin typeface="Arial" panose="020B0604020202020204" pitchFamily="34" charset="0"/>
              </a:rPr>
              <a:t>Chez la plupart des patients atteints de DAFK sans hyperglycémie à jeun, la maladie a évolué vers un DAFK avec</a:t>
            </a:r>
            <a:r>
              <a:rPr lang="fr-CA" dirty="0"/>
              <a:t> </a:t>
            </a:r>
            <a:r>
              <a:rPr lang="fr-CA" dirty="0">
                <a:latin typeface="Arial" panose="020B0604020202020204" pitchFamily="34" charset="0"/>
              </a:rPr>
              <a:t>hyperglycémie à jeun au fil du temps.</a:t>
            </a:r>
          </a:p>
          <a:p>
            <a:pPr marL="171450" indent="-171450">
              <a:buFont typeface="Arial" panose="020B0604020202020204" pitchFamily="34" charset="0"/>
              <a:buChar char="•"/>
            </a:pPr>
            <a:r>
              <a:rPr lang="fr-CA" dirty="0">
                <a:latin typeface="Arial" panose="020B0604020202020204" pitchFamily="34" charset="0"/>
              </a:rPr>
              <a:t>Aucun sujet atteint de DAFK sans hyperglycémie à jeun ne présentait de rétinopathie ou de ratio U</a:t>
            </a:r>
            <a:r>
              <a:rPr lang="fr-CA" baseline="-25000" dirty="0">
                <a:latin typeface="Arial" panose="020B0604020202020204" pitchFamily="34" charset="0"/>
              </a:rPr>
              <a:t>alb:Cr</a:t>
            </a:r>
            <a:r>
              <a:rPr lang="fr-CA" dirty="0">
                <a:latin typeface="Arial" panose="020B0604020202020204" pitchFamily="34" charset="0"/>
              </a:rPr>
              <a:t> anormal.</a:t>
            </a:r>
            <a:r>
              <a:rPr lang="fr-CA" dirty="0"/>
              <a:t> </a:t>
            </a:r>
          </a:p>
          <a:p>
            <a:pPr marL="171450" indent="-171450">
              <a:buFont typeface="Arial" panose="020B0604020202020204" pitchFamily="34" charset="0"/>
              <a:buChar char="•"/>
            </a:pPr>
            <a:r>
              <a:rPr lang="fr-CA" dirty="0">
                <a:latin typeface="Arial" panose="020B0604020202020204" pitchFamily="34" charset="0"/>
              </a:rPr>
              <a:t>Parmi les sujets atteints de DAFK avec hyperglycémie à jeun et de diabète pendant &gt; 10 ans, 14 % présentaient une microalbuminurie et 16 % présentaient une</a:t>
            </a:r>
            <a:r>
              <a:rPr lang="fr-CA" dirty="0"/>
              <a:t> </a:t>
            </a:r>
            <a:r>
              <a:rPr lang="fr-CA" dirty="0">
                <a:latin typeface="Arial" panose="020B0604020202020204" pitchFamily="34" charset="0"/>
              </a:rPr>
              <a:t>rétinopathie.</a:t>
            </a:r>
          </a:p>
          <a:p>
            <a:pPr marL="0" indent="0">
              <a:buFont typeface="Arial" panose="020B0604020202020204" pitchFamily="34" charset="0"/>
              <a:buNone/>
            </a:pPr>
            <a:endParaRPr lang="fr-CA"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fr-CA" b="1" dirty="0">
                <a:latin typeface="Arial" panose="020B0604020202020204" pitchFamily="34" charset="0"/>
              </a:rPr>
              <a:t>Référence</a:t>
            </a:r>
          </a:p>
          <a:p>
            <a:pPr>
              <a:defRPr/>
            </a:pPr>
            <a:r>
              <a:rPr lang="fr-CA" dirty="0">
                <a:solidFill>
                  <a:srgbClr val="000000"/>
                </a:solidFill>
                <a:latin typeface="Arial" panose="020B0604020202020204" pitchFamily="34" charset="0"/>
              </a:rPr>
              <a:t>SCHWARZENBERG, S. J., W. Thomas, T. W. Olsen</a:t>
            </a:r>
            <a:r>
              <a:rPr lang="fr-CA" sz="1200" dirty="0">
                <a:solidFill>
                  <a:srgbClr val="000000"/>
                </a:solidFill>
                <a:latin typeface="Arial" panose="020B0604020202020204" pitchFamily="34" charset="0"/>
              </a:rPr>
              <a:t> et coll</a:t>
            </a:r>
            <a:r>
              <a:rPr lang="fr-CA" dirty="0">
                <a:solidFill>
                  <a:srgbClr val="000000"/>
                </a:solidFill>
                <a:latin typeface="Arial" panose="020B0604020202020204" pitchFamily="34" charset="0"/>
              </a:rPr>
              <a:t>. « Microvascular complications in cystic fibrosis-related diabetes », </a:t>
            </a:r>
            <a:r>
              <a:rPr lang="fr-CA" sz="1200" i="1" dirty="0">
                <a:solidFill>
                  <a:srgbClr val="000000"/>
                </a:solidFill>
                <a:latin typeface="Arial" panose="020B0604020202020204" pitchFamily="34" charset="0"/>
              </a:rPr>
              <a:t>Diabetes Care, </a:t>
            </a:r>
            <a:r>
              <a:rPr lang="fr-CA" sz="1200" dirty="0">
                <a:solidFill>
                  <a:srgbClr val="000000"/>
                </a:solidFill>
                <a:latin typeface="Arial" panose="020B0604020202020204" pitchFamily="34" charset="0"/>
              </a:rPr>
              <a:t>2007;30(5):1056-1061.</a:t>
            </a:r>
            <a:endParaRPr lang="fr-CA" sz="1200" dirty="0">
              <a:solidFill>
                <a:schemeClr val="bg2">
                  <a:lumMod val="10000"/>
                </a:schemeClr>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25D8F4D-4F2C-4024-B790-9128C267628A}" type="slidenum">
              <a:rPr lang="en-US" smtClean="0"/>
              <a:t>21</a:t>
            </a:fld>
            <a:endParaRPr lang="fr-CA" dirty="0"/>
          </a:p>
        </p:txBody>
      </p:sp>
    </p:spTree>
    <p:extLst>
      <p:ext uri="{BB962C8B-B14F-4D97-AF65-F5344CB8AC3E}">
        <p14:creationId xmlns:p14="http://schemas.microsoft.com/office/powerpoint/2010/main" val="12208006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912DD61A-159A-491B-823F-D267D5A0C3C5}" type="slidenum">
              <a:rPr lang="en-US" smtClean="0"/>
              <a:pPr>
                <a:defRPr/>
              </a:pPr>
              <a:t>22</a:t>
            </a:fld>
            <a:endParaRPr lang="fr-CA" dirty="0"/>
          </a:p>
        </p:txBody>
      </p:sp>
    </p:spTree>
    <p:extLst>
      <p:ext uri="{BB962C8B-B14F-4D97-AF65-F5344CB8AC3E}">
        <p14:creationId xmlns:p14="http://schemas.microsoft.com/office/powerpoint/2010/main" val="24447849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576473"/>
          </a:xfrm>
        </p:spPr>
        <p:txBody>
          <a:bodyPr/>
          <a:lstStyle/>
          <a:p>
            <a:pPr lvl="0">
              <a:spcAft>
                <a:spcPts val="400"/>
              </a:spcAft>
            </a:pPr>
            <a:r>
              <a:rPr lang="fr-CA" sz="1000" b="1" dirty="0">
                <a:latin typeface="Arial" panose="020B0604020202020204" pitchFamily="34" charset="0"/>
              </a:rPr>
              <a:t>Points clés</a:t>
            </a:r>
          </a:p>
          <a:p>
            <a:pPr marL="171450" lvl="0" indent="-171450">
              <a:spcAft>
                <a:spcPts val="400"/>
              </a:spcAft>
              <a:buFont typeface="Arial" panose="020B0604020202020204" pitchFamily="34" charset="0"/>
              <a:buChar char="•"/>
            </a:pPr>
            <a:r>
              <a:rPr lang="fr-CA" sz="1000" dirty="0">
                <a:latin typeface="Arial" panose="020B0604020202020204" pitchFamily="34" charset="0"/>
              </a:rPr>
              <a:t>Chez les personnes en bonne santé, l’insuline joue un rôle clé dans le stockage du glucose, des acides aminés et des lipides. Chez la personne qui n’est pas à jeun, la sécrétion d’insuline est régulée à la hausse et le glucose est stocké par l’intermédiaire de la synthèse de glycogène et du recaptage par le tissu adipeux et les muscles. L’insuline agit également pour inhiber la glycogénolyse et la gluconéogenèse par le foie, de même que pour supprimer la lipolyse et la cétogenèse chez la personne qui n’est pas à jeun</a:t>
            </a:r>
            <a:r>
              <a:rPr lang="fr-CA" sz="1000" baseline="30000" dirty="0">
                <a:latin typeface="Arial" panose="020B0604020202020204" pitchFamily="34" charset="0"/>
              </a:rPr>
              <a:t>1</a:t>
            </a:r>
            <a:r>
              <a:rPr lang="fr-CA" sz="1000" dirty="0">
                <a:latin typeface="Arial" panose="020B0604020202020204" pitchFamily="34" charset="0"/>
              </a:rPr>
              <a:t>.</a:t>
            </a:r>
            <a:endParaRPr lang="fr-CA" sz="1000" baseline="30000" dirty="0">
              <a:latin typeface="Arial" panose="020B0604020202020204" pitchFamily="34" charset="0"/>
              <a:cs typeface="Arial" panose="020B0604020202020204" pitchFamily="34" charset="0"/>
            </a:endParaRPr>
          </a:p>
          <a:p>
            <a:pPr marL="171450" lvl="0" indent="-171450">
              <a:spcAft>
                <a:spcPts val="400"/>
              </a:spcAft>
              <a:buFont typeface="Arial" panose="020B0604020202020204" pitchFamily="34" charset="0"/>
              <a:buChar char="•"/>
            </a:pPr>
            <a:r>
              <a:rPr lang="fr-CA" sz="1000" dirty="0">
                <a:latin typeface="Arial" panose="020B0604020202020204" pitchFamily="34" charset="0"/>
              </a:rPr>
              <a:t>L’action de l’insuline est régulée de façon précise en réponse à la concentration du glucose dans la circulation sanguine. L’insuline n’est pas sécrétée si la concentration du glucose dans le sang est ≤ 3,3 mmol/L, mais elle est sécrétée en quantités de plus plus en plus importantes au rythme de l’augmentation de la concentration de glucose au-delà de ce seuil</a:t>
            </a:r>
            <a:r>
              <a:rPr lang="fr-CA" sz="1000" baseline="30000" dirty="0">
                <a:latin typeface="Arial" panose="020B0604020202020204" pitchFamily="34" charset="0"/>
              </a:rPr>
              <a:t>2</a:t>
            </a:r>
            <a:r>
              <a:rPr lang="fr-CA" sz="1000" dirty="0">
                <a:latin typeface="Arial" panose="020B0604020202020204" pitchFamily="34" charset="0"/>
              </a:rPr>
              <a:t>.</a:t>
            </a:r>
            <a:r>
              <a:rPr lang="fr-CA" dirty="0"/>
              <a:t> </a:t>
            </a:r>
          </a:p>
          <a:p>
            <a:pPr marL="171450" lvl="0" indent="-171450">
              <a:spcAft>
                <a:spcPts val="400"/>
              </a:spcAft>
              <a:buFont typeface="Arial" panose="020B0604020202020204" pitchFamily="34" charset="0"/>
              <a:buChar char="•"/>
            </a:pPr>
            <a:r>
              <a:rPr lang="fr-CA" sz="1000" dirty="0">
                <a:latin typeface="Arial" panose="020B0604020202020204" pitchFamily="34" charset="0"/>
              </a:rPr>
              <a:t>Pendant la phase postprandiale, la sécrétion d’insuline se fait en deux temps : libération rapide d’insuline préformée suivie d’une augmentation de la synthèse et de la libération d’insuline en réponse au glucose sanguin. La libération de l’insuline est prolongée si la concentration de glucose demeure élevée</a:t>
            </a:r>
            <a:r>
              <a:rPr lang="fr-CA" sz="1000" baseline="30000" dirty="0">
                <a:latin typeface="Arial" panose="020B0604020202020204" pitchFamily="34" charset="0"/>
              </a:rPr>
              <a:t>2</a:t>
            </a:r>
            <a:r>
              <a:rPr lang="fr-CA" sz="1000" dirty="0">
                <a:latin typeface="Arial" panose="020B0604020202020204" pitchFamily="34" charset="0"/>
              </a:rPr>
              <a:t>.</a:t>
            </a:r>
            <a:r>
              <a:rPr lang="fr-CA" dirty="0"/>
              <a:t> </a:t>
            </a:r>
            <a:endParaRPr lang="fr-CA" sz="1000" dirty="0">
              <a:latin typeface="Arial" panose="020B0604020202020204" pitchFamily="34" charset="0"/>
              <a:cs typeface="Arial" panose="020B0604020202020204" pitchFamily="34" charset="0"/>
            </a:endParaRPr>
          </a:p>
          <a:p>
            <a:pPr marL="171450" lvl="0" indent="-171450">
              <a:spcAft>
                <a:spcPts val="400"/>
              </a:spcAft>
              <a:buFont typeface="Arial" panose="020B0604020202020204" pitchFamily="34" charset="0"/>
              <a:buChar char="•"/>
            </a:pPr>
            <a:r>
              <a:rPr lang="fr-CA" sz="1000" dirty="0">
                <a:latin typeface="Arial" panose="020B0604020202020204" pitchFamily="34" charset="0"/>
              </a:rPr>
              <a:t>Les incrétines, le GIP (peptide inhibiteur gastrique) et le GLP-1 (glucagon-like peptide) qui sont sécrétés dans le tractus gastro-intestinal</a:t>
            </a:r>
            <a:r>
              <a:rPr lang="fr-CA" sz="1000" baseline="30000" dirty="0">
                <a:latin typeface="Arial" panose="020B0604020202020204" pitchFamily="34" charset="0"/>
              </a:rPr>
              <a:t>2</a:t>
            </a:r>
            <a:r>
              <a:rPr lang="fr-CA" sz="1000" dirty="0">
                <a:latin typeface="Arial" panose="020B0604020202020204" pitchFamily="34" charset="0"/>
              </a:rPr>
              <a:t> sont à l’origine d’environ 70 % de la sécrétion d’insuline en réponse à la prise de glucose par voie orale. La sécrétion d’insuline en réponse à l’administration intraveineuse de glucose est donc considérablement moins importante qu’en réponse à la prise de glucose par voie orale</a:t>
            </a:r>
            <a:r>
              <a:rPr lang="fr-CA" sz="1000" baseline="30000" dirty="0">
                <a:latin typeface="Arial" panose="020B0604020202020204" pitchFamily="34" charset="0"/>
              </a:rPr>
              <a:t>3</a:t>
            </a:r>
            <a:r>
              <a:rPr lang="fr-CA" sz="1000" dirty="0">
                <a:latin typeface="Arial" panose="020B0604020202020204" pitchFamily="34" charset="0"/>
              </a:rPr>
              <a:t>.</a:t>
            </a:r>
            <a:endParaRPr lang="fr-CA" sz="1000" baseline="30000" dirty="0">
              <a:latin typeface="Arial" panose="020B0604020202020204" pitchFamily="34" charset="0"/>
              <a:cs typeface="Arial" panose="020B0604020202020204" pitchFamily="34" charset="0"/>
            </a:endParaRPr>
          </a:p>
          <a:p>
            <a:pPr marL="171450" lvl="0" indent="-171450">
              <a:spcAft>
                <a:spcPts val="400"/>
              </a:spcAft>
              <a:buFont typeface="Arial" panose="020B0604020202020204" pitchFamily="34" charset="0"/>
              <a:buChar char="•"/>
            </a:pPr>
            <a:r>
              <a:rPr lang="fr-CA" sz="1000" dirty="0">
                <a:latin typeface="Arial" panose="020B0604020202020204" pitchFamily="34" charset="0"/>
              </a:rPr>
              <a:t>Les incrétines jouent également un rôle dans la suppression de la sécrétion du glucagon, ce qui retarde le processus de vidange gastrique et favorise la lipogenèse</a:t>
            </a:r>
            <a:r>
              <a:rPr lang="fr-CA" sz="1000" baseline="30000" dirty="0">
                <a:latin typeface="Arial" panose="020B0604020202020204" pitchFamily="34" charset="0"/>
              </a:rPr>
              <a:t>2</a:t>
            </a:r>
            <a:r>
              <a:rPr lang="fr-CA" sz="1000" dirty="0">
                <a:latin typeface="Arial" panose="020B0604020202020204" pitchFamily="34" charset="0"/>
              </a:rPr>
              <a:t>.</a:t>
            </a:r>
            <a:endParaRPr lang="fr-CA" sz="1000" dirty="0">
              <a:latin typeface="Arial" panose="020B0604020202020204" pitchFamily="34" charset="0"/>
              <a:cs typeface="Arial" panose="020B0604020202020204" pitchFamily="34" charset="0"/>
            </a:endParaRPr>
          </a:p>
          <a:p>
            <a:pPr>
              <a:spcAft>
                <a:spcPts val="400"/>
              </a:spcAft>
            </a:pPr>
            <a:endParaRPr lang="fr-CA" sz="1000" b="1" dirty="0">
              <a:latin typeface="Arial" panose="020B0604020202020204" pitchFamily="34" charset="0"/>
              <a:cs typeface="Arial" panose="020B0604020202020204" pitchFamily="34" charset="0"/>
            </a:endParaRPr>
          </a:p>
          <a:p>
            <a:pPr>
              <a:spcAft>
                <a:spcPts val="400"/>
              </a:spcAft>
            </a:pPr>
            <a:r>
              <a:rPr lang="fr-CA" sz="1000" b="1" dirty="0">
                <a:latin typeface="Arial" panose="020B0604020202020204" pitchFamily="34" charset="0"/>
              </a:rPr>
              <a:t>Références</a:t>
            </a:r>
            <a:endParaRPr lang="fr-CA" sz="1000" b="1" dirty="0">
              <a:latin typeface="Arial" panose="020B0604020202020204" pitchFamily="34" charset="0"/>
              <a:cs typeface="Arial" panose="020B0604020202020204" pitchFamily="34" charset="0"/>
            </a:endParaRPr>
          </a:p>
          <a:p>
            <a:pPr marL="228600" indent="-228600">
              <a:spcAft>
                <a:spcPts val="400"/>
              </a:spcAft>
              <a:buFont typeface="+mj-lt"/>
              <a:buAutoNum type="arabicPeriod"/>
              <a:defRPr/>
            </a:pPr>
            <a:r>
              <a:rPr lang="fr-CA" sz="1000" dirty="0">
                <a:solidFill>
                  <a:srgbClr val="000000"/>
                </a:solidFill>
                <a:latin typeface="Arial" panose="020B0604020202020204" pitchFamily="34" charset="0"/>
              </a:rPr>
              <a:t>NUSSEY, S. et S. Whitehead. Chapitre 2. </a:t>
            </a:r>
            <a:r>
              <a:rPr lang="fr-CA" sz="1000" i="1" dirty="0">
                <a:solidFill>
                  <a:srgbClr val="000000"/>
                </a:solidFill>
                <a:latin typeface="Arial" panose="020B0604020202020204" pitchFamily="34" charset="0"/>
              </a:rPr>
              <a:t>The endocrine pancreas</a:t>
            </a:r>
            <a:r>
              <a:rPr lang="fr-CA" sz="1000" dirty="0">
                <a:solidFill>
                  <a:srgbClr val="000000"/>
                </a:solidFill>
                <a:latin typeface="Arial" panose="020B0604020202020204" pitchFamily="34" charset="0"/>
              </a:rPr>
              <a:t>, dans : « Endocrinology: An Integrated Approach », Oxford: BIOS Scientific Publishers; 2001.</a:t>
            </a:r>
          </a:p>
          <a:p>
            <a:pPr marL="228600" indent="-228600">
              <a:spcAft>
                <a:spcPts val="400"/>
              </a:spcAft>
              <a:buFont typeface="+mj-lt"/>
              <a:buAutoNum type="arabicPeriod"/>
              <a:defRPr/>
            </a:pPr>
            <a:r>
              <a:rPr lang="fr-CA" sz="1000" dirty="0">
                <a:solidFill>
                  <a:srgbClr val="000000"/>
                </a:solidFill>
                <a:latin typeface="Arial" panose="020B0604020202020204" pitchFamily="34" charset="0"/>
              </a:rPr>
              <a:t>ARONOFF, S. L., K. Berkowitz, B. Shreiner et L. Want. « Glucose metabolism and regulation: beyond insulin and glucagon », </a:t>
            </a:r>
            <a:r>
              <a:rPr lang="fr-CA" sz="1000" i="1" dirty="0">
                <a:solidFill>
                  <a:srgbClr val="000000"/>
                </a:solidFill>
                <a:latin typeface="Arial" panose="020B0604020202020204" pitchFamily="34" charset="0"/>
              </a:rPr>
              <a:t>Diabetes Spectrum</a:t>
            </a:r>
            <a:r>
              <a:rPr lang="fr-CA" sz="1000" dirty="0">
                <a:solidFill>
                  <a:srgbClr val="000000"/>
                </a:solidFill>
                <a:latin typeface="Arial" panose="020B0604020202020204" pitchFamily="34" charset="0"/>
              </a:rPr>
              <a:t>, 2004;17(3):183-190.</a:t>
            </a:r>
          </a:p>
          <a:p>
            <a:pPr marL="228600" indent="-228600">
              <a:spcAft>
                <a:spcPts val="400"/>
              </a:spcAft>
              <a:buFont typeface="+mj-lt"/>
              <a:buAutoNum type="arabicPeriod"/>
              <a:defRPr/>
            </a:pPr>
            <a:r>
              <a:rPr lang="fr-CA" sz="1000" dirty="0">
                <a:solidFill>
                  <a:srgbClr val="000000"/>
                </a:solidFill>
                <a:latin typeface="Arial" panose="020B0604020202020204" pitchFamily="34" charset="0"/>
              </a:rPr>
              <a:t>NAUCK, M., F. Stöckmann, R. Ebert et W. Creutzfeldt. « Reduced incretin effect in type 2 (non-insulin-dependent diabetes », </a:t>
            </a:r>
            <a:r>
              <a:rPr lang="fr-CA" sz="1000" i="1" dirty="0">
                <a:solidFill>
                  <a:srgbClr val="000000"/>
                </a:solidFill>
                <a:latin typeface="Arial" panose="020B0604020202020204" pitchFamily="34" charset="0"/>
              </a:rPr>
              <a:t>Diabetologia</a:t>
            </a:r>
            <a:r>
              <a:rPr lang="fr-CA" sz="1000" dirty="0">
                <a:solidFill>
                  <a:srgbClr val="000000"/>
                </a:solidFill>
                <a:latin typeface="Arial" panose="020B0604020202020204" pitchFamily="34" charset="0"/>
              </a:rPr>
              <a:t>, 1986;29(1):46-52. </a:t>
            </a:r>
          </a:p>
        </p:txBody>
      </p:sp>
      <p:sp>
        <p:nvSpPr>
          <p:cNvPr id="4" name="Slide Number Placeholder 3"/>
          <p:cNvSpPr>
            <a:spLocks noGrp="1"/>
          </p:cNvSpPr>
          <p:nvPr>
            <p:ph type="sldNum" sz="quarter" idx="10"/>
          </p:nvPr>
        </p:nvSpPr>
        <p:spPr/>
        <p:txBody>
          <a:bodyPr/>
          <a:lstStyle/>
          <a:p>
            <a:pPr>
              <a:defRPr/>
            </a:pPr>
            <a:fld id="{912DD61A-159A-491B-823F-D267D5A0C3C5}" type="slidenum">
              <a:rPr lang="en-US" smtClean="0">
                <a:solidFill>
                  <a:prstClr val="black"/>
                </a:solidFill>
              </a:rPr>
              <a:pPr>
                <a:defRPr/>
              </a:pPr>
              <a:t>23</a:t>
            </a:fld>
            <a:endParaRPr lang="fr-CA" dirty="0">
              <a:solidFill>
                <a:prstClr val="black"/>
              </a:solidFill>
            </a:endParaRPr>
          </a:p>
        </p:txBody>
      </p:sp>
    </p:spTree>
    <p:extLst>
      <p:ext uri="{BB962C8B-B14F-4D97-AF65-F5344CB8AC3E}">
        <p14:creationId xmlns:p14="http://schemas.microsoft.com/office/powerpoint/2010/main" val="5567273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1117" y="4406850"/>
            <a:ext cx="5481083" cy="4356150"/>
          </a:xfrm>
        </p:spPr>
        <p:txBody>
          <a:bodyPr/>
          <a:lstStyle/>
          <a:p>
            <a:pPr lvl="0"/>
            <a:r>
              <a:rPr lang="fr-CA" b="1" dirty="0">
                <a:solidFill>
                  <a:srgbClr val="000000"/>
                </a:solidFill>
                <a:latin typeface="Arial" panose="020B0604020202020204" pitchFamily="34" charset="0"/>
              </a:rPr>
              <a:t>Point clé</a:t>
            </a:r>
          </a:p>
          <a:p>
            <a:pPr marL="171450" lvl="0" indent="-171450">
              <a:buFont typeface="Arial" panose="020B0604020202020204" pitchFamily="34" charset="0"/>
              <a:buChar char="•"/>
            </a:pPr>
            <a:r>
              <a:rPr lang="fr-CA" dirty="0">
                <a:solidFill>
                  <a:srgbClr val="000000"/>
                </a:solidFill>
                <a:latin typeface="Arial" panose="020B0604020202020204" pitchFamily="34" charset="0"/>
              </a:rPr>
              <a:t>Peu de patients atteints de FK ont une tolérance normale au glucose, et les patients atteints de FK présentent divers degrés d’hyperglycémie postprandiale, comme le révèlent les taux plasmatiques de glucose de 30, 60 ou 90 minutes mis en évidence grâce à l’HGPO.</a:t>
            </a:r>
            <a:endParaRPr lang="fr-CA" baseline="30000" dirty="0">
              <a:solidFill>
                <a:srgbClr val="000000"/>
              </a:solidFill>
              <a:latin typeface="Arial" panose="020B0604020202020204" pitchFamily="34" charset="0"/>
              <a:cs typeface="Arial" panose="020B0604020202020204" pitchFamily="34" charset="0"/>
            </a:endParaRPr>
          </a:p>
          <a:p>
            <a:pPr lvl="0"/>
            <a:endParaRPr lang="fr-CA" b="1" dirty="0">
              <a:solidFill>
                <a:srgbClr val="000000"/>
              </a:solidFill>
              <a:latin typeface="Arial" panose="020B0604020202020204" pitchFamily="34" charset="0"/>
              <a:cs typeface="Arial" panose="020B0604020202020204" pitchFamily="34" charset="0"/>
            </a:endParaRPr>
          </a:p>
          <a:p>
            <a:pPr lvl="0"/>
            <a:r>
              <a:rPr lang="fr-CA" b="1" dirty="0">
                <a:solidFill>
                  <a:srgbClr val="000000"/>
                </a:solidFill>
                <a:latin typeface="Arial" panose="020B0604020202020204" pitchFamily="34" charset="0"/>
              </a:rPr>
              <a:t>Autres renseignements</a:t>
            </a:r>
          </a:p>
          <a:p>
            <a:pPr marL="171450" lvl="0" indent="-171450">
              <a:buFont typeface="Arial" panose="020B0604020202020204" pitchFamily="34" charset="0"/>
              <a:buChar char="•"/>
            </a:pPr>
            <a:r>
              <a:rPr lang="fr-CA" dirty="0">
                <a:solidFill>
                  <a:srgbClr val="000000"/>
                </a:solidFill>
                <a:latin typeface="Arial" panose="020B0604020202020204" pitchFamily="34" charset="0"/>
              </a:rPr>
              <a:t>Les données présentées ont été tirées d’une analyse transversale des valeurs de départ de la cohorte de la fibrose kystique de Montréal.</a:t>
            </a:r>
          </a:p>
          <a:p>
            <a:pPr marL="171450" lvl="0" indent="-171450">
              <a:buFont typeface="Arial" panose="020B0604020202020204" pitchFamily="34" charset="0"/>
              <a:buChar char="•"/>
            </a:pPr>
            <a:r>
              <a:rPr lang="fr-CA" dirty="0">
                <a:solidFill>
                  <a:srgbClr val="000000"/>
                </a:solidFill>
                <a:latin typeface="Arial" panose="020B0604020202020204" pitchFamily="34" charset="0"/>
              </a:rPr>
              <a:t>Les patients non diabétiques adultes atteints de FK (≥ 18 ans) de la cohorte de Montréal ont été soumis à une HGPO 2 h et classés dans l’une des catégories suivantes, selon les critères habituels (ceux de l’ADA et de la CFF) en fonction de leurs valeurs de glucose plasmatique révélées par l’HGPO : TNG (G0 ≤ 7,0 mmol/L et G2 ≤ 7,7 mmol/L), INDET (G0 ≤ 7,0 mmol/L et G2 ≤ 7,7 mmol/L, mais G1 ≥ 11,1 mmol/L), diminution de la tolérance au glucose (G0 ≤ 7,0 </a:t>
            </a:r>
            <a:r>
              <a:rPr lang="fr-CA" dirty="0" err="1">
                <a:solidFill>
                  <a:srgbClr val="000000"/>
                </a:solidFill>
                <a:latin typeface="Arial" panose="020B0604020202020204" pitchFamily="34" charset="0"/>
              </a:rPr>
              <a:t>mmol</a:t>
            </a:r>
            <a:r>
              <a:rPr lang="fr-CA" dirty="0">
                <a:solidFill>
                  <a:srgbClr val="000000"/>
                </a:solidFill>
                <a:latin typeface="Arial" panose="020B0604020202020204" pitchFamily="34" charset="0"/>
              </a:rPr>
              <a:t>/L, et G2 ≥ 7,8 </a:t>
            </a:r>
            <a:r>
              <a:rPr lang="fr-CA" dirty="0" err="1">
                <a:solidFill>
                  <a:srgbClr val="000000"/>
                </a:solidFill>
                <a:latin typeface="Arial" panose="020B0604020202020204" pitchFamily="34" charset="0"/>
              </a:rPr>
              <a:t>mmol</a:t>
            </a:r>
            <a:r>
              <a:rPr lang="fr-CA" dirty="0">
                <a:solidFill>
                  <a:srgbClr val="000000"/>
                </a:solidFill>
                <a:latin typeface="Arial" panose="020B0604020202020204" pitchFamily="34" charset="0"/>
              </a:rPr>
              <a:t>/L et ≤ 11,0 mmol/L) ou DAFK </a:t>
            </a:r>
            <a:r>
              <a:rPr lang="fr-CA" i="1" dirty="0">
                <a:solidFill>
                  <a:srgbClr val="000000"/>
                </a:solidFill>
                <a:latin typeface="Arial" panose="020B0604020202020204" pitchFamily="34" charset="0"/>
              </a:rPr>
              <a:t>de novo</a:t>
            </a:r>
            <a:r>
              <a:rPr lang="fr-CA" dirty="0">
                <a:solidFill>
                  <a:srgbClr val="000000"/>
                </a:solidFill>
                <a:latin typeface="Arial" panose="020B0604020202020204" pitchFamily="34" charset="0"/>
              </a:rPr>
              <a:t> (G2 ≥ 11,1 mmol/L).</a:t>
            </a:r>
          </a:p>
          <a:p>
            <a:pPr marL="628650" lvl="1" indent="-171450">
              <a:buFont typeface="Arial" panose="020B0604020202020204" pitchFamily="34" charset="0"/>
              <a:buChar char="–"/>
            </a:pPr>
            <a:r>
              <a:rPr lang="fr-CA" dirty="0">
                <a:solidFill>
                  <a:srgbClr val="000000"/>
                </a:solidFill>
                <a:latin typeface="Arial" panose="020B0604020202020204" pitchFamily="34" charset="0"/>
              </a:rPr>
              <a:t>G0 signifie « glycémie à jeun », G1 signifie « glycémie une heure après l’HGPO » et G2 signifie « glycémie deux heures après l’HGPO ».</a:t>
            </a:r>
            <a:endParaRPr lang="fr-CA" b="1" dirty="0">
              <a:solidFill>
                <a:srgbClr val="000000"/>
              </a:solidFill>
              <a:latin typeface="Arial" panose="020B0604020202020204" pitchFamily="34" charset="0"/>
              <a:cs typeface="Arial" panose="020B0604020202020204" pitchFamily="34" charset="0"/>
            </a:endParaRPr>
          </a:p>
          <a:p>
            <a:endParaRPr lang="fr-CA" b="1" dirty="0">
              <a:solidFill>
                <a:srgbClr val="000000"/>
              </a:solidFill>
              <a:latin typeface="Arial" panose="020B0604020202020204" pitchFamily="34" charset="0"/>
              <a:cs typeface="Arial" panose="020B0604020202020204" pitchFamily="34" charset="0"/>
            </a:endParaRPr>
          </a:p>
          <a:p>
            <a:r>
              <a:rPr lang="fr-CA" b="1" dirty="0">
                <a:solidFill>
                  <a:srgbClr val="000000"/>
                </a:solidFill>
                <a:latin typeface="Arial" panose="020B0604020202020204" pitchFamily="34" charset="0"/>
              </a:rPr>
              <a:t>Référence</a:t>
            </a:r>
          </a:p>
          <a:p>
            <a:pPr eaLnBrk="0" fontAlgn="base" hangingPunct="0">
              <a:defRPr/>
            </a:pPr>
            <a:r>
              <a:rPr lang="fr-CA" dirty="0">
                <a:solidFill>
                  <a:srgbClr val="000000"/>
                </a:solidFill>
                <a:latin typeface="Arial" panose="020B0604020202020204" pitchFamily="34" charset="0"/>
              </a:rPr>
              <a:t>CORIATI, A., S. Ziai, M. Azar et coll. « Characterization of patients with cystic fibrosis presenting an indeterminate glucose tolerance (INDET) », </a:t>
            </a:r>
            <a:r>
              <a:rPr lang="fr-CA" i="1" dirty="0">
                <a:solidFill>
                  <a:srgbClr val="000000"/>
                </a:solidFill>
                <a:latin typeface="Arial" panose="020B0604020202020204" pitchFamily="34" charset="0"/>
              </a:rPr>
              <a:t>J Cyst Fibros., </a:t>
            </a:r>
            <a:r>
              <a:rPr lang="fr-CA" dirty="0">
                <a:solidFill>
                  <a:srgbClr val="000000"/>
                </a:solidFill>
                <a:latin typeface="Arial" panose="020B0604020202020204" pitchFamily="34" charset="0"/>
              </a:rPr>
              <a:t>2016;15(1):127-132.</a:t>
            </a:r>
            <a:endParaRPr lang="fr-CA" dirty="0">
              <a:solidFill>
                <a:srgbClr val="000000"/>
              </a:solidFill>
              <a:latin typeface="Arial" panose="020B0604020202020204" pitchFamily="34" charset="0"/>
              <a:cs typeface="Arial" panose="020B0604020202020204" pitchFamily="34" charset="0"/>
            </a:endParaRPr>
          </a:p>
        </p:txBody>
      </p:sp>
      <p:sp>
        <p:nvSpPr>
          <p:cNvPr id="8" name="Slide Number Placeholder 3"/>
          <p:cNvSpPr txBox="1">
            <a:spLocks/>
          </p:cNvSpPr>
          <p:nvPr/>
        </p:nvSpPr>
        <p:spPr>
          <a:xfrm>
            <a:off x="3884613" y="8685213"/>
            <a:ext cx="2971800" cy="458787"/>
          </a:xfrm>
          <a:prstGeom prst="rect">
            <a:avLst/>
          </a:prstGeom>
        </p:spPr>
        <p:txBody>
          <a:bodyPr vert="horz" lIns="91440" tIns="45720" rIns="91440" bIns="45720" rtlCol="0" anchor="b"/>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fr-CA"/>
              <a:t>24</a:t>
            </a:r>
            <a:endParaRPr lang="fr-CA" dirty="0"/>
          </a:p>
        </p:txBody>
      </p:sp>
    </p:spTree>
    <p:extLst>
      <p:ext uri="{BB962C8B-B14F-4D97-AF65-F5344CB8AC3E}">
        <p14:creationId xmlns:p14="http://schemas.microsoft.com/office/powerpoint/2010/main" val="22432884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96817" y="4411566"/>
            <a:ext cx="5486400" cy="4503834"/>
          </a:xfrm>
        </p:spPr>
        <p:txBody>
          <a:bodyPr/>
          <a:lstStyle/>
          <a:p>
            <a:pPr lvl="0"/>
            <a:r>
              <a:rPr lang="fr-CA" sz="1050" b="1" dirty="0">
                <a:latin typeface="Arial" panose="020B0604020202020204" pitchFamily="34" charset="0"/>
              </a:rPr>
              <a:t>Résultats clés</a:t>
            </a:r>
          </a:p>
          <a:p>
            <a:pPr marL="171450" lvl="0" indent="-171450">
              <a:buFont typeface="Arial" panose="020B0604020202020204" pitchFamily="34" charset="0"/>
              <a:buChar char="•"/>
            </a:pPr>
            <a:r>
              <a:rPr lang="fr-CA" sz="1050" dirty="0">
                <a:latin typeface="Arial" panose="020B0604020202020204" pitchFamily="34" charset="0"/>
              </a:rPr>
              <a:t>Les études réalisées ont révélé que la réponse de l’insuline chez les enfants et les adolescents atteints de FK était altérée, comparativement à la réponse normale de l’insuline rapide par suite d’une épreuve d’hyperglycémie provoquée chez les témoins en bonne santé. Plus précisément, chez les patients atteints de FK, on observe un retard et une diminution de la réponse de l’insuline</a:t>
            </a:r>
            <a:r>
              <a:rPr lang="fr-CA" sz="1050" baseline="30000" dirty="0">
                <a:latin typeface="Arial" panose="020B0604020202020204" pitchFamily="34" charset="0"/>
              </a:rPr>
              <a:t>1-3</a:t>
            </a:r>
            <a:r>
              <a:rPr lang="fr-CA" sz="1050" dirty="0">
                <a:latin typeface="Arial" panose="020B0604020202020204" pitchFamily="34" charset="0"/>
              </a:rPr>
              <a:t>.</a:t>
            </a:r>
          </a:p>
          <a:p>
            <a:pPr lvl="0"/>
            <a:endParaRPr lang="fr-CA" sz="1050" b="1" dirty="0">
              <a:latin typeface="Arial" panose="020B0604020202020204" pitchFamily="34" charset="0"/>
              <a:cs typeface="Arial" panose="020B0604020202020204" pitchFamily="34" charset="0"/>
            </a:endParaRPr>
          </a:p>
          <a:p>
            <a:r>
              <a:rPr lang="fr-CA" sz="1050" b="1" dirty="0">
                <a:latin typeface="Arial" panose="020B0604020202020204" pitchFamily="34" charset="0"/>
              </a:rPr>
              <a:t>Autres renseignements</a:t>
            </a:r>
          </a:p>
          <a:p>
            <a:pPr marL="171450" indent="-171450">
              <a:buFont typeface="Arial" panose="020B0604020202020204" pitchFamily="34" charset="0"/>
              <a:buChar char="•"/>
            </a:pPr>
            <a:r>
              <a:rPr lang="fr-CA" sz="1050" dirty="0">
                <a:latin typeface="Arial" panose="020B0604020202020204" pitchFamily="34" charset="0"/>
              </a:rPr>
              <a:t>La figure illustre le taux d’insuline pendant l’HGPO chez les patients atteints de FK qui ont une tolérance normale ou anormale au glucose (dont les anomalies de la glycémie à jeun [AGJ], la diminution de la tolérance au glucose [DTG], l’AGJ/DTG et le diabète, selon les critères de l’American Diabetes Association), comparativement au taux observé chez les adolescents en bonne santé du groupe témoin</a:t>
            </a:r>
            <a:r>
              <a:rPr lang="fr-CA" sz="1050" baseline="30000" dirty="0">
                <a:latin typeface="Arial" panose="020B0604020202020204" pitchFamily="34" charset="0"/>
              </a:rPr>
              <a:t>3</a:t>
            </a:r>
            <a:r>
              <a:rPr lang="fr-CA" sz="1050" dirty="0">
                <a:latin typeface="Arial" panose="020B0604020202020204" pitchFamily="34" charset="0"/>
              </a:rPr>
              <a:t>.</a:t>
            </a:r>
          </a:p>
          <a:p>
            <a:pPr marL="171450" indent="-171450">
              <a:buFont typeface="Arial" panose="020B0604020202020204" pitchFamily="34" charset="0"/>
              <a:buChar char="•"/>
            </a:pPr>
            <a:r>
              <a:rPr lang="fr-CA" sz="1050" dirty="0">
                <a:latin typeface="Arial" panose="020B0604020202020204" pitchFamily="34" charset="0"/>
              </a:rPr>
              <a:t>Les sujets de l’étude faisaient partie d’une population clinique totale de 208 patients atteints de FK qui recevaient des soins au Cincinnati </a:t>
            </a:r>
            <a:r>
              <a:rPr lang="fr-CA" sz="1050" dirty="0" err="1">
                <a:latin typeface="Arial" panose="020B0604020202020204" pitchFamily="34" charset="0"/>
              </a:rPr>
              <a:t>Children’s</a:t>
            </a:r>
            <a:r>
              <a:rPr lang="fr-CA" sz="1050" dirty="0">
                <a:latin typeface="Arial" panose="020B0604020202020204" pitchFamily="34" charset="0"/>
              </a:rPr>
              <a:t> Hospital Medical Center en 2004. Le groupe témoin d’adolescents était formé de 13 sujets qui avaient déjà participé à une étude sur le métabolisme du glucose. Le ratio hommes/femmes était de 3 pour 10. Ces sujets n’étaient pas atteints de maladies chroniques et ne prenaient pas de médicaments au moment de l’évaluation. </a:t>
            </a:r>
          </a:p>
          <a:p>
            <a:endParaRPr lang="fr-CA" sz="1050" dirty="0">
              <a:latin typeface="Arial" panose="020B0604020202020204" pitchFamily="34" charset="0"/>
              <a:cs typeface="Arial" panose="020B0604020202020204" pitchFamily="34" charset="0"/>
            </a:endParaRPr>
          </a:p>
          <a:p>
            <a:r>
              <a:rPr lang="fr-CA" sz="1050" b="1" dirty="0">
                <a:latin typeface="Arial" panose="020B0604020202020204" pitchFamily="34" charset="0"/>
              </a:rPr>
              <a:t>Références</a:t>
            </a:r>
          </a:p>
          <a:p>
            <a:pPr marL="228600" indent="-228600">
              <a:buFont typeface="+mj-lt"/>
              <a:buAutoNum type="arabicPeriod"/>
            </a:pPr>
            <a:r>
              <a:rPr lang="fr-CA" sz="1050" dirty="0">
                <a:solidFill>
                  <a:srgbClr val="000000"/>
                </a:solidFill>
                <a:latin typeface="Arial" panose="020B0604020202020204" pitchFamily="34" charset="0"/>
              </a:rPr>
              <a:t>KELLY, A. et A. Moran. « Update on cystic fibrosis-related diabetes », </a:t>
            </a:r>
            <a:r>
              <a:rPr lang="fr-CA" sz="1050" i="1" dirty="0">
                <a:solidFill>
                  <a:srgbClr val="000000"/>
                </a:solidFill>
                <a:latin typeface="Arial" panose="020B0604020202020204" pitchFamily="34" charset="0"/>
              </a:rPr>
              <a:t>J Cyst Fibros., </a:t>
            </a:r>
            <a:r>
              <a:rPr lang="fr-CA" sz="1050" dirty="0">
                <a:solidFill>
                  <a:srgbClr val="000000"/>
                </a:solidFill>
                <a:latin typeface="Arial" panose="020B0604020202020204" pitchFamily="34" charset="0"/>
              </a:rPr>
              <a:t>2013;12(4):318-331</a:t>
            </a:r>
            <a:r>
              <a:rPr lang="fr-CA" sz="1050" dirty="0">
                <a:latin typeface="Arial" panose="020B0604020202020204" pitchFamily="34" charset="0"/>
              </a:rPr>
              <a:t>. </a:t>
            </a:r>
          </a:p>
          <a:p>
            <a:pPr marL="228600" indent="-228600">
              <a:buFont typeface="+mj-lt"/>
              <a:buAutoNum type="arabicPeriod"/>
            </a:pPr>
            <a:r>
              <a:rPr lang="fr-CA" sz="1050" dirty="0">
                <a:latin typeface="Arial" panose="020B0604020202020204" pitchFamily="34" charset="0"/>
              </a:rPr>
              <a:t>BARRIO, R. « Management of endocrine disease: cystic fibrosis-related diabetes: novel pathogenic insights opening new therapeutic avenues », </a:t>
            </a:r>
            <a:r>
              <a:rPr lang="fr-CA" sz="1050" i="1" dirty="0">
                <a:latin typeface="Arial" panose="020B0604020202020204" pitchFamily="34" charset="0"/>
              </a:rPr>
              <a:t>Eur J Endocrinol., </a:t>
            </a:r>
            <a:r>
              <a:rPr lang="fr-CA" sz="1050" dirty="0">
                <a:latin typeface="Arial" panose="020B0604020202020204" pitchFamily="34" charset="0"/>
              </a:rPr>
              <a:t>2015;172(4):R131-R141. </a:t>
            </a:r>
          </a:p>
          <a:p>
            <a:pPr marL="228600" indent="-228600">
              <a:buFont typeface="+mj-lt"/>
              <a:buAutoNum type="arabicPeriod"/>
            </a:pPr>
            <a:r>
              <a:rPr lang="fr-CA" sz="1050" dirty="0">
                <a:latin typeface="Arial" panose="020B0604020202020204" pitchFamily="34" charset="0"/>
              </a:rPr>
              <a:t>ELDER, D. A., J. L. Wooldridge, L. M. Dolan et D. A. D’</a:t>
            </a:r>
            <a:r>
              <a:rPr lang="fr-CA" sz="1050" dirty="0" err="1">
                <a:latin typeface="Arial" panose="020B0604020202020204" pitchFamily="34" charset="0"/>
              </a:rPr>
              <a:t>Alessio</a:t>
            </a:r>
            <a:r>
              <a:rPr lang="fr-CA" sz="1050" dirty="0">
                <a:latin typeface="Arial" panose="020B0604020202020204" pitchFamily="34" charset="0"/>
              </a:rPr>
              <a:t>. « Glucose tolerance, insulin secretion, and insulin sensitivity in children and adolescents with cystic fibrosis and no prior history of diabetes », </a:t>
            </a:r>
            <a:r>
              <a:rPr lang="fr-CA" sz="1050" i="1" dirty="0">
                <a:latin typeface="Arial" panose="020B0604020202020204" pitchFamily="34" charset="0"/>
              </a:rPr>
              <a:t>J Pediatr</a:t>
            </a:r>
            <a:r>
              <a:rPr lang="fr-CA" sz="1050" dirty="0">
                <a:latin typeface="Arial" panose="020B0604020202020204" pitchFamily="34" charset="0"/>
              </a:rPr>
              <a:t>., 2007;151(6):653-658. </a:t>
            </a:r>
            <a:endParaRPr lang="fr-CA" sz="105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12DD61A-159A-491B-823F-D267D5A0C3C5}" type="slidenum">
              <a:rPr lang="en-US" smtClean="0"/>
              <a:pPr/>
              <a:t>25</a:t>
            </a:fld>
            <a:endParaRPr lang="fr-CA" dirty="0"/>
          </a:p>
        </p:txBody>
      </p:sp>
      <p:sp>
        <p:nvSpPr>
          <p:cNvPr id="12" name="Slide Number Placeholder 3"/>
          <p:cNvSpPr txBox="1">
            <a:spLocks/>
          </p:cNvSpPr>
          <p:nvPr/>
        </p:nvSpPr>
        <p:spPr>
          <a:xfrm>
            <a:off x="3884613" y="8685213"/>
            <a:ext cx="2971800" cy="458787"/>
          </a:xfrm>
          <a:prstGeom prst="rect">
            <a:avLst/>
          </a:prstGeom>
        </p:spPr>
        <p:txBody>
          <a:bodyPr vert="horz" lIns="91440" tIns="45720" rIns="91440" bIns="45720" rtlCol="0" anchor="b"/>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fr-CA"/>
              <a:t>5</a:t>
            </a:r>
            <a:endParaRPr lang="fr-CA" dirty="0"/>
          </a:p>
        </p:txBody>
      </p:sp>
      <p:sp>
        <p:nvSpPr>
          <p:cNvPr id="15" name="Slide Image Placeholder 14"/>
          <p:cNvSpPr>
            <a:spLocks noGrp="1" noRot="1" noChangeAspect="1"/>
          </p:cNvSpPr>
          <p:nvPr>
            <p:ph type="sldImg"/>
          </p:nvPr>
        </p:nvSpPr>
        <p:spPr/>
      </p:sp>
    </p:spTree>
    <p:extLst>
      <p:ext uri="{BB962C8B-B14F-4D97-AF65-F5344CB8AC3E}">
        <p14:creationId xmlns:p14="http://schemas.microsoft.com/office/powerpoint/2010/main" val="409151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7138" y="728663"/>
            <a:ext cx="4800600" cy="3600450"/>
          </a:xfrm>
        </p:spPr>
      </p:sp>
      <p:sp>
        <p:nvSpPr>
          <p:cNvPr id="3" name="Notes Placeholder 2"/>
          <p:cNvSpPr>
            <a:spLocks noGrp="1"/>
          </p:cNvSpPr>
          <p:nvPr>
            <p:ph type="body" idx="1"/>
          </p:nvPr>
        </p:nvSpPr>
        <p:spPr>
          <a:xfrm>
            <a:off x="690389" y="4403483"/>
            <a:ext cx="5481811" cy="4156624"/>
          </a:xfrm>
        </p:spPr>
        <p:txBody>
          <a:bodyPr/>
          <a:lstStyle/>
          <a:p>
            <a:pPr marL="171450" lvl="0" indent="-171450">
              <a:spcAft>
                <a:spcPts val="600"/>
              </a:spcAft>
              <a:buFont typeface="Arial" panose="020B0604020202020204" pitchFamily="34" charset="0"/>
              <a:buChar char="•"/>
            </a:pPr>
            <a:r>
              <a:rPr lang="fr-CA" dirty="0">
                <a:solidFill>
                  <a:srgbClr val="000000"/>
                </a:solidFill>
                <a:latin typeface="Arial" panose="020B0604020202020204" pitchFamily="34" charset="0"/>
              </a:rPr>
              <a:t>Les données révèlent également que la réponse des incrétines est altérée chez les patients atteints de FK.</a:t>
            </a:r>
          </a:p>
          <a:p>
            <a:pPr marL="171450" lvl="0" indent="-171450">
              <a:spcAft>
                <a:spcPts val="600"/>
              </a:spcAft>
              <a:buFont typeface="Arial" panose="020B0604020202020204" pitchFamily="34" charset="0"/>
              <a:buChar char="•"/>
            </a:pPr>
            <a:r>
              <a:rPr lang="fr-CA" dirty="0">
                <a:solidFill>
                  <a:srgbClr val="000000"/>
                </a:solidFill>
                <a:latin typeface="Arial" panose="020B0604020202020204" pitchFamily="34" charset="0"/>
              </a:rPr>
              <a:t>Comparativement à ce que l’on observe chez les sujets en bonne santé, le processus de vidange gastrique s’amorce rapidement et s’accompagne d’une altération considérable de la sécrétion des incrétines GLP-1 et GIP, d’une réponse insuffisante de l’insuline à la glycémie et d’excursions glycémiques postprandiales chez les patients atteints de FK suivant un repas à teneur élevée en lipides et en glucides.</a:t>
            </a:r>
            <a:endParaRPr lang="fr-CA" baseline="30000" dirty="0">
              <a:solidFill>
                <a:srgbClr val="000000"/>
              </a:solidFill>
              <a:latin typeface="Arial" panose="020B0604020202020204" pitchFamily="34" charset="0"/>
              <a:cs typeface="Arial" panose="020B0604020202020204" pitchFamily="34" charset="0"/>
            </a:endParaRPr>
          </a:p>
          <a:p>
            <a:pPr marL="171450" lvl="0" indent="-171450">
              <a:spcAft>
                <a:spcPts val="600"/>
              </a:spcAft>
              <a:buFont typeface="Arial" panose="020B0604020202020204" pitchFamily="34" charset="0"/>
              <a:buChar char="•"/>
            </a:pPr>
            <a:r>
              <a:rPr lang="fr-CA" baseline="0" dirty="0">
                <a:solidFill>
                  <a:srgbClr val="000000"/>
                </a:solidFill>
                <a:latin typeface="Arial" panose="020B0604020202020204" pitchFamily="34" charset="0"/>
              </a:rPr>
              <a:t>Le taux de GLP-1 à jeun avait tendance à être plus faible que chez les témoins, avec ou sans traitement substitutif des enzymes pancréatiques; le taux de GLP-1 postprandial était également significativement plus faible que chez les témoins (figure de gauche), mais il pouvait être rétabli grâce au traitement. Dans le même ordre d’idées, le taux plasmatique de GIP était plus faible que chez les témoins au cours de la phase postprandiale (figure de droite), mais il n’était que partiellement rétabli grâce au traitement substitutif des enzymes pancréatiques. Il était donc toujours plus faible que chez les sujets en bonne santé.</a:t>
            </a:r>
          </a:p>
          <a:p>
            <a:pPr marL="177845" indent="-177845">
              <a:spcAft>
                <a:spcPts val="600"/>
              </a:spcAft>
              <a:buFont typeface="Arial" panose="020B0604020202020204" pitchFamily="34" charset="0"/>
              <a:buChar char="•"/>
            </a:pPr>
            <a:endParaRPr lang="fr-CA" dirty="0">
              <a:solidFill>
                <a:srgbClr val="000000"/>
              </a:solidFill>
              <a:latin typeface="Arial" panose="020B0604020202020204" pitchFamily="34" charset="0"/>
              <a:cs typeface="Arial" panose="020B0604020202020204" pitchFamily="34" charset="0"/>
            </a:endParaRPr>
          </a:p>
          <a:p>
            <a:pPr>
              <a:spcAft>
                <a:spcPts val="600"/>
              </a:spcAft>
            </a:pPr>
            <a:r>
              <a:rPr lang="fr-CA" b="1" dirty="0">
                <a:solidFill>
                  <a:srgbClr val="000000"/>
                </a:solidFill>
                <a:latin typeface="Arial" panose="020B0604020202020204" pitchFamily="34" charset="0"/>
              </a:rPr>
              <a:t>Référence</a:t>
            </a:r>
          </a:p>
          <a:p>
            <a:pPr eaLnBrk="0" fontAlgn="base" hangingPunct="0">
              <a:spcAft>
                <a:spcPts val="600"/>
              </a:spcAft>
              <a:defRPr/>
            </a:pPr>
            <a:r>
              <a:rPr lang="fr-CA" dirty="0">
                <a:solidFill>
                  <a:srgbClr val="000000"/>
                </a:solidFill>
                <a:latin typeface="Arial" panose="020B0604020202020204" pitchFamily="34" charset="0"/>
              </a:rPr>
              <a:t>KUO, P., J. E. Stevens, A. Russo et </a:t>
            </a:r>
            <a:r>
              <a:rPr lang="fr-CA" kern="1200" dirty="0">
                <a:solidFill>
                  <a:srgbClr val="000000"/>
                </a:solidFill>
                <a:latin typeface="Arial" panose="020B0604020202020204" pitchFamily="34" charset="0"/>
              </a:rPr>
              <a:t>coll</a:t>
            </a:r>
            <a:r>
              <a:rPr lang="fr-CA" dirty="0">
                <a:solidFill>
                  <a:srgbClr val="000000"/>
                </a:solidFill>
                <a:latin typeface="Arial" panose="020B0604020202020204" pitchFamily="34" charset="0"/>
              </a:rPr>
              <a:t>. « Gastric emptying, incretin hormone secretion, and postprandial glycemia in cystic fibrosis--effects of pancreatic enzyme supplementation », </a:t>
            </a:r>
            <a:r>
              <a:rPr lang="fr-CA" i="1" kern="1200" dirty="0">
                <a:solidFill>
                  <a:srgbClr val="000000"/>
                </a:solidFill>
                <a:latin typeface="Arial" panose="020B0604020202020204" pitchFamily="34" charset="0"/>
              </a:rPr>
              <a:t>J Clin Endocrinol Metab.</a:t>
            </a:r>
            <a:r>
              <a:rPr lang="fr-CA" kern="1200" dirty="0">
                <a:solidFill>
                  <a:srgbClr val="000000"/>
                </a:solidFill>
                <a:latin typeface="Arial" panose="020B0604020202020204" pitchFamily="34" charset="0"/>
              </a:rPr>
              <a:t>, 2011;96(5):E851-E855.</a:t>
            </a:r>
            <a:endParaRPr lang="fr-CA" kern="1200" baseline="0" dirty="0">
              <a:solidFill>
                <a:srgbClr val="000000"/>
              </a:solidFill>
              <a:latin typeface="Arial" panose="020B0604020202020204" pitchFamily="34" charset="0"/>
              <a:ea typeface="ＭＳ Ｐゴシック" pitchFamily="-110" charset="-128"/>
              <a:cs typeface="Arial" panose="020B0604020202020204" pitchFamily="34" charset="0"/>
            </a:endParaRPr>
          </a:p>
        </p:txBody>
      </p:sp>
      <p:sp>
        <p:nvSpPr>
          <p:cNvPr id="8" name="Slide Number Placeholder 3"/>
          <p:cNvSpPr txBox="1">
            <a:spLocks/>
          </p:cNvSpPr>
          <p:nvPr/>
        </p:nvSpPr>
        <p:spPr>
          <a:xfrm>
            <a:off x="3884613" y="8685213"/>
            <a:ext cx="2971800" cy="458787"/>
          </a:xfrm>
          <a:prstGeom prst="rect">
            <a:avLst/>
          </a:prstGeom>
        </p:spPr>
        <p:txBody>
          <a:bodyPr vert="horz" lIns="91440" tIns="45720" rIns="91440" bIns="45720" rtlCol="0" anchor="b"/>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fr-CA"/>
              <a:t>26</a:t>
            </a:r>
            <a:endParaRPr lang="fr-CA" dirty="0"/>
          </a:p>
        </p:txBody>
      </p:sp>
    </p:spTree>
    <p:extLst>
      <p:ext uri="{BB962C8B-B14F-4D97-AF65-F5344CB8AC3E}">
        <p14:creationId xmlns:p14="http://schemas.microsoft.com/office/powerpoint/2010/main" val="4926302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5438" y="4403483"/>
            <a:ext cx="5476761" cy="4046454"/>
          </a:xfrm>
        </p:spPr>
        <p:txBody>
          <a:bodyPr/>
          <a:lstStyle/>
          <a:p>
            <a:pPr lvl="0">
              <a:spcAft>
                <a:spcPts val="600"/>
              </a:spcAft>
            </a:pPr>
            <a:r>
              <a:rPr lang="fr-CA" b="1" dirty="0">
                <a:solidFill>
                  <a:srgbClr val="000000"/>
                </a:solidFill>
                <a:latin typeface="Arial" panose="020B0604020202020204" pitchFamily="34" charset="0"/>
              </a:rPr>
              <a:t>Points clés</a:t>
            </a:r>
          </a:p>
          <a:p>
            <a:pPr marL="171450" lvl="0" indent="-171450">
              <a:spcAft>
                <a:spcPts val="600"/>
              </a:spcAft>
              <a:buFont typeface="Arial" panose="020B0604020202020204" pitchFamily="34" charset="0"/>
              <a:buChar char="•"/>
            </a:pPr>
            <a:r>
              <a:rPr lang="fr-CA" dirty="0">
                <a:solidFill>
                  <a:srgbClr val="000000"/>
                </a:solidFill>
                <a:latin typeface="Arial" panose="020B0604020202020204" pitchFamily="34" charset="0"/>
              </a:rPr>
              <a:t>Les études réalisées sur le clamp euglycémique ont généralement révélé une sensibilité normale à l’insuline chez les patients non diabétiques atteints de FK, bien que des cas d’</a:t>
            </a:r>
            <a:r>
              <a:rPr lang="fr-CA" dirty="0" err="1">
                <a:solidFill>
                  <a:srgbClr val="000000"/>
                </a:solidFill>
                <a:latin typeface="Arial" panose="020B0604020202020204" pitchFamily="34" charset="0"/>
              </a:rPr>
              <a:t>insulinorésistance</a:t>
            </a:r>
            <a:r>
              <a:rPr lang="fr-CA" dirty="0">
                <a:solidFill>
                  <a:srgbClr val="000000"/>
                </a:solidFill>
                <a:latin typeface="Arial" panose="020B0604020202020204" pitchFamily="34" charset="0"/>
              </a:rPr>
              <a:t> possiblement liés à la maladie, à l’inflammation ou à la prise de glucocorticoïdes aient été observés. En général, par contre, la résistance à l’insuline des tissus périphériques est modeste chez les patients atteints de DAFK</a:t>
            </a:r>
            <a:r>
              <a:rPr lang="fr-CA" baseline="30000" dirty="0">
                <a:solidFill>
                  <a:srgbClr val="000000"/>
                </a:solidFill>
                <a:latin typeface="Arial" panose="020B0604020202020204" pitchFamily="34" charset="0"/>
              </a:rPr>
              <a:t>1, 2</a:t>
            </a:r>
            <a:r>
              <a:rPr lang="fr-CA" dirty="0">
                <a:solidFill>
                  <a:srgbClr val="000000"/>
                </a:solidFill>
                <a:latin typeface="Arial" panose="020B0604020202020204" pitchFamily="34" charset="0"/>
              </a:rPr>
              <a:t>.</a:t>
            </a:r>
            <a:endParaRPr lang="fr-CA" dirty="0">
              <a:solidFill>
                <a:srgbClr val="000000"/>
              </a:solidFill>
              <a:latin typeface="Arial" panose="020B0604020202020204" pitchFamily="34" charset="0"/>
              <a:cs typeface="Arial" panose="020B0604020202020204" pitchFamily="34" charset="0"/>
            </a:endParaRPr>
          </a:p>
          <a:p>
            <a:pPr marL="171450" lvl="0" indent="-171450">
              <a:spcAft>
                <a:spcPts val="600"/>
              </a:spcAft>
              <a:buFont typeface="Arial" panose="020B0604020202020204" pitchFamily="34" charset="0"/>
              <a:buChar char="•"/>
            </a:pPr>
            <a:r>
              <a:rPr lang="fr-CA" dirty="0">
                <a:solidFill>
                  <a:srgbClr val="000000"/>
                </a:solidFill>
                <a:latin typeface="Arial" panose="020B0604020202020204" pitchFamily="34" charset="0"/>
              </a:rPr>
              <a:t>L’</a:t>
            </a:r>
            <a:r>
              <a:rPr lang="fr-CA" dirty="0" err="1">
                <a:solidFill>
                  <a:srgbClr val="000000"/>
                </a:solidFill>
                <a:latin typeface="Arial" panose="020B0604020202020204" pitchFamily="34" charset="0"/>
              </a:rPr>
              <a:t>insulinorésistance</a:t>
            </a:r>
            <a:r>
              <a:rPr lang="fr-CA" dirty="0">
                <a:solidFill>
                  <a:srgbClr val="000000"/>
                </a:solidFill>
                <a:latin typeface="Arial" panose="020B0604020202020204" pitchFamily="34" charset="0"/>
              </a:rPr>
              <a:t> hépatique, caractérisée par l’augmentation de la production de glucose par le foie, à jeun ou en réponse aux perfusions d’insuline, se manifeste chez les patients atteints de FK qui sont diabétiques et ceux dont la glycémie à jeun est normale.</a:t>
            </a:r>
          </a:p>
          <a:p>
            <a:pPr lvl="0">
              <a:spcAft>
                <a:spcPts val="600"/>
              </a:spcAft>
            </a:pPr>
            <a:endParaRPr lang="fr-CA" dirty="0">
              <a:solidFill>
                <a:srgbClr val="000000"/>
              </a:solidFill>
              <a:latin typeface="Arial" panose="020B0604020202020204" pitchFamily="34" charset="0"/>
              <a:cs typeface="Arial" panose="020B0604020202020204" pitchFamily="34" charset="0"/>
            </a:endParaRPr>
          </a:p>
          <a:p>
            <a:pPr>
              <a:spcAft>
                <a:spcPts val="600"/>
              </a:spcAft>
            </a:pPr>
            <a:r>
              <a:rPr lang="fr-CA" b="1" dirty="0">
                <a:solidFill>
                  <a:srgbClr val="000000"/>
                </a:solidFill>
                <a:latin typeface="Arial" panose="020B0604020202020204" pitchFamily="34" charset="0"/>
              </a:rPr>
              <a:t>Références</a:t>
            </a:r>
            <a:endParaRPr lang="fr-CA" b="1" dirty="0">
              <a:solidFill>
                <a:srgbClr val="000000"/>
              </a:solidFill>
              <a:latin typeface="Arial" panose="020B0604020202020204" pitchFamily="34" charset="0"/>
              <a:cs typeface="Arial" panose="020B0604020202020204" pitchFamily="34" charset="0"/>
            </a:endParaRPr>
          </a:p>
          <a:p>
            <a:pPr marL="228600" indent="-228600">
              <a:spcAft>
                <a:spcPts val="600"/>
              </a:spcAft>
              <a:buFont typeface="+mj-lt"/>
              <a:buAutoNum type="arabicPeriod"/>
            </a:pPr>
            <a:r>
              <a:rPr lang="fr-CA" dirty="0">
                <a:solidFill>
                  <a:srgbClr val="000000"/>
                </a:solidFill>
                <a:latin typeface="Arial" panose="020B0604020202020204" pitchFamily="34" charset="0"/>
              </a:rPr>
              <a:t>MORAN, A., D. Becker, S. J. Casella et coll. « Epidemiology, pathophysiology, and prognostic implications of cystic fibrosis-related diabetes: a technical review », </a:t>
            </a:r>
            <a:r>
              <a:rPr lang="fr-CA" i="1" dirty="0">
                <a:solidFill>
                  <a:srgbClr val="000000"/>
                </a:solidFill>
                <a:latin typeface="Arial" panose="020B0604020202020204" pitchFamily="34" charset="0"/>
              </a:rPr>
              <a:t>Diabetes Care</a:t>
            </a:r>
            <a:r>
              <a:rPr lang="fr-CA" dirty="0">
                <a:solidFill>
                  <a:srgbClr val="000000"/>
                </a:solidFill>
                <a:latin typeface="Arial" panose="020B0604020202020204" pitchFamily="34" charset="0"/>
              </a:rPr>
              <a:t>, 2010;33(12):2677-2683. </a:t>
            </a:r>
          </a:p>
          <a:p>
            <a:pPr marL="228600" indent="-228600">
              <a:spcAft>
                <a:spcPts val="600"/>
              </a:spcAft>
              <a:buFont typeface="+mj-lt"/>
              <a:buAutoNum type="arabicPeriod"/>
            </a:pPr>
            <a:r>
              <a:rPr lang="fr-CA" dirty="0">
                <a:solidFill>
                  <a:srgbClr val="000000"/>
                </a:solidFill>
                <a:latin typeface="Arial" panose="020B0604020202020204" pitchFamily="34" charset="0"/>
              </a:rPr>
              <a:t>BARRIO, R. « Management of endocrine disease: Cystic fibrosis-related diabetes: novel pathogenic insights opening new therapeutic avenues », </a:t>
            </a:r>
            <a:r>
              <a:rPr lang="fr-CA" i="1" dirty="0">
                <a:solidFill>
                  <a:srgbClr val="000000"/>
                </a:solidFill>
                <a:latin typeface="Arial" panose="020B0604020202020204" pitchFamily="34" charset="0"/>
              </a:rPr>
              <a:t>Eur J Endocrinol</a:t>
            </a:r>
            <a:r>
              <a:rPr lang="fr-CA" dirty="0">
                <a:solidFill>
                  <a:srgbClr val="000000"/>
                </a:solidFill>
                <a:latin typeface="Arial" panose="020B0604020202020204" pitchFamily="34" charset="0"/>
              </a:rPr>
              <a:t>., 2015;172(4):R131-R141.</a:t>
            </a:r>
          </a:p>
          <a:p>
            <a:pPr>
              <a:spcAft>
                <a:spcPts val="600"/>
              </a:spcAft>
            </a:pPr>
            <a:endParaRPr lang="fr-CA" dirty="0">
              <a:solidFill>
                <a:srgbClr val="000000"/>
              </a:solidFill>
              <a:latin typeface="Arial" panose="020B0604020202020204" pitchFamily="34" charset="0"/>
              <a:cs typeface="Arial" panose="020B0604020202020204" pitchFamily="34" charset="0"/>
            </a:endParaRPr>
          </a:p>
        </p:txBody>
      </p:sp>
      <p:sp>
        <p:nvSpPr>
          <p:cNvPr id="8" name="Slide Number Placeholder 3"/>
          <p:cNvSpPr txBox="1">
            <a:spLocks/>
          </p:cNvSpPr>
          <p:nvPr/>
        </p:nvSpPr>
        <p:spPr>
          <a:xfrm>
            <a:off x="3884613" y="8685213"/>
            <a:ext cx="2971800" cy="458787"/>
          </a:xfrm>
          <a:prstGeom prst="rect">
            <a:avLst/>
          </a:prstGeom>
        </p:spPr>
        <p:txBody>
          <a:bodyPr vert="horz" lIns="91440" tIns="45720" rIns="91440" bIns="45720" rtlCol="0" anchor="b"/>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fr-CA"/>
              <a:t>27</a:t>
            </a:r>
            <a:endParaRPr lang="fr-CA" dirty="0"/>
          </a:p>
        </p:txBody>
      </p:sp>
    </p:spTree>
    <p:extLst>
      <p:ext uri="{BB962C8B-B14F-4D97-AF65-F5344CB8AC3E}">
        <p14:creationId xmlns:p14="http://schemas.microsoft.com/office/powerpoint/2010/main" val="41202360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8787" y="4406331"/>
            <a:ext cx="5483413" cy="4594449"/>
          </a:xfrm>
        </p:spPr>
        <p:txBody>
          <a:bodyPr/>
          <a:lstStyle/>
          <a:p>
            <a:r>
              <a:rPr lang="fr-CA" sz="900" b="1" dirty="0">
                <a:latin typeface="Arial" panose="020B0604020202020204" pitchFamily="34" charset="0"/>
              </a:rPr>
              <a:t>Points clés</a:t>
            </a:r>
          </a:p>
          <a:p>
            <a:pPr marL="171450" indent="-171450">
              <a:buFont typeface="Arial" panose="020B0604020202020204" pitchFamily="34" charset="0"/>
              <a:buChar char="•"/>
            </a:pPr>
            <a:r>
              <a:rPr lang="fr-CA" sz="900" dirty="0">
                <a:latin typeface="Arial" panose="020B0604020202020204" pitchFamily="34" charset="0"/>
              </a:rPr>
              <a:t>Chez les patients atteints de FK qui ont une tolérance anormale au glucose, la suppression de la dégradation des protéines en réponse à l’insuline n’est pas adéquate. Par conséquent, ce mécanisme qui permet de préserver la masse protéique est défectueux chez les personnes atteintes de FK</a:t>
            </a:r>
            <a:r>
              <a:rPr lang="fr-CA" sz="900" baseline="30000" dirty="0">
                <a:latin typeface="Arial" panose="020B0604020202020204" pitchFamily="34" charset="0"/>
              </a:rPr>
              <a:t>1</a:t>
            </a:r>
            <a:r>
              <a:rPr lang="fr-CA" dirty="0"/>
              <a:t>. </a:t>
            </a:r>
            <a:r>
              <a:rPr lang="fr-CA" sz="900" dirty="0">
                <a:latin typeface="Arial" panose="020B0604020202020204" pitchFamily="34" charset="0"/>
              </a:rPr>
              <a:t>La suppression de la dégradation des lipides est également inadéquate chez les personnes atteintes de FK qui présentent une diminution de la tolérance au glucose</a:t>
            </a:r>
            <a:r>
              <a:rPr lang="fr-CA" sz="900" baseline="30000" dirty="0">
                <a:latin typeface="Arial" panose="020B0604020202020204" pitchFamily="34" charset="0"/>
              </a:rPr>
              <a:t>2</a:t>
            </a:r>
            <a:r>
              <a:rPr lang="fr-CA" sz="900" dirty="0">
                <a:latin typeface="Arial" panose="020B0604020202020204" pitchFamily="34" charset="0"/>
              </a:rPr>
              <a:t>.</a:t>
            </a:r>
            <a:endParaRPr lang="fr-CA" sz="9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sz="900" dirty="0">
                <a:latin typeface="Arial" panose="020B0604020202020204" pitchFamily="34" charset="0"/>
              </a:rPr>
              <a:t>Ces résultats suggèrent que même les patients atteints de FK qui sont bien nourris et cliniquement stables et dont les anomalies de la sécrétion d’insuline sont modestes peuvent présenter une métabolisation anormale des substrats ayant des conséquences négatives sur leur santé générale et leur état nutritionnel</a:t>
            </a:r>
            <a:r>
              <a:rPr lang="fr-CA" sz="900" baseline="30000" dirty="0">
                <a:latin typeface="Arial" panose="020B0604020202020204" pitchFamily="34" charset="0"/>
              </a:rPr>
              <a:t>2</a:t>
            </a:r>
            <a:r>
              <a:rPr lang="fr-CA" sz="900" dirty="0">
                <a:latin typeface="Arial" panose="020B0604020202020204" pitchFamily="34" charset="0"/>
              </a:rPr>
              <a:t>.</a:t>
            </a:r>
            <a:endParaRPr lang="fr-CA" sz="9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fr-CA" sz="900" dirty="0">
              <a:latin typeface="Arial" panose="020B0604020202020204" pitchFamily="34" charset="0"/>
              <a:cs typeface="Arial" panose="020B0604020202020204" pitchFamily="34" charset="0"/>
            </a:endParaRPr>
          </a:p>
          <a:p>
            <a:r>
              <a:rPr lang="fr-CA" sz="900" b="1" dirty="0">
                <a:latin typeface="Arial" panose="020B0604020202020204" pitchFamily="34" charset="0"/>
              </a:rPr>
              <a:t>Autres renseignements</a:t>
            </a:r>
            <a:endParaRPr lang="fr-CA" sz="900" b="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sz="900" dirty="0">
                <a:latin typeface="Arial" panose="020B0604020202020204" pitchFamily="34" charset="0"/>
              </a:rPr>
              <a:t>Les patients et les témoins de l’étude sur le métabolisme des protéines ont été appariés selon leur âge, leur sexe, leur poids, leur taille, leur IMC et leur masse maigre. Les patients atteints de FK avaient reçu leur diagnostic au cours des 6 mois précédents et étaient atteints soit de DTG (n = 6), soit de DAFK sans hyperglycémie à jeun (n = 6)</a:t>
            </a:r>
            <a:r>
              <a:rPr lang="fr-CA" sz="900" baseline="30000" dirty="0">
                <a:latin typeface="Arial" panose="020B0604020202020204" pitchFamily="34" charset="0"/>
              </a:rPr>
              <a:t>1</a:t>
            </a:r>
            <a:r>
              <a:rPr lang="fr-CA" sz="900" dirty="0">
                <a:latin typeface="Arial" panose="020B0604020202020204" pitchFamily="34" charset="0"/>
              </a:rPr>
              <a:t>.</a:t>
            </a:r>
            <a:endParaRPr lang="fr-CA" sz="9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sz="900" dirty="0">
                <a:latin typeface="Arial" panose="020B0604020202020204" pitchFamily="34" charset="0"/>
              </a:rPr>
              <a:t>La vitesse de renouvellement des protéines a été étudiée le premier jour chez des patients à jeun, puis le troisième jour au cours de la perfusion combinée d’insuline et d’isotopes stables de leucine, de tyrosine et de phénylalanine</a:t>
            </a:r>
            <a:r>
              <a:rPr lang="fr-CA" sz="900" baseline="30000" dirty="0">
                <a:latin typeface="Arial" panose="020B0604020202020204" pitchFamily="34" charset="0"/>
              </a:rPr>
              <a:t>1</a:t>
            </a:r>
            <a:r>
              <a:rPr lang="fr-CA" sz="900" dirty="0">
                <a:latin typeface="Arial" panose="020B0604020202020204" pitchFamily="34" charset="0"/>
              </a:rPr>
              <a:t>.</a:t>
            </a:r>
            <a:r>
              <a:rPr lang="fr-CA" dirty="0"/>
              <a:t> </a:t>
            </a:r>
          </a:p>
          <a:p>
            <a:pPr marL="171450" indent="-171450">
              <a:buFont typeface="Arial" panose="020B0604020202020204" pitchFamily="34" charset="0"/>
              <a:buChar char="•"/>
            </a:pPr>
            <a:r>
              <a:rPr lang="fr-CA" sz="900" dirty="0">
                <a:latin typeface="Arial" panose="020B0604020202020204" pitchFamily="34" charset="0"/>
              </a:rPr>
              <a:t>Au départ, le taux d’insuline et le métabolisme des protéines à jeun étaient normaux chez les patients atteints de FK, tout comme chez les témoins. Le degré de suppression des trois marqueurs de la synthèse des protéines était significativement plus faible chez les patients atteints de FK que chez les témoins</a:t>
            </a:r>
            <a:r>
              <a:rPr lang="fr-CA" sz="900" baseline="30000" dirty="0">
                <a:latin typeface="Arial" panose="020B0604020202020204" pitchFamily="34" charset="0"/>
              </a:rPr>
              <a:t>1</a:t>
            </a:r>
            <a:r>
              <a:rPr lang="fr-CA" sz="900" dirty="0">
                <a:latin typeface="Arial" panose="020B0604020202020204" pitchFamily="34" charset="0"/>
              </a:rPr>
              <a:t>.</a:t>
            </a:r>
            <a:r>
              <a:rPr lang="fr-CA" dirty="0"/>
              <a:t> </a:t>
            </a:r>
          </a:p>
          <a:p>
            <a:pPr marL="171450" indent="-171450">
              <a:buFont typeface="Arial" panose="020B0604020202020204" pitchFamily="34" charset="0"/>
              <a:buChar char="•"/>
            </a:pPr>
            <a:r>
              <a:rPr lang="fr-CA" sz="900" dirty="0">
                <a:latin typeface="Arial" panose="020B0604020202020204" pitchFamily="34" charset="0"/>
              </a:rPr>
              <a:t>Dans le cadre d’une étude similaire au cours de laquelle des acides gras libres (AGL) marqués par isotope ont été administrés par perfusion, puis dosés au départ (à jeun) et par suite d’un clamp euglycémique hyperinsulinémique pour simuler l’état postprandial, une réduction de la suppression de la lipolyse a été observée chez les patients atteints de FK et de DTG, comparativement aux témoins, bien que ces différences n’étaient pas significatives (</a:t>
            </a:r>
            <a:r>
              <a:rPr lang="fr-CA" sz="900" i="1" dirty="0">
                <a:latin typeface="Arial" panose="020B0604020202020204" pitchFamily="34" charset="0"/>
              </a:rPr>
              <a:t>p </a:t>
            </a:r>
            <a:r>
              <a:rPr lang="fr-CA" sz="900" dirty="0">
                <a:latin typeface="Arial" panose="020B0604020202020204" pitchFamily="34" charset="0"/>
              </a:rPr>
              <a:t>= 0,08)</a:t>
            </a:r>
            <a:r>
              <a:rPr lang="fr-CA" sz="900" baseline="30000" dirty="0">
                <a:latin typeface="Arial" panose="020B0604020202020204" pitchFamily="34" charset="0"/>
              </a:rPr>
              <a:t>2</a:t>
            </a:r>
            <a:r>
              <a:rPr lang="fr-CA" sz="900" dirty="0">
                <a:latin typeface="Arial" panose="020B0604020202020204" pitchFamily="34" charset="0"/>
              </a:rPr>
              <a:t>.</a:t>
            </a:r>
            <a:r>
              <a:rPr lang="fr-CA" dirty="0"/>
              <a:t> </a:t>
            </a:r>
          </a:p>
          <a:p>
            <a:endParaRPr lang="fr-CA" sz="900" b="1" dirty="0">
              <a:latin typeface="Arial" panose="020B0604020202020204" pitchFamily="34" charset="0"/>
              <a:cs typeface="Arial" panose="020B0604020202020204" pitchFamily="34" charset="0"/>
            </a:endParaRPr>
          </a:p>
          <a:p>
            <a:r>
              <a:rPr lang="fr-CA" sz="900" b="1" dirty="0">
                <a:latin typeface="Arial" panose="020B0604020202020204" pitchFamily="34" charset="0"/>
              </a:rPr>
              <a:t>Références</a:t>
            </a:r>
          </a:p>
          <a:p>
            <a:pPr marL="228600" indent="-228600">
              <a:buFont typeface="+mj-lt"/>
              <a:buAutoNum type="arabicPeriod"/>
            </a:pPr>
            <a:r>
              <a:rPr lang="fr-CA" sz="900" dirty="0">
                <a:solidFill>
                  <a:srgbClr val="000000"/>
                </a:solidFill>
                <a:latin typeface="Arial" panose="020B0604020202020204" pitchFamily="34" charset="0"/>
              </a:rPr>
              <a:t>MORAN, A., C. Milla, R. Ducret et K. S. Nair. « Protein metabolism in clinically stable adult cystic fibrosis patients with abnormal glucose tolerance »,</a:t>
            </a:r>
            <a:r>
              <a:rPr lang="fr-CA" dirty="0"/>
              <a:t> </a:t>
            </a:r>
            <a:r>
              <a:rPr lang="fr-CA" sz="900" i="1" dirty="0">
                <a:solidFill>
                  <a:srgbClr val="000000"/>
                </a:solidFill>
                <a:latin typeface="Arial" panose="020B0604020202020204" pitchFamily="34" charset="0"/>
              </a:rPr>
              <a:t>Diabetes</a:t>
            </a:r>
            <a:r>
              <a:rPr lang="fr-CA" sz="900" dirty="0">
                <a:solidFill>
                  <a:srgbClr val="000000"/>
                </a:solidFill>
                <a:latin typeface="Arial" panose="020B0604020202020204" pitchFamily="34" charset="0"/>
              </a:rPr>
              <a:t>, 2001;50(6):1336-1343.</a:t>
            </a:r>
          </a:p>
          <a:p>
            <a:pPr marL="228600" indent="-228600">
              <a:buFont typeface="+mj-lt"/>
              <a:buAutoNum type="arabicPeriod"/>
            </a:pPr>
            <a:r>
              <a:rPr lang="fr-CA" sz="900" dirty="0">
                <a:solidFill>
                  <a:srgbClr val="000000"/>
                </a:solidFill>
                <a:latin typeface="Arial" panose="020B0604020202020204" pitchFamily="34" charset="0"/>
              </a:rPr>
              <a:t>MORAN, A., R. Basu, C. Milla et M. D. Jensen. « Insulin regulation of free fatty acid kinetics in adult cystic fibrosis patients with impaired glucose tolerance », </a:t>
            </a:r>
            <a:r>
              <a:rPr lang="fr-CA" sz="900" i="1" dirty="0">
                <a:solidFill>
                  <a:srgbClr val="000000"/>
                </a:solidFill>
                <a:latin typeface="Arial" panose="020B0604020202020204" pitchFamily="34" charset="0"/>
              </a:rPr>
              <a:t>Metabolism</a:t>
            </a:r>
            <a:r>
              <a:rPr lang="fr-CA" sz="900" dirty="0">
                <a:solidFill>
                  <a:srgbClr val="000000"/>
                </a:solidFill>
                <a:latin typeface="Arial" panose="020B0604020202020204" pitchFamily="34" charset="0"/>
              </a:rPr>
              <a:t>, 2004;</a:t>
            </a:r>
            <a:r>
              <a:rPr lang="fr-CA" sz="900" dirty="0">
                <a:solidFill>
                  <a:schemeClr val="tx1">
                    <a:lumMod val="50000"/>
                  </a:schemeClr>
                </a:solidFill>
                <a:latin typeface="Arial" panose="020B0604020202020204" pitchFamily="34" charset="0"/>
              </a:rPr>
              <a:t>53(11):1467-1472.</a:t>
            </a:r>
            <a:endParaRPr lang="fr-CA" sz="900" dirty="0">
              <a:solidFill>
                <a:srgbClr val="00000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912DD61A-159A-491B-823F-D267D5A0C3C5}" type="slidenum">
              <a:rPr lang="en-US" smtClean="0"/>
              <a:pPr>
                <a:defRPr/>
              </a:pPr>
              <a:t>28</a:t>
            </a:fld>
            <a:endParaRPr lang="fr-CA" dirty="0"/>
          </a:p>
        </p:txBody>
      </p:sp>
    </p:spTree>
    <p:extLst>
      <p:ext uri="{BB962C8B-B14F-4D97-AF65-F5344CB8AC3E}">
        <p14:creationId xmlns:p14="http://schemas.microsoft.com/office/powerpoint/2010/main" val="29569904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5440" y="4409402"/>
            <a:ext cx="5476760" cy="3908334"/>
          </a:xfrm>
        </p:spPr>
        <p:txBody>
          <a:bodyPr/>
          <a:lstStyle/>
          <a:p>
            <a:pPr lvl="0"/>
            <a:r>
              <a:rPr lang="fr-CA" b="1" dirty="0">
                <a:solidFill>
                  <a:srgbClr val="000000"/>
                </a:solidFill>
                <a:latin typeface="Arial" panose="020B0604020202020204" pitchFamily="34" charset="0"/>
              </a:rPr>
              <a:t>Point clé</a:t>
            </a:r>
          </a:p>
          <a:p>
            <a:pPr marL="171450" lvl="0" indent="-171450">
              <a:buFont typeface="Arial" panose="020B0604020202020204" pitchFamily="34" charset="0"/>
              <a:buChar char="•"/>
            </a:pPr>
            <a:r>
              <a:rPr lang="fr-CA" dirty="0">
                <a:solidFill>
                  <a:srgbClr val="000000"/>
                </a:solidFill>
                <a:latin typeface="Arial" panose="020B0604020202020204" pitchFamily="34" charset="0"/>
              </a:rPr>
              <a:t>Les gènes autres que le gène </a:t>
            </a:r>
            <a:r>
              <a:rPr lang="fr-CA" i="1" dirty="0">
                <a:solidFill>
                  <a:srgbClr val="000000"/>
                </a:solidFill>
                <a:latin typeface="Arial" panose="020B0604020202020204" pitchFamily="34" charset="0"/>
              </a:rPr>
              <a:t>CFTR</a:t>
            </a:r>
            <a:r>
              <a:rPr lang="fr-CA" dirty="0">
                <a:solidFill>
                  <a:srgbClr val="000000"/>
                </a:solidFill>
                <a:latin typeface="Arial" panose="020B0604020202020204" pitchFamily="34" charset="0"/>
              </a:rPr>
              <a:t> influent sur le risque de DAFK chez les patients atteints de FK.</a:t>
            </a:r>
            <a:endParaRPr lang="fr-CA" baseline="0" dirty="0">
              <a:solidFill>
                <a:srgbClr val="000000"/>
              </a:solidFill>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endParaRPr lang="fr-CA" dirty="0">
              <a:solidFill>
                <a:srgbClr val="000000"/>
              </a:solidFill>
              <a:latin typeface="Arial" panose="020B0604020202020204" pitchFamily="34" charset="0"/>
              <a:cs typeface="Arial" panose="020B0604020202020204" pitchFamily="34" charset="0"/>
            </a:endParaRPr>
          </a:p>
          <a:p>
            <a:pPr lvl="0"/>
            <a:r>
              <a:rPr lang="fr-CA" b="1" baseline="0" dirty="0">
                <a:solidFill>
                  <a:srgbClr val="000000"/>
                </a:solidFill>
                <a:latin typeface="Arial" panose="020B0604020202020204" pitchFamily="34" charset="0"/>
              </a:rPr>
              <a:t>Autres renseignements</a:t>
            </a:r>
          </a:p>
          <a:p>
            <a:pPr marL="171450" lvl="0" indent="-171450">
              <a:buFont typeface="Arial" panose="020B0604020202020204" pitchFamily="34" charset="0"/>
              <a:buChar char="•"/>
            </a:pPr>
            <a:r>
              <a:rPr lang="fr-CA" dirty="0">
                <a:solidFill>
                  <a:srgbClr val="000000"/>
                </a:solidFill>
                <a:latin typeface="Arial" panose="020B0604020202020204" pitchFamily="34" charset="0"/>
              </a:rPr>
              <a:t>Dans le cadre d’une étude d’associations pangénomiques menée auprès de quelque 3 059 personnes atteintes de FK, dont 644 étaient également atteintes de DAFK, les polymorphismes d’un nucléotide simple (PNS) dans le gène </a:t>
            </a:r>
            <a:r>
              <a:rPr lang="fr-CA" i="1" baseline="0" dirty="0">
                <a:solidFill>
                  <a:srgbClr val="000000"/>
                </a:solidFill>
                <a:latin typeface="Arial" panose="020B0604020202020204" pitchFamily="34" charset="0"/>
              </a:rPr>
              <a:t>SLC26A9</a:t>
            </a:r>
            <a:r>
              <a:rPr lang="fr-CA" dirty="0">
                <a:solidFill>
                  <a:srgbClr val="000000"/>
                </a:solidFill>
                <a:latin typeface="Arial" panose="020B0604020202020204" pitchFamily="34" charset="0"/>
              </a:rPr>
              <a:t> entretenaient un lien significatif avec le DAFK. Le rapport de risque relatif global était de 1,38 (</a:t>
            </a:r>
            <a:r>
              <a:rPr lang="fr-CA" i="1" baseline="0" dirty="0">
                <a:solidFill>
                  <a:srgbClr val="000000"/>
                </a:solidFill>
                <a:latin typeface="Arial" panose="020B0604020202020204" pitchFamily="34" charset="0"/>
              </a:rPr>
              <a:t>p </a:t>
            </a:r>
            <a:r>
              <a:rPr lang="fr-CA" dirty="0">
                <a:solidFill>
                  <a:srgbClr val="000000"/>
                </a:solidFill>
                <a:latin typeface="Arial" panose="020B0604020202020204" pitchFamily="34" charset="0"/>
              </a:rPr>
              <a:t>= -3,6 x 10</a:t>
            </a:r>
            <a:r>
              <a:rPr lang="fr-CA" baseline="30000" dirty="0">
                <a:solidFill>
                  <a:srgbClr val="000000"/>
                </a:solidFill>
                <a:latin typeface="Arial" panose="020B0604020202020204" pitchFamily="34" charset="0"/>
              </a:rPr>
              <a:t>-8</a:t>
            </a:r>
            <a:r>
              <a:rPr lang="fr-CA" dirty="0">
                <a:solidFill>
                  <a:srgbClr val="000000"/>
                </a:solidFill>
                <a:latin typeface="Arial" panose="020B0604020202020204" pitchFamily="34" charset="0"/>
              </a:rPr>
              <a:t>).</a:t>
            </a:r>
          </a:p>
          <a:p>
            <a:pPr marL="171450" lvl="0" indent="-171450">
              <a:buFont typeface="Arial" panose="020B0604020202020204" pitchFamily="34" charset="0"/>
              <a:buChar char="•"/>
            </a:pPr>
            <a:r>
              <a:rPr lang="fr-CA" dirty="0">
                <a:solidFill>
                  <a:srgbClr val="000000"/>
                </a:solidFill>
                <a:latin typeface="Arial" panose="020B0604020202020204" pitchFamily="34" charset="0"/>
              </a:rPr>
              <a:t>Les PNS du gène </a:t>
            </a:r>
            <a:r>
              <a:rPr lang="fr-CA" i="1" dirty="0">
                <a:solidFill>
                  <a:srgbClr val="000000"/>
                </a:solidFill>
                <a:latin typeface="Arial" panose="020B0604020202020204" pitchFamily="34" charset="0"/>
              </a:rPr>
              <a:t>SLC26A9 </a:t>
            </a:r>
            <a:r>
              <a:rPr lang="fr-CA" dirty="0">
                <a:solidFill>
                  <a:srgbClr val="000000"/>
                </a:solidFill>
                <a:latin typeface="Arial" panose="020B0604020202020204" pitchFamily="34" charset="0"/>
              </a:rPr>
              <a:t>modifient le risque de DAFK indépendamment de l’iléus méconial, de l’</a:t>
            </a:r>
            <a:r>
              <a:rPr lang="fr-CA" dirty="0" err="1">
                <a:solidFill>
                  <a:srgbClr val="000000"/>
                </a:solidFill>
                <a:latin typeface="Arial" panose="020B0604020202020204" pitchFamily="34" charset="0"/>
              </a:rPr>
              <a:t>hépathopathie</a:t>
            </a:r>
            <a:r>
              <a:rPr lang="fr-CA" dirty="0">
                <a:solidFill>
                  <a:srgbClr val="000000"/>
                </a:solidFill>
                <a:latin typeface="Arial" panose="020B0604020202020204" pitchFamily="34" charset="0"/>
              </a:rPr>
              <a:t> et du fait d’être une femme.</a:t>
            </a:r>
          </a:p>
          <a:p>
            <a:pPr marL="171450" lvl="0" indent="-171450">
              <a:buFont typeface="Arial" panose="020B0604020202020204" pitchFamily="34" charset="0"/>
              <a:buChar char="•"/>
            </a:pPr>
            <a:r>
              <a:rPr lang="fr-CA" dirty="0">
                <a:solidFill>
                  <a:srgbClr val="000000"/>
                </a:solidFill>
                <a:latin typeface="Arial" panose="020B0604020202020204" pitchFamily="34" charset="0"/>
              </a:rPr>
              <a:t>Quatre autres allèles également associés à la prédisposition au diabète de type 2 ont été observés chez les patients atteints de FK.</a:t>
            </a:r>
          </a:p>
          <a:p>
            <a:pPr marL="171450" lvl="0" indent="-171450">
              <a:buFont typeface="Arial" panose="020B0604020202020204" pitchFamily="34" charset="0"/>
              <a:buChar char="•"/>
            </a:pPr>
            <a:r>
              <a:rPr lang="fr-CA" baseline="0" dirty="0">
                <a:solidFill>
                  <a:srgbClr val="000000"/>
                </a:solidFill>
                <a:latin typeface="Arial" panose="020B0604020202020204" pitchFamily="34" charset="0"/>
              </a:rPr>
              <a:t>L’effet de ces allèles à risque était combiné, de sorte qu’après la stratification selon un score de risque fondé sur cinq PNS, la prévalence du DAFK est passée de 11 % chez les patients qui avaient zéro ou un allèle à risque à 40 % chez ceux qui en avaient 8 ou 9.</a:t>
            </a:r>
            <a:endParaRPr lang="fr-CA" dirty="0">
              <a:solidFill>
                <a:srgbClr val="000000"/>
              </a:solidFill>
              <a:latin typeface="Arial" panose="020B0604020202020204" pitchFamily="34" charset="0"/>
              <a:cs typeface="Arial" panose="020B0604020202020204" pitchFamily="34" charset="0"/>
            </a:endParaRPr>
          </a:p>
          <a:p>
            <a:endParaRPr lang="fr-CA" b="1" dirty="0">
              <a:solidFill>
                <a:srgbClr val="000000"/>
              </a:solidFill>
              <a:latin typeface="Arial" panose="020B0604020202020204" pitchFamily="34" charset="0"/>
              <a:cs typeface="Arial" panose="020B0604020202020204" pitchFamily="34" charset="0"/>
            </a:endParaRPr>
          </a:p>
          <a:p>
            <a:r>
              <a:rPr lang="fr-CA" b="1" dirty="0">
                <a:solidFill>
                  <a:srgbClr val="000000"/>
                </a:solidFill>
                <a:latin typeface="Arial" panose="020B0604020202020204" pitchFamily="34" charset="0"/>
              </a:rPr>
              <a:t>Référence</a:t>
            </a:r>
          </a:p>
          <a:p>
            <a:pPr>
              <a:defRPr/>
            </a:pPr>
            <a:r>
              <a:rPr lang="fr-CA" dirty="0">
                <a:solidFill>
                  <a:srgbClr val="000000"/>
                </a:solidFill>
                <a:latin typeface="Arial" panose="020B0604020202020204" pitchFamily="34" charset="0"/>
              </a:rPr>
              <a:t>BLACKMAN, S. M., C. W. Commander, C. Watson </a:t>
            </a:r>
            <a:r>
              <a:rPr lang="fr-CA" kern="1200" dirty="0">
                <a:solidFill>
                  <a:srgbClr val="000000"/>
                </a:solidFill>
                <a:latin typeface="Arial" panose="020B0604020202020204" pitchFamily="34" charset="0"/>
              </a:rPr>
              <a:t>et coll</a:t>
            </a:r>
            <a:r>
              <a:rPr lang="fr-CA" dirty="0">
                <a:solidFill>
                  <a:srgbClr val="000000"/>
                </a:solidFill>
                <a:latin typeface="Arial" panose="020B0604020202020204" pitchFamily="34" charset="0"/>
              </a:rPr>
              <a:t>. « Genetic modifiers of cystic fibrosis-related diabetes », </a:t>
            </a:r>
            <a:r>
              <a:rPr lang="fr-CA" i="1" kern="1200" dirty="0">
                <a:solidFill>
                  <a:srgbClr val="000000"/>
                </a:solidFill>
                <a:latin typeface="Arial" panose="020B0604020202020204" pitchFamily="34" charset="0"/>
              </a:rPr>
              <a:t>Diabetes, </a:t>
            </a:r>
            <a:r>
              <a:rPr lang="fr-CA" kern="1200" dirty="0">
                <a:solidFill>
                  <a:srgbClr val="000000"/>
                </a:solidFill>
                <a:latin typeface="Arial" panose="020B0604020202020204" pitchFamily="34" charset="0"/>
              </a:rPr>
              <a:t>2013;62(10):3627-3635.</a:t>
            </a:r>
            <a:endParaRPr lang="fr-CA" dirty="0">
              <a:solidFill>
                <a:srgbClr val="000000"/>
              </a:solidFill>
              <a:latin typeface="Arial" panose="020B0604020202020204" pitchFamily="34" charset="0"/>
              <a:cs typeface="Arial" panose="020B0604020202020204" pitchFamily="34" charset="0"/>
            </a:endParaRPr>
          </a:p>
        </p:txBody>
      </p:sp>
      <p:sp>
        <p:nvSpPr>
          <p:cNvPr id="11" name="Slide Number Placeholder 3"/>
          <p:cNvSpPr>
            <a:spLocks noGrp="1"/>
          </p:cNvSpPr>
          <p:nvPr>
            <p:ph type="sldNum" sz="quarter" idx="5"/>
          </p:nvPr>
        </p:nvSpPr>
        <p:spPr>
          <a:xfrm>
            <a:off x="3884613" y="8685213"/>
            <a:ext cx="2971800" cy="458787"/>
          </a:xfrm>
        </p:spPr>
        <p:txBody>
          <a:bodyPr/>
          <a:lstStyle/>
          <a:p>
            <a:pPr>
              <a:defRPr/>
            </a:pPr>
            <a:r>
              <a:rPr lang="fr-CA"/>
              <a:t>29</a:t>
            </a:r>
            <a:endParaRPr lang="fr-CA" dirty="0"/>
          </a:p>
        </p:txBody>
      </p:sp>
    </p:spTree>
    <p:extLst>
      <p:ext uri="{BB962C8B-B14F-4D97-AF65-F5344CB8AC3E}">
        <p14:creationId xmlns:p14="http://schemas.microsoft.com/office/powerpoint/2010/main" val="25220465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C1EEED-6EE5-4359-B4A9-04478DB3CE2C}" type="slidenum">
              <a:rPr lang="en-US" smtClean="0"/>
              <a:pPr/>
              <a:t>3</a:t>
            </a:fld>
            <a:endParaRPr lang="fr-CA" dirty="0"/>
          </a:p>
        </p:txBody>
      </p:sp>
    </p:spTree>
    <p:extLst>
      <p:ext uri="{BB962C8B-B14F-4D97-AF65-F5344CB8AC3E}">
        <p14:creationId xmlns:p14="http://schemas.microsoft.com/office/powerpoint/2010/main" val="35443977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6817" y="4408335"/>
            <a:ext cx="5475383" cy="4306008"/>
          </a:xfrm>
        </p:spPr>
        <p:txBody>
          <a:bodyPr/>
          <a:lstStyle/>
          <a:p>
            <a:pPr marL="177845" indent="-177845">
              <a:spcAft>
                <a:spcPts val="600"/>
              </a:spcAft>
              <a:buFont typeface="Arial" panose="020B0604020202020204" pitchFamily="34" charset="0"/>
              <a:buChar char="•"/>
            </a:pPr>
            <a:r>
              <a:rPr lang="fr-CA" sz="1100" dirty="0">
                <a:solidFill>
                  <a:srgbClr val="000000"/>
                </a:solidFill>
                <a:latin typeface="Arial" panose="020B0604020202020204" pitchFamily="34" charset="0"/>
              </a:rPr>
              <a:t>Les lignes directrices sur le traitement du DAFK ont été recommandées par l’International Society for Pediatric and Adolescent Diabetes.</a:t>
            </a:r>
          </a:p>
          <a:p>
            <a:pPr marL="177845" indent="-177845">
              <a:spcAft>
                <a:spcPts val="600"/>
              </a:spcAft>
              <a:buFont typeface="Arial" panose="020B0604020202020204" pitchFamily="34" charset="0"/>
              <a:buChar char="•"/>
            </a:pPr>
            <a:r>
              <a:rPr lang="fr-CA" sz="1100" dirty="0">
                <a:solidFill>
                  <a:srgbClr val="000000"/>
                </a:solidFill>
                <a:latin typeface="Arial" panose="020B0604020202020204" pitchFamily="34" charset="0"/>
              </a:rPr>
              <a:t>Des catégories de tolérance anormale au glucose ont été précisées pour les patients atteints de FK. Ces catégories comprennent la tolérance normale, la tolérance indéterminée, la diminution de la tolérance au glucose et le DAFK avec ou sans hyperglycémie à jeun. Près du 2/3 des patients atteints de DAFK ne présentent pas d’hyperglycémie à jeun.</a:t>
            </a:r>
            <a:endParaRPr lang="fr-CA" sz="1100" baseline="30000" dirty="0">
              <a:solidFill>
                <a:srgbClr val="000000"/>
              </a:solidFill>
              <a:latin typeface="Arial" panose="020B0604020202020204" pitchFamily="34" charset="0"/>
              <a:cs typeface="Arial" panose="020B0604020202020204" pitchFamily="34" charset="0"/>
            </a:endParaRPr>
          </a:p>
          <a:p>
            <a:pPr marL="177845" indent="-177845">
              <a:spcAft>
                <a:spcPts val="600"/>
              </a:spcAft>
              <a:buFont typeface="Arial" panose="020B0604020202020204" pitchFamily="34" charset="0"/>
              <a:buChar char="•"/>
            </a:pPr>
            <a:r>
              <a:rPr lang="fr-CA" sz="1100" dirty="0">
                <a:solidFill>
                  <a:srgbClr val="000000"/>
                </a:solidFill>
                <a:latin typeface="Arial" panose="020B0604020202020204" pitchFamily="34" charset="0"/>
              </a:rPr>
              <a:t>L’HGPO 2 heures est la méthode de dépistage privilégiée. Les patients atteints de FK et non de DAFK doivent être soumis tous les ans au dépistage à partir de l’âge de 10 ans. Le dosage de l’A1c n’est pas une méthode fiable pour le diagnostic du DAFK et n’est pas recommandé comme outil diagnostique.</a:t>
            </a:r>
            <a:endParaRPr lang="fr-CA" sz="1100" baseline="30000" dirty="0">
              <a:solidFill>
                <a:srgbClr val="000000"/>
              </a:solidFill>
              <a:latin typeface="Arial" panose="020B0604020202020204" pitchFamily="34" charset="0"/>
              <a:cs typeface="Arial" panose="020B0604020202020204" pitchFamily="34" charset="0"/>
            </a:endParaRPr>
          </a:p>
          <a:p>
            <a:pPr marL="177845" indent="-177845">
              <a:spcAft>
                <a:spcPts val="600"/>
              </a:spcAft>
              <a:buFont typeface="Arial" panose="020B0604020202020204" pitchFamily="34" charset="0"/>
              <a:buChar char="•"/>
            </a:pPr>
            <a:r>
              <a:rPr lang="fr-CA" sz="1100" dirty="0">
                <a:solidFill>
                  <a:srgbClr val="000000"/>
                </a:solidFill>
                <a:latin typeface="Arial" panose="020B0604020202020204" pitchFamily="34" charset="0"/>
              </a:rPr>
              <a:t>L’insuline est le traitement privilégié chez les patients atteints de DAFK. La prise d’agents antidiabétiques oraux n’est pas recommandée. L’objectif de la surveillance du taux de glucose plasmatique et du traitement doit être de maintenir les valeurs à un taux conforme aux lignes directrices de l’American Diabetes Association visant les autres personnes atteintes de diabète.</a:t>
            </a:r>
            <a:endParaRPr lang="fr-CA" sz="1100" baseline="30000" dirty="0">
              <a:solidFill>
                <a:srgbClr val="000000"/>
              </a:solidFill>
              <a:latin typeface="Arial" panose="020B0604020202020204" pitchFamily="34" charset="0"/>
              <a:cs typeface="Arial" panose="020B0604020202020204" pitchFamily="34" charset="0"/>
            </a:endParaRPr>
          </a:p>
          <a:p>
            <a:pPr marL="177845" indent="-177845">
              <a:spcAft>
                <a:spcPts val="600"/>
              </a:spcAft>
              <a:buFont typeface="Arial" panose="020B0604020202020204" pitchFamily="34" charset="0"/>
              <a:buChar char="•"/>
            </a:pPr>
            <a:r>
              <a:rPr lang="fr-CA" sz="1100" dirty="0">
                <a:solidFill>
                  <a:srgbClr val="000000"/>
                </a:solidFill>
                <a:latin typeface="Arial" panose="020B0604020202020204" pitchFamily="34" charset="0"/>
              </a:rPr>
              <a:t>Fondées sur des données probantes, les lignes directrices de la Cystic Fibrosis Foundation sur la nutrition chez les patients atteints de FK doivent être suivies par les personnes atteintes de DAFK. La pratique d’exercices d’aérobie modérés chaque semaine est également recommandée chez ces patients.</a:t>
            </a:r>
            <a:endParaRPr lang="fr-CA" sz="1100" dirty="0">
              <a:solidFill>
                <a:srgbClr val="000000"/>
              </a:solidFill>
              <a:latin typeface="Arial" panose="020B0604020202020204" pitchFamily="34" charset="0"/>
              <a:cs typeface="Arial" panose="020B0604020202020204" pitchFamily="34" charset="0"/>
            </a:endParaRPr>
          </a:p>
          <a:p>
            <a:pPr marL="177845" indent="-177845">
              <a:spcAft>
                <a:spcPts val="600"/>
              </a:spcAft>
              <a:buFont typeface="Arial" panose="020B0604020202020204" pitchFamily="34" charset="0"/>
              <a:buNone/>
            </a:pPr>
            <a:endParaRPr lang="fr-CA" sz="1100" dirty="0">
              <a:solidFill>
                <a:srgbClr val="000000"/>
              </a:solidFill>
              <a:latin typeface="Arial" panose="020B0604020202020204" pitchFamily="34" charset="0"/>
              <a:cs typeface="Arial" panose="020B0604020202020204" pitchFamily="34" charset="0"/>
            </a:endParaRPr>
          </a:p>
          <a:p>
            <a:pPr>
              <a:spcAft>
                <a:spcPts val="600"/>
              </a:spcAft>
            </a:pPr>
            <a:r>
              <a:rPr lang="fr-CA" sz="1100" b="1" dirty="0">
                <a:solidFill>
                  <a:srgbClr val="000000"/>
                </a:solidFill>
                <a:latin typeface="Arial" panose="020B0604020202020204" pitchFamily="34" charset="0"/>
              </a:rPr>
              <a:t>Référence</a:t>
            </a:r>
            <a:endParaRPr lang="fr-CA" sz="1100" b="1" dirty="0">
              <a:solidFill>
                <a:srgbClr val="000000"/>
              </a:solidFill>
              <a:latin typeface="Arial" panose="020B0604020202020204" pitchFamily="34" charset="0"/>
              <a:cs typeface="Arial" panose="020B0604020202020204" pitchFamily="34" charset="0"/>
            </a:endParaRPr>
          </a:p>
          <a:p>
            <a:pPr>
              <a:spcAft>
                <a:spcPts val="600"/>
              </a:spcAft>
            </a:pPr>
            <a:r>
              <a:rPr lang="fr-CA" sz="1100" dirty="0">
                <a:solidFill>
                  <a:srgbClr val="000000"/>
                </a:solidFill>
                <a:latin typeface="Arial" panose="020B0604020202020204" pitchFamily="34" charset="0"/>
              </a:rPr>
              <a:t>MORAN, A., K. Pillay, D. J. Becker</a:t>
            </a:r>
            <a:r>
              <a:rPr lang="fr-CA" sz="1100" dirty="0">
                <a:latin typeface="Arial" panose="020B0604020202020204" pitchFamily="34" charset="0"/>
              </a:rPr>
              <a:t> et coll. ISPAD Clinical Practice Consensus Guidelines, 2014. « Management of cystic fibrosis-related diabetes in children and adolescents », </a:t>
            </a:r>
            <a:r>
              <a:rPr lang="fr-CA" sz="1100" i="1" dirty="0">
                <a:latin typeface="Arial" panose="020B0604020202020204" pitchFamily="34" charset="0"/>
              </a:rPr>
              <a:t>Pediatr Diabetes, </a:t>
            </a:r>
            <a:r>
              <a:rPr lang="fr-CA" sz="1100" dirty="0">
                <a:latin typeface="Arial" panose="020B0604020202020204" pitchFamily="34" charset="0"/>
              </a:rPr>
              <a:t>2014;15(suppl. 20):65-76.</a:t>
            </a:r>
            <a:endParaRPr lang="fr-CA" sz="1100" dirty="0">
              <a:solidFill>
                <a:srgbClr val="000000"/>
              </a:solidFill>
              <a:latin typeface="Arial" panose="020B0604020202020204" pitchFamily="34" charset="0"/>
              <a:cs typeface="Arial" panose="020B0604020202020204" pitchFamily="34" charset="0"/>
            </a:endParaRPr>
          </a:p>
        </p:txBody>
      </p:sp>
      <p:sp>
        <p:nvSpPr>
          <p:cNvPr id="17" name="Slide Number Placeholder 3"/>
          <p:cNvSpPr>
            <a:spLocks noGrp="1"/>
          </p:cNvSpPr>
          <p:nvPr>
            <p:ph type="sldNum" sz="quarter" idx="5"/>
          </p:nvPr>
        </p:nvSpPr>
        <p:spPr>
          <a:xfrm>
            <a:off x="3884613" y="8685213"/>
            <a:ext cx="2971800" cy="458787"/>
          </a:xfrm>
        </p:spPr>
        <p:txBody>
          <a:bodyPr/>
          <a:lstStyle/>
          <a:p>
            <a:pPr>
              <a:defRPr/>
            </a:pPr>
            <a:r>
              <a:rPr lang="fr-CA"/>
              <a:t>30</a:t>
            </a:r>
            <a:endParaRPr lang="fr-CA" dirty="0"/>
          </a:p>
        </p:txBody>
      </p:sp>
    </p:spTree>
    <p:extLst>
      <p:ext uri="{BB962C8B-B14F-4D97-AF65-F5344CB8AC3E}">
        <p14:creationId xmlns:p14="http://schemas.microsoft.com/office/powerpoint/2010/main" val="28151998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C1EEED-6EE5-4359-B4A9-04478DB3CE2C}" type="slidenum">
              <a:rPr lang="en-US" smtClean="0"/>
              <a:pPr/>
              <a:t>31</a:t>
            </a:fld>
            <a:endParaRPr lang="fr-CA" dirty="0"/>
          </a:p>
        </p:txBody>
      </p:sp>
    </p:spTree>
    <p:extLst>
      <p:ext uri="{BB962C8B-B14F-4D97-AF65-F5344CB8AC3E}">
        <p14:creationId xmlns:p14="http://schemas.microsoft.com/office/powerpoint/2010/main" val="1820164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3650" y="719138"/>
            <a:ext cx="4800600" cy="3600450"/>
          </a:xfrm>
        </p:spPr>
      </p:sp>
      <p:sp>
        <p:nvSpPr>
          <p:cNvPr id="3" name="Notes Placeholder 2"/>
          <p:cNvSpPr>
            <a:spLocks noGrp="1"/>
          </p:cNvSpPr>
          <p:nvPr>
            <p:ph type="body" idx="1"/>
          </p:nvPr>
        </p:nvSpPr>
        <p:spPr>
          <a:xfrm>
            <a:off x="696896" y="4408334"/>
            <a:ext cx="5475304" cy="4595555"/>
          </a:xfrm>
        </p:spPr>
        <p:txBody>
          <a:bodyPr/>
          <a:lstStyle/>
          <a:p>
            <a:pPr>
              <a:spcBef>
                <a:spcPts val="0"/>
              </a:spcBef>
            </a:pPr>
            <a:r>
              <a:rPr lang="fr-CA" sz="900" b="1" dirty="0">
                <a:latin typeface="Arial" panose="020B0604020202020204" pitchFamily="34" charset="0"/>
              </a:rPr>
              <a:t>Point clé</a:t>
            </a:r>
          </a:p>
          <a:p>
            <a:pPr marL="171450" indent="-171450">
              <a:spcBef>
                <a:spcPts val="0"/>
              </a:spcBef>
              <a:buFont typeface="Arial" panose="020B0604020202020204" pitchFamily="34" charset="0"/>
              <a:buChar char="•"/>
            </a:pPr>
            <a:r>
              <a:rPr lang="fr-CA" sz="900" dirty="0">
                <a:latin typeface="Arial" panose="020B0604020202020204" pitchFamily="34" charset="0"/>
              </a:rPr>
              <a:t>Plusieurs hypothèses concernant le mécanisme de la pathogenèse de la DAFK ont été avancées.</a:t>
            </a:r>
          </a:p>
          <a:p>
            <a:pPr>
              <a:spcBef>
                <a:spcPts val="0"/>
              </a:spcBef>
            </a:pPr>
            <a:endParaRPr lang="fr-CA" sz="900" dirty="0">
              <a:latin typeface="Arial" panose="020B0604020202020204" pitchFamily="34" charset="0"/>
              <a:cs typeface="Arial" panose="020B0604020202020204" pitchFamily="34" charset="0"/>
            </a:endParaRPr>
          </a:p>
          <a:p>
            <a:pPr>
              <a:spcBef>
                <a:spcPts val="0"/>
              </a:spcBef>
            </a:pPr>
            <a:r>
              <a:rPr lang="fr-CA" sz="900" b="1" dirty="0">
                <a:latin typeface="Arial" panose="020B0604020202020204" pitchFamily="34" charset="0"/>
              </a:rPr>
              <a:t>Autres renseignements</a:t>
            </a:r>
          </a:p>
          <a:p>
            <a:pPr marL="174552" indent="-174552">
              <a:spcBef>
                <a:spcPts val="0"/>
              </a:spcBef>
              <a:buFont typeface="Arial" panose="020B0604020202020204" pitchFamily="34" charset="0"/>
              <a:buChar char="•"/>
            </a:pPr>
            <a:r>
              <a:rPr lang="fr-CA" sz="900" dirty="0">
                <a:latin typeface="Arial" panose="020B0604020202020204" pitchFamily="34" charset="0"/>
              </a:rPr>
              <a:t>La destruction du pancréas entraîne la perte de cellules des îlots de Langerhans, la fibrose et des dépôts d’amyloïdes dans les îlots de Langerhans</a:t>
            </a:r>
            <a:r>
              <a:rPr lang="fr-CA" sz="900" baseline="30000" dirty="0">
                <a:latin typeface="Arial" panose="020B0604020202020204" pitchFamily="34" charset="0"/>
              </a:rPr>
              <a:t>1</a:t>
            </a:r>
            <a:r>
              <a:rPr lang="fr-CA" sz="900" dirty="0">
                <a:latin typeface="Arial" panose="020B0604020202020204" pitchFamily="34" charset="0"/>
              </a:rPr>
              <a:t>.</a:t>
            </a:r>
          </a:p>
          <a:p>
            <a:pPr marL="174552" indent="-174552">
              <a:spcBef>
                <a:spcPts val="0"/>
              </a:spcBef>
              <a:buFont typeface="Arial" panose="020B0604020202020204" pitchFamily="34" charset="0"/>
              <a:buChar char="•"/>
            </a:pPr>
            <a:r>
              <a:rPr lang="fr-CA" sz="900" dirty="0">
                <a:latin typeface="Arial" panose="020B0604020202020204" pitchFamily="34" charset="0"/>
              </a:rPr>
              <a:t>Les anomalies de l’activité de la protéine CFTR entraînent une dépolarisation et une mobilisation de la Ca</a:t>
            </a:r>
            <a:r>
              <a:rPr lang="fr-CA" sz="900" baseline="30000" dirty="0">
                <a:latin typeface="Arial" panose="020B0604020202020204" pitchFamily="34" charset="0"/>
              </a:rPr>
              <a:t>2+</a:t>
            </a:r>
            <a:r>
              <a:rPr lang="fr-CA" sz="900" dirty="0">
                <a:latin typeface="Arial" panose="020B0604020202020204" pitchFamily="34" charset="0"/>
              </a:rPr>
              <a:t> en réponse au glucose dans les cultures de cellules bêta</a:t>
            </a:r>
            <a:r>
              <a:rPr lang="fr-CA" sz="900" baseline="30000" dirty="0">
                <a:latin typeface="Arial" panose="020B0604020202020204" pitchFamily="34" charset="0"/>
              </a:rPr>
              <a:t>2</a:t>
            </a:r>
            <a:r>
              <a:rPr lang="fr-CA" sz="900" dirty="0">
                <a:latin typeface="Arial" panose="020B0604020202020204" pitchFamily="34" charset="0"/>
              </a:rPr>
              <a:t>.</a:t>
            </a:r>
            <a:endParaRPr lang="fr-CA" sz="900" dirty="0">
              <a:latin typeface="Arial" panose="020B0604020202020204" pitchFamily="34" charset="0"/>
              <a:cs typeface="Arial" panose="020B0604020202020204" pitchFamily="34" charset="0"/>
            </a:endParaRPr>
          </a:p>
          <a:p>
            <a:pPr marL="174552" indent="-174552">
              <a:spcBef>
                <a:spcPts val="0"/>
              </a:spcBef>
              <a:buFont typeface="Arial" panose="020B0604020202020204" pitchFamily="34" charset="0"/>
              <a:buChar char="•"/>
            </a:pPr>
            <a:r>
              <a:rPr lang="fr-CA" sz="900" dirty="0">
                <a:latin typeface="Arial" panose="020B0604020202020204" pitchFamily="34" charset="0"/>
              </a:rPr>
              <a:t>Les cellules bêta synthétisent de grandes quantités de protéines. L’accumulation chronique de protéines CFTR mal repliées peut surcharger les voies de dégradation protéolytiques des cellules bêta, ce qui entraîne un stress soutenu du réticulum endoplasmique (réponse se traduisant par des protéines non repliées et la dégradation des protéines associée au réticulum endoplasmique) et l’apoptose des cellules bêta</a:t>
            </a:r>
            <a:r>
              <a:rPr lang="fr-CA" sz="900" baseline="30000" dirty="0">
                <a:latin typeface="Arial" panose="020B0604020202020204" pitchFamily="34" charset="0"/>
              </a:rPr>
              <a:t>3</a:t>
            </a:r>
            <a:r>
              <a:rPr lang="fr-CA" sz="900" dirty="0">
                <a:latin typeface="Arial" panose="020B0604020202020204" pitchFamily="34" charset="0"/>
              </a:rPr>
              <a:t>.</a:t>
            </a:r>
            <a:endParaRPr lang="fr-CA" sz="900" dirty="0">
              <a:latin typeface="Arial" panose="020B0604020202020204" pitchFamily="34" charset="0"/>
              <a:cs typeface="Arial" panose="020B0604020202020204" pitchFamily="34" charset="0"/>
            </a:endParaRPr>
          </a:p>
          <a:p>
            <a:pPr marL="174552" indent="-174552">
              <a:spcBef>
                <a:spcPts val="0"/>
              </a:spcBef>
              <a:buFont typeface="Arial" panose="020B0604020202020204" pitchFamily="34" charset="0"/>
              <a:buChar char="•"/>
            </a:pPr>
            <a:r>
              <a:rPr lang="fr-CA" sz="900" dirty="0">
                <a:latin typeface="Arial" panose="020B0604020202020204" pitchFamily="34" charset="0"/>
              </a:rPr>
              <a:t>L’inflammation chronique causée par le stress oxydatif, la production de dérivés réactifs de l’oxygène</a:t>
            </a:r>
            <a:r>
              <a:rPr lang="fr-CA" sz="900" baseline="30000" dirty="0">
                <a:latin typeface="Arial" panose="020B0604020202020204" pitchFamily="34" charset="0"/>
              </a:rPr>
              <a:t>4</a:t>
            </a:r>
            <a:r>
              <a:rPr lang="fr-CA" sz="900" dirty="0">
                <a:latin typeface="Arial" panose="020B0604020202020204" pitchFamily="34" charset="0"/>
              </a:rPr>
              <a:t>, le taux élevé de cytokines pro-inflammatoires</a:t>
            </a:r>
            <a:r>
              <a:rPr lang="fr-CA" sz="900" baseline="30000" dirty="0">
                <a:latin typeface="Arial" panose="020B0604020202020204" pitchFamily="34" charset="0"/>
              </a:rPr>
              <a:t>1</a:t>
            </a:r>
            <a:r>
              <a:rPr lang="fr-CA" sz="900" dirty="0">
                <a:latin typeface="Arial" panose="020B0604020202020204" pitchFamily="34" charset="0"/>
              </a:rPr>
              <a:t>, l’absorption défectueuse d’antioxydants liposolubles et l’éventuelle carence en vitamine D contribuent à la destruction et au dysfonctionnement des cellules bêta et à l’insulinorésistance</a:t>
            </a:r>
            <a:r>
              <a:rPr lang="fr-CA" sz="900" baseline="30000" dirty="0">
                <a:latin typeface="Arial" panose="020B0604020202020204" pitchFamily="34" charset="0"/>
              </a:rPr>
              <a:t>1, 4</a:t>
            </a:r>
            <a:r>
              <a:rPr lang="fr-CA" sz="900" dirty="0">
                <a:latin typeface="Arial" panose="020B0604020202020204" pitchFamily="34" charset="0"/>
              </a:rPr>
              <a:t>.</a:t>
            </a:r>
            <a:endParaRPr lang="fr-CA" sz="900" dirty="0">
              <a:latin typeface="Arial" panose="020B0604020202020204" pitchFamily="34" charset="0"/>
              <a:cs typeface="Arial" panose="020B0604020202020204" pitchFamily="34" charset="0"/>
            </a:endParaRPr>
          </a:p>
          <a:p>
            <a:pPr marL="174552" indent="-174552">
              <a:spcBef>
                <a:spcPts val="0"/>
              </a:spcBef>
              <a:buFont typeface="Arial" panose="020B0604020202020204" pitchFamily="34" charset="0"/>
              <a:buChar char="•"/>
            </a:pPr>
            <a:r>
              <a:rPr lang="fr-CA" sz="900" dirty="0">
                <a:latin typeface="Arial" panose="020B0604020202020204" pitchFamily="34" charset="0"/>
              </a:rPr>
              <a:t>Les anomalies de la sécrétion d’</a:t>
            </a:r>
            <a:r>
              <a:rPr lang="fr-CA" sz="900" dirty="0" err="1">
                <a:latin typeface="Arial" panose="020B0604020202020204" pitchFamily="34" charset="0"/>
              </a:rPr>
              <a:t>incrétines</a:t>
            </a:r>
            <a:r>
              <a:rPr lang="fr-CA" sz="900" dirty="0">
                <a:latin typeface="Arial" panose="020B0604020202020204" pitchFamily="34" charset="0"/>
              </a:rPr>
              <a:t> chez les patients atteints de FK peuvent elles aussi contribuer au fonctionnement inadéquat des cellules bêta.</a:t>
            </a:r>
          </a:p>
          <a:p>
            <a:pPr marL="174552" indent="-174552">
              <a:spcBef>
                <a:spcPts val="0"/>
              </a:spcBef>
              <a:buFont typeface="Arial" panose="020B0604020202020204" pitchFamily="34" charset="0"/>
              <a:buChar char="•"/>
            </a:pPr>
            <a:r>
              <a:rPr lang="fr-CA" sz="900" dirty="0">
                <a:latin typeface="Arial" panose="020B0604020202020204" pitchFamily="34" charset="0"/>
              </a:rPr>
              <a:t>Dans la plupart des études, la sensibilité à l’insuline est normale chez les patients atteints de FK</a:t>
            </a:r>
            <a:r>
              <a:rPr lang="fr-CA" sz="900" baseline="30000" dirty="0">
                <a:latin typeface="Arial" panose="020B0604020202020204" pitchFamily="34" charset="0"/>
              </a:rPr>
              <a:t>1, 5</a:t>
            </a:r>
            <a:r>
              <a:rPr lang="fr-CA" sz="900" dirty="0">
                <a:latin typeface="Arial" panose="020B0604020202020204" pitchFamily="34" charset="0"/>
              </a:rPr>
              <a:t>. Dans les études révélant une réduction de la sensibilité à l’insuline, les populations à l’étude, la méthodologie employée et l’interprétation des données étaient peut-être des facteurs confondants</a:t>
            </a:r>
            <a:r>
              <a:rPr lang="fr-CA" sz="900" baseline="30000" dirty="0">
                <a:latin typeface="Arial" panose="020B0604020202020204" pitchFamily="34" charset="0"/>
              </a:rPr>
              <a:t>5</a:t>
            </a:r>
            <a:r>
              <a:rPr lang="fr-CA" sz="900" dirty="0">
                <a:latin typeface="Arial" panose="020B0604020202020204" pitchFamily="34" charset="0"/>
              </a:rPr>
              <a:t>.</a:t>
            </a:r>
            <a:endParaRPr lang="fr-CA" sz="900" dirty="0">
              <a:latin typeface="Arial" panose="020B0604020202020204" pitchFamily="34" charset="0"/>
              <a:cs typeface="Arial" panose="020B0604020202020204" pitchFamily="34" charset="0"/>
            </a:endParaRPr>
          </a:p>
          <a:p>
            <a:pPr marL="174552" indent="-174552">
              <a:spcBef>
                <a:spcPts val="0"/>
              </a:spcBef>
              <a:buFont typeface="Arial" panose="020B0604020202020204" pitchFamily="34" charset="0"/>
              <a:buChar char="•"/>
            </a:pPr>
            <a:r>
              <a:rPr lang="fr-CA" sz="900" dirty="0">
                <a:latin typeface="Arial" panose="020B0604020202020204" pitchFamily="34" charset="0"/>
              </a:rPr>
              <a:t>Chez les patients atteints de FK, l’</a:t>
            </a:r>
            <a:r>
              <a:rPr lang="fr-CA" sz="900" dirty="0" err="1">
                <a:latin typeface="Arial" panose="020B0604020202020204" pitchFamily="34" charset="0"/>
              </a:rPr>
              <a:t>insulinorésistance</a:t>
            </a:r>
            <a:r>
              <a:rPr lang="fr-CA" sz="900" dirty="0">
                <a:latin typeface="Arial" panose="020B0604020202020204" pitchFamily="34" charset="0"/>
              </a:rPr>
              <a:t> peut être causée par une anomalie de la localisation du transporteur de glucose GLUT-4 et(ou) un taux élevé de TNF-α</a:t>
            </a:r>
            <a:r>
              <a:rPr lang="fr-CA" sz="900" baseline="30000" dirty="0">
                <a:latin typeface="Arial" panose="020B0604020202020204" pitchFamily="34" charset="0"/>
              </a:rPr>
              <a:t>6</a:t>
            </a:r>
            <a:r>
              <a:rPr lang="fr-CA" sz="900" dirty="0">
                <a:latin typeface="Arial" panose="020B0604020202020204" pitchFamily="34" charset="0"/>
              </a:rPr>
              <a:t>.</a:t>
            </a:r>
            <a:endParaRPr lang="fr-CA" sz="900" dirty="0">
              <a:latin typeface="Arial" panose="020B0604020202020204" pitchFamily="34" charset="0"/>
              <a:cs typeface="Arial" panose="020B0604020202020204" pitchFamily="34" charset="0"/>
            </a:endParaRPr>
          </a:p>
          <a:p>
            <a:pPr marL="174552" indent="-174552">
              <a:spcBef>
                <a:spcPts val="0"/>
              </a:spcBef>
              <a:buFont typeface="Arial" panose="020B0604020202020204" pitchFamily="34" charset="0"/>
              <a:buChar char="•"/>
            </a:pPr>
            <a:endParaRPr lang="fr-CA" sz="900" dirty="0">
              <a:latin typeface="Arial" panose="020B0604020202020204" pitchFamily="34" charset="0"/>
              <a:cs typeface="Arial" panose="020B0604020202020204" pitchFamily="34" charset="0"/>
            </a:endParaRPr>
          </a:p>
          <a:p>
            <a:pPr>
              <a:spcBef>
                <a:spcPts val="0"/>
              </a:spcBef>
            </a:pPr>
            <a:r>
              <a:rPr lang="fr-CA" sz="900" b="1" dirty="0">
                <a:latin typeface="Arial" panose="020B0604020202020204" pitchFamily="34" charset="0"/>
              </a:rPr>
              <a:t>Références</a:t>
            </a:r>
          </a:p>
          <a:p>
            <a:pPr marL="237127" indent="-237127">
              <a:spcBef>
                <a:spcPts val="0"/>
              </a:spcBef>
              <a:buFont typeface="+mj-lt"/>
              <a:buAutoNum type="arabicPeriod"/>
            </a:pPr>
            <a:r>
              <a:rPr lang="fr-CA" sz="900" dirty="0">
                <a:latin typeface="Arial" panose="020B0604020202020204" pitchFamily="34" charset="0"/>
              </a:rPr>
              <a:t>BARRIO, R. « Management of endocrine disease: Cystic fibrosis-related diabetes: novel pathogenic insights opening new therapeutic avenues », </a:t>
            </a:r>
            <a:r>
              <a:rPr lang="fr-CA" sz="900" i="1" dirty="0">
                <a:latin typeface="Arial" panose="020B0604020202020204" pitchFamily="34" charset="0"/>
              </a:rPr>
              <a:t>Eur J Endocrinol</a:t>
            </a:r>
            <a:r>
              <a:rPr lang="fr-CA" sz="900" dirty="0">
                <a:latin typeface="Arial" panose="020B0604020202020204" pitchFamily="34" charset="0"/>
              </a:rPr>
              <a:t>., 2015;172(4):R131-R141.</a:t>
            </a:r>
          </a:p>
          <a:p>
            <a:pPr marL="237127" indent="-237127">
              <a:spcBef>
                <a:spcPts val="0"/>
              </a:spcBef>
              <a:buFont typeface="+mj-lt"/>
              <a:buAutoNum type="arabicPeriod"/>
            </a:pPr>
            <a:r>
              <a:rPr lang="fr-CA" sz="900" dirty="0">
                <a:latin typeface="Arial" panose="020B0604020202020204" pitchFamily="34" charset="0"/>
              </a:rPr>
              <a:t>GUO, J. H., H. Chen, Y. C. Ruan et coll. « Glucose-induced electrical activities and insulin secretion in pancreatic islet β-cells are modulated by CFTR », </a:t>
            </a:r>
            <a:r>
              <a:rPr lang="fr-CA" sz="900" i="1" dirty="0">
                <a:latin typeface="Arial" panose="020B0604020202020204" pitchFamily="34" charset="0"/>
              </a:rPr>
              <a:t>Nat Commun</a:t>
            </a:r>
            <a:r>
              <a:rPr lang="fr-CA" sz="900" dirty="0">
                <a:latin typeface="Arial" panose="020B0604020202020204" pitchFamily="34" charset="0"/>
              </a:rPr>
              <a:t>., 2014;5:4420.</a:t>
            </a:r>
          </a:p>
          <a:p>
            <a:pPr marL="237127" indent="-237127">
              <a:spcBef>
                <a:spcPts val="0"/>
              </a:spcBef>
              <a:buFont typeface="+mj-lt"/>
              <a:buAutoNum type="arabicPeriod"/>
            </a:pPr>
            <a:r>
              <a:rPr lang="fr-CA" sz="900" dirty="0">
                <a:latin typeface="Arial" panose="020B0604020202020204" pitchFamily="34" charset="0"/>
              </a:rPr>
              <a:t>ALI, B. R. « Is cystic fibrosis-related diabetes an apoptotic consequence of ER stress in pancreatic cells? », </a:t>
            </a:r>
            <a:r>
              <a:rPr lang="fr-CA" sz="900" i="1" dirty="0">
                <a:latin typeface="Arial" panose="020B0604020202020204" pitchFamily="34" charset="0"/>
              </a:rPr>
              <a:t>Med Hypotheses</a:t>
            </a:r>
            <a:r>
              <a:rPr lang="fr-CA" sz="900" dirty="0">
                <a:latin typeface="Arial" panose="020B0604020202020204" pitchFamily="34" charset="0"/>
              </a:rPr>
              <a:t>, 2009;72(1):55-57. </a:t>
            </a:r>
          </a:p>
          <a:p>
            <a:pPr marL="237127" indent="-237127">
              <a:spcBef>
                <a:spcPts val="0"/>
              </a:spcBef>
              <a:buFont typeface="+mj-lt"/>
              <a:buAutoNum type="arabicPeriod"/>
            </a:pPr>
            <a:r>
              <a:rPr lang="fr-CA" sz="900" dirty="0">
                <a:latin typeface="Arial" panose="020B0604020202020204" pitchFamily="34" charset="0"/>
              </a:rPr>
              <a:t>GALLI, F., A. Battistoni, R. Gambari et coll. « Oxidative stress and antioxidant therapy in cystic fibrosis », </a:t>
            </a:r>
            <a:r>
              <a:rPr lang="fr-CA" sz="900" i="1" dirty="0">
                <a:latin typeface="Arial" panose="020B0604020202020204" pitchFamily="34" charset="0"/>
              </a:rPr>
              <a:t>Biochim Biophys Acta.</a:t>
            </a:r>
            <a:r>
              <a:rPr lang="fr-CA" sz="900" dirty="0">
                <a:latin typeface="Arial" panose="020B0604020202020204" pitchFamily="34" charset="0"/>
              </a:rPr>
              <a:t>, 2012;1822(5):690-713. </a:t>
            </a:r>
          </a:p>
          <a:p>
            <a:pPr marL="237127" indent="-237127">
              <a:spcBef>
                <a:spcPts val="0"/>
              </a:spcBef>
              <a:buFont typeface="+mj-lt"/>
              <a:buAutoNum type="arabicPeriod"/>
            </a:pPr>
            <a:r>
              <a:rPr lang="fr-CA" sz="900" dirty="0">
                <a:latin typeface="Arial" panose="020B0604020202020204" pitchFamily="34" charset="0"/>
              </a:rPr>
              <a:t>KELLY, A. et A. Moran. « Update on cystic fibrosis-related diabetes », </a:t>
            </a:r>
            <a:r>
              <a:rPr lang="fr-CA" sz="900" i="1" dirty="0">
                <a:latin typeface="Arial" panose="020B0604020202020204" pitchFamily="34" charset="0"/>
              </a:rPr>
              <a:t>J Cyst Fibros</a:t>
            </a:r>
            <a:r>
              <a:rPr lang="fr-CA" sz="900" dirty="0">
                <a:latin typeface="Arial" panose="020B0604020202020204" pitchFamily="34" charset="0"/>
              </a:rPr>
              <a:t>., 2013;12(4):318-331.</a:t>
            </a:r>
            <a:endParaRPr lang="fr-CA" sz="900" dirty="0">
              <a:latin typeface="Arial" panose="020B0604020202020204" pitchFamily="34" charset="0"/>
              <a:cs typeface="Arial" panose="020B0604020202020204" pitchFamily="34" charset="0"/>
            </a:endParaRPr>
          </a:p>
          <a:p>
            <a:pPr marL="237127" indent="-237127">
              <a:spcBef>
                <a:spcPts val="0"/>
              </a:spcBef>
              <a:buFont typeface="+mj-lt"/>
              <a:buAutoNum type="arabicPeriod"/>
            </a:pPr>
            <a:r>
              <a:rPr lang="fr-CA" sz="900" dirty="0">
                <a:latin typeface="Arial" panose="020B0604020202020204" pitchFamily="34" charset="0"/>
              </a:rPr>
              <a:t>HARDIN, D. S., A. Leblanc, G. Marshall et D. K. Seilheimer. « Mechanisms of insulin resistance in cystic fibrosis », </a:t>
            </a:r>
            <a:r>
              <a:rPr lang="fr-CA" sz="900" i="1" dirty="0">
                <a:latin typeface="Arial" panose="020B0604020202020204" pitchFamily="34" charset="0"/>
              </a:rPr>
              <a:t>Am J Physiol</a:t>
            </a:r>
            <a:r>
              <a:rPr lang="fr-CA" dirty="0"/>
              <a:t> </a:t>
            </a:r>
            <a:r>
              <a:rPr lang="fr-CA" sz="900" i="1" dirty="0">
                <a:latin typeface="Arial" panose="020B0604020202020204" pitchFamily="34" charset="0"/>
              </a:rPr>
              <a:t>Endocrinol</a:t>
            </a:r>
            <a:r>
              <a:rPr lang="fr-CA" dirty="0"/>
              <a:t> </a:t>
            </a:r>
            <a:r>
              <a:rPr lang="fr-CA" sz="900" i="1" dirty="0">
                <a:latin typeface="Arial" panose="020B0604020202020204" pitchFamily="34" charset="0"/>
              </a:rPr>
              <a:t>Metab</a:t>
            </a:r>
            <a:r>
              <a:rPr lang="fr-CA" sz="900" dirty="0">
                <a:latin typeface="Arial" panose="020B0604020202020204" pitchFamily="34" charset="0"/>
              </a:rPr>
              <a:t>., 2001;281(5):E1022-E1028.</a:t>
            </a:r>
            <a:endParaRPr lang="fr-CA" sz="900" dirty="0">
              <a:latin typeface="Arial" panose="020B0604020202020204" pitchFamily="34" charset="0"/>
              <a:cs typeface="Arial" panose="020B0604020202020204" pitchFamily="34" charset="0"/>
            </a:endParaRPr>
          </a:p>
        </p:txBody>
      </p:sp>
      <p:sp>
        <p:nvSpPr>
          <p:cNvPr id="29" name="Slide Number Placeholder 3"/>
          <p:cNvSpPr>
            <a:spLocks noGrp="1"/>
          </p:cNvSpPr>
          <p:nvPr>
            <p:ph type="sldNum" sz="quarter" idx="5"/>
          </p:nvPr>
        </p:nvSpPr>
        <p:spPr>
          <a:xfrm>
            <a:off x="3884613" y="8685213"/>
            <a:ext cx="2971800" cy="458787"/>
          </a:xfrm>
        </p:spPr>
        <p:txBody>
          <a:bodyPr/>
          <a:lstStyle/>
          <a:p>
            <a:pPr>
              <a:defRPr/>
            </a:pPr>
            <a:r>
              <a:rPr lang="fr-CA"/>
              <a:t>32</a:t>
            </a:r>
            <a:endParaRPr lang="fr-CA" dirty="0"/>
          </a:p>
        </p:txBody>
      </p:sp>
    </p:spTree>
    <p:extLst>
      <p:ext uri="{BB962C8B-B14F-4D97-AF65-F5344CB8AC3E}">
        <p14:creationId xmlns:p14="http://schemas.microsoft.com/office/powerpoint/2010/main" val="6497507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5442" y="4408334"/>
            <a:ext cx="5476758" cy="4468966"/>
          </a:xfrm>
        </p:spPr>
        <p:txBody>
          <a:bodyPr/>
          <a:lstStyle/>
          <a:p>
            <a:r>
              <a:rPr lang="fr-CA" b="1" dirty="0">
                <a:solidFill>
                  <a:srgbClr val="000000"/>
                </a:solidFill>
                <a:latin typeface="Arial" panose="020B0604020202020204" pitchFamily="34" charset="0"/>
              </a:rPr>
              <a:t>Point clé</a:t>
            </a:r>
          </a:p>
          <a:p>
            <a:pPr marL="171450" indent="-171450">
              <a:buFont typeface="Arial" panose="020B0604020202020204" pitchFamily="34" charset="0"/>
              <a:buChar char="•"/>
            </a:pPr>
            <a:r>
              <a:rPr lang="fr-CA" dirty="0">
                <a:solidFill>
                  <a:srgbClr val="000000"/>
                </a:solidFill>
                <a:latin typeface="Arial" panose="020B0604020202020204" pitchFamily="34" charset="0"/>
              </a:rPr>
              <a:t>Même les patients atteints de FK dont la sensibilité à l’insuline dans les tissus périphériques est normale, selon l’élimination du glucose en réponse à l’insuline, présentent des anomalies de la réponse de l’insuline liées à la suppression de l’élimination des protéines, de la production hépatique de glucose et de la lipolyse</a:t>
            </a:r>
            <a:r>
              <a:rPr lang="fr-CA" baseline="30000" dirty="0">
                <a:solidFill>
                  <a:srgbClr val="000000"/>
                </a:solidFill>
                <a:latin typeface="Arial" panose="020B0604020202020204" pitchFamily="34" charset="0"/>
              </a:rPr>
              <a:t>1-3</a:t>
            </a:r>
            <a:r>
              <a:rPr lang="fr-CA" dirty="0">
                <a:solidFill>
                  <a:srgbClr val="000000"/>
                </a:solidFill>
                <a:latin typeface="Arial" panose="020B0604020202020204" pitchFamily="34" charset="0"/>
              </a:rPr>
              <a:t>.</a:t>
            </a:r>
            <a:endParaRPr lang="fr-CA" b="1" dirty="0">
              <a:solidFill>
                <a:srgbClr val="000000"/>
              </a:solidFill>
              <a:latin typeface="Arial" panose="020B0604020202020204" pitchFamily="34" charset="0"/>
              <a:cs typeface="Arial" panose="020B0604020202020204" pitchFamily="34" charset="0"/>
            </a:endParaRPr>
          </a:p>
          <a:p>
            <a:endParaRPr lang="fr-CA" b="1" dirty="0">
              <a:solidFill>
                <a:srgbClr val="000000"/>
              </a:solidFill>
              <a:latin typeface="Arial" panose="020B0604020202020204" pitchFamily="34" charset="0"/>
              <a:cs typeface="Arial" panose="020B0604020202020204" pitchFamily="34" charset="0"/>
            </a:endParaRPr>
          </a:p>
          <a:p>
            <a:r>
              <a:rPr lang="fr-CA" b="1" dirty="0">
                <a:solidFill>
                  <a:srgbClr val="000000"/>
                </a:solidFill>
                <a:latin typeface="Arial" panose="020B0604020202020204" pitchFamily="34" charset="0"/>
              </a:rPr>
              <a:t>Autres renseignements</a:t>
            </a:r>
          </a:p>
          <a:p>
            <a:pPr marL="171450" indent="-171450">
              <a:buFont typeface="Arial" panose="020B0604020202020204" pitchFamily="34" charset="0"/>
              <a:buChar char="•"/>
            </a:pPr>
            <a:r>
              <a:rPr lang="fr-CA" dirty="0">
                <a:solidFill>
                  <a:srgbClr val="000000"/>
                </a:solidFill>
                <a:latin typeface="Arial" panose="020B0604020202020204" pitchFamily="34" charset="0"/>
              </a:rPr>
              <a:t>Les indicateurs utilisés dans le cadre de ces études pour évaluer l’effet de l’insuline dans les tissus musculaires, hépatiques et adipeux</a:t>
            </a:r>
            <a:r>
              <a:rPr lang="fr-CA" dirty="0"/>
              <a:t> </a:t>
            </a:r>
            <a:r>
              <a:rPr lang="fr-CA" dirty="0">
                <a:solidFill>
                  <a:srgbClr val="000000"/>
                </a:solidFill>
                <a:latin typeface="Arial" panose="020B0604020202020204" pitchFamily="34" charset="0"/>
              </a:rPr>
              <a:t>étaient, respectivement, des acides aminés qui ne sont pas synthétisés par l’organisme (leucine, phénylalanine, tyrosine)</a:t>
            </a:r>
            <a:r>
              <a:rPr lang="fr-CA" baseline="30000" dirty="0">
                <a:solidFill>
                  <a:srgbClr val="000000"/>
                </a:solidFill>
                <a:latin typeface="Arial" panose="020B0604020202020204" pitchFamily="34" charset="0"/>
              </a:rPr>
              <a:t>1</a:t>
            </a:r>
            <a:r>
              <a:rPr lang="fr-CA" dirty="0"/>
              <a:t>, </a:t>
            </a:r>
            <a:r>
              <a:rPr lang="fr-CA" dirty="0">
                <a:solidFill>
                  <a:srgbClr val="000000"/>
                </a:solidFill>
                <a:latin typeface="Arial" panose="020B0604020202020204" pitchFamily="34" charset="0"/>
              </a:rPr>
              <a:t>du glucose</a:t>
            </a:r>
            <a:r>
              <a:rPr lang="fr-CA" baseline="30000" dirty="0">
                <a:solidFill>
                  <a:srgbClr val="000000"/>
                </a:solidFill>
                <a:latin typeface="Arial" panose="020B0604020202020204" pitchFamily="34" charset="0"/>
              </a:rPr>
              <a:t>2</a:t>
            </a:r>
            <a:r>
              <a:rPr lang="fr-CA" dirty="0"/>
              <a:t> </a:t>
            </a:r>
            <a:r>
              <a:rPr lang="fr-CA" dirty="0">
                <a:solidFill>
                  <a:srgbClr val="000000"/>
                </a:solidFill>
                <a:latin typeface="Arial" panose="020B0604020202020204" pitchFamily="34" charset="0"/>
              </a:rPr>
              <a:t>ou du palmitate, tous marqués par isotope</a:t>
            </a:r>
            <a:r>
              <a:rPr lang="fr-CA" baseline="30000" dirty="0">
                <a:solidFill>
                  <a:srgbClr val="000000"/>
                </a:solidFill>
                <a:latin typeface="Arial" panose="020B0604020202020204" pitchFamily="34" charset="0"/>
              </a:rPr>
              <a:t>3</a:t>
            </a:r>
            <a:r>
              <a:rPr lang="fr-CA" dirty="0">
                <a:solidFill>
                  <a:srgbClr val="000000"/>
                </a:solidFill>
                <a:latin typeface="Arial" panose="020B0604020202020204" pitchFamily="34" charset="0"/>
              </a:rPr>
              <a:t>.</a:t>
            </a:r>
          </a:p>
          <a:p>
            <a:pPr marL="171450" indent="-171450">
              <a:buFont typeface="Arial" panose="020B0604020202020204" pitchFamily="34" charset="0"/>
              <a:buChar char="•"/>
            </a:pPr>
            <a:r>
              <a:rPr lang="fr-CA" dirty="0">
                <a:solidFill>
                  <a:srgbClr val="000000"/>
                </a:solidFill>
                <a:latin typeface="Arial" panose="020B0604020202020204" pitchFamily="34" charset="0"/>
              </a:rPr>
              <a:t>Des protocoles fondés sur l’utilisation de clamps euglycémiques hyperinsulinémiques ou hyperglycémiques ont été suivis pour déterminer les effets de l’insuline</a:t>
            </a:r>
            <a:r>
              <a:rPr lang="fr-CA" baseline="30000" dirty="0">
                <a:solidFill>
                  <a:srgbClr val="000000"/>
                </a:solidFill>
                <a:latin typeface="Arial" panose="020B0604020202020204" pitchFamily="34" charset="0"/>
              </a:rPr>
              <a:t>1-3</a:t>
            </a:r>
            <a:r>
              <a:rPr lang="fr-CA" dirty="0">
                <a:solidFill>
                  <a:srgbClr val="000000"/>
                </a:solidFill>
                <a:latin typeface="Arial" panose="020B0604020202020204" pitchFamily="34" charset="0"/>
              </a:rPr>
              <a:t>.</a:t>
            </a:r>
            <a:endParaRPr lang="fr-CA" dirty="0">
              <a:solidFill>
                <a:srgbClr val="000000"/>
              </a:solidFill>
              <a:latin typeface="Arial" panose="020B0604020202020204" pitchFamily="34" charset="0"/>
              <a:cs typeface="Arial" panose="020B0604020202020204" pitchFamily="34" charset="0"/>
            </a:endParaRPr>
          </a:p>
          <a:p>
            <a:endParaRPr lang="fr-CA" b="1" dirty="0">
              <a:solidFill>
                <a:srgbClr val="000000"/>
              </a:solidFill>
              <a:latin typeface="Arial" panose="020B0604020202020204" pitchFamily="34" charset="0"/>
              <a:cs typeface="Arial" panose="020B0604020202020204" pitchFamily="34" charset="0"/>
            </a:endParaRPr>
          </a:p>
          <a:p>
            <a:r>
              <a:rPr lang="fr-CA" b="1" dirty="0">
                <a:solidFill>
                  <a:srgbClr val="000000"/>
                </a:solidFill>
                <a:latin typeface="Arial" panose="020B0604020202020204" pitchFamily="34" charset="0"/>
              </a:rPr>
              <a:t>Références</a:t>
            </a:r>
          </a:p>
          <a:p>
            <a:pPr marL="228600" indent="-228600">
              <a:spcBef>
                <a:spcPts val="0"/>
              </a:spcBef>
              <a:buFont typeface="+mj-lt"/>
              <a:buAutoNum type="arabicPeriod"/>
            </a:pPr>
            <a:r>
              <a:rPr lang="fr-CA" dirty="0">
                <a:solidFill>
                  <a:srgbClr val="000000"/>
                </a:solidFill>
                <a:latin typeface="Arial" panose="020B0604020202020204" pitchFamily="34" charset="0"/>
              </a:rPr>
              <a:t>MORAN, A., C. Milla, R. Ducret et K. S. Nair. « Protein metabolism in clinically stable adult cystic fibrosis patients with abnormal glucose tolerance »,</a:t>
            </a:r>
            <a:r>
              <a:rPr lang="fr-CA" dirty="0"/>
              <a:t> </a:t>
            </a:r>
            <a:r>
              <a:rPr lang="fr-CA" i="1" dirty="0">
                <a:solidFill>
                  <a:srgbClr val="000000"/>
                </a:solidFill>
                <a:latin typeface="Arial" panose="020B0604020202020204" pitchFamily="34" charset="0"/>
              </a:rPr>
              <a:t>Diabetes</a:t>
            </a:r>
            <a:r>
              <a:rPr lang="fr-CA" dirty="0">
                <a:solidFill>
                  <a:srgbClr val="000000"/>
                </a:solidFill>
                <a:latin typeface="Arial" panose="020B0604020202020204" pitchFamily="34" charset="0"/>
              </a:rPr>
              <a:t>, 2001;50(6):1336-1343.</a:t>
            </a:r>
          </a:p>
          <a:p>
            <a:pPr marL="228600" indent="-228600">
              <a:spcBef>
                <a:spcPts val="0"/>
              </a:spcBef>
              <a:buFont typeface="+mj-lt"/>
              <a:buAutoNum type="arabicPeriod"/>
            </a:pPr>
            <a:r>
              <a:rPr lang="fr-CA" dirty="0">
                <a:solidFill>
                  <a:srgbClr val="000000"/>
                </a:solidFill>
                <a:latin typeface="Arial" panose="020B0604020202020204" pitchFamily="34" charset="0"/>
              </a:rPr>
              <a:t>MORAN, A., K. L. Pyzdrowski, J. Weinreb et coll. « Insulin sensitivity in cystic fibrosis », </a:t>
            </a:r>
            <a:r>
              <a:rPr lang="fr-CA" i="1" dirty="0">
                <a:solidFill>
                  <a:srgbClr val="000000"/>
                </a:solidFill>
                <a:latin typeface="Arial" panose="020B0604020202020204" pitchFamily="34" charset="0"/>
              </a:rPr>
              <a:t>Diabetes</a:t>
            </a:r>
            <a:r>
              <a:rPr lang="fr-CA" dirty="0">
                <a:solidFill>
                  <a:srgbClr val="000000"/>
                </a:solidFill>
                <a:latin typeface="Arial" panose="020B0604020202020204" pitchFamily="34" charset="0"/>
              </a:rPr>
              <a:t>, 1994;43(8):1020-1026.</a:t>
            </a:r>
          </a:p>
          <a:p>
            <a:pPr marL="228600" indent="-228600">
              <a:spcBef>
                <a:spcPts val="0"/>
              </a:spcBef>
              <a:buFont typeface="+mj-lt"/>
              <a:buAutoNum type="arabicPeriod"/>
            </a:pPr>
            <a:r>
              <a:rPr lang="fr-CA" dirty="0">
                <a:solidFill>
                  <a:srgbClr val="000000"/>
                </a:solidFill>
                <a:latin typeface="Arial" panose="020B0604020202020204" pitchFamily="34" charset="0"/>
              </a:rPr>
              <a:t>MORAN, A., R. Basu, C. Milla et M. D. Jensen. « Insulin regulation of free fatty acid kinetics in adult cystic fibrosis patients with impaired glucose tolerance », </a:t>
            </a:r>
            <a:r>
              <a:rPr lang="fr-CA" i="1" dirty="0">
                <a:solidFill>
                  <a:srgbClr val="000000"/>
                </a:solidFill>
                <a:latin typeface="Arial" panose="020B0604020202020204" pitchFamily="34" charset="0"/>
              </a:rPr>
              <a:t>Metabolism</a:t>
            </a:r>
            <a:r>
              <a:rPr lang="fr-CA" dirty="0">
                <a:solidFill>
                  <a:srgbClr val="000000"/>
                </a:solidFill>
                <a:latin typeface="Arial" panose="020B0604020202020204" pitchFamily="34" charset="0"/>
              </a:rPr>
              <a:t>, 2004;</a:t>
            </a:r>
            <a:r>
              <a:rPr lang="fr-CA" dirty="0">
                <a:solidFill>
                  <a:schemeClr val="tx1">
                    <a:lumMod val="50000"/>
                  </a:schemeClr>
                </a:solidFill>
                <a:latin typeface="Arial" panose="020B0604020202020204" pitchFamily="34" charset="0"/>
              </a:rPr>
              <a:t>53(11):1467-1472.</a:t>
            </a:r>
            <a:endParaRPr lang="fr-CA" dirty="0">
              <a:solidFill>
                <a:srgbClr val="000000"/>
              </a:solidFill>
              <a:latin typeface="Arial" panose="020B0604020202020204" pitchFamily="34" charset="0"/>
              <a:cs typeface="Arial" panose="020B0604020202020204" pitchFamily="34" charset="0"/>
            </a:endParaRPr>
          </a:p>
        </p:txBody>
      </p:sp>
      <p:sp>
        <p:nvSpPr>
          <p:cNvPr id="20" name="Slide Number Placeholder 3"/>
          <p:cNvSpPr>
            <a:spLocks noGrp="1"/>
          </p:cNvSpPr>
          <p:nvPr>
            <p:ph type="sldNum" sz="quarter" idx="5"/>
          </p:nvPr>
        </p:nvSpPr>
        <p:spPr>
          <a:xfrm>
            <a:off x="3884613" y="8685213"/>
            <a:ext cx="2971800" cy="458787"/>
          </a:xfrm>
        </p:spPr>
        <p:txBody>
          <a:bodyPr/>
          <a:lstStyle/>
          <a:p>
            <a:pPr>
              <a:defRPr/>
            </a:pPr>
            <a:r>
              <a:rPr lang="fr-CA"/>
              <a:t>33</a:t>
            </a:r>
            <a:endParaRPr lang="fr-CA" dirty="0"/>
          </a:p>
        </p:txBody>
      </p:sp>
    </p:spTree>
    <p:extLst>
      <p:ext uri="{BB962C8B-B14F-4D97-AF65-F5344CB8AC3E}">
        <p14:creationId xmlns:p14="http://schemas.microsoft.com/office/powerpoint/2010/main" val="33777905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4784" y="4408334"/>
            <a:ext cx="5477416" cy="4583266"/>
          </a:xfrm>
        </p:spPr>
        <p:txBody>
          <a:bodyPr/>
          <a:lstStyle/>
          <a:p>
            <a:pPr lvl="0"/>
            <a:r>
              <a:rPr lang="fr-CA" sz="900" b="1" dirty="0">
                <a:solidFill>
                  <a:srgbClr val="000000"/>
                </a:solidFill>
                <a:latin typeface="Arial" panose="020B0604020202020204" pitchFamily="34" charset="0"/>
              </a:rPr>
              <a:t>Point clé</a:t>
            </a:r>
          </a:p>
          <a:p>
            <a:pPr marL="171450" lvl="0" indent="-171450">
              <a:buFont typeface="Arial" panose="020B0604020202020204" pitchFamily="34" charset="0"/>
              <a:buChar char="•"/>
            </a:pPr>
            <a:r>
              <a:rPr lang="fr-CA" sz="900" dirty="0">
                <a:solidFill>
                  <a:srgbClr val="000000"/>
                </a:solidFill>
                <a:latin typeface="Arial" panose="020B0604020202020204" pitchFamily="34" charset="0"/>
              </a:rPr>
              <a:t>La carence en insuline et l’hyperglycémie peuvent contribuer de diverses manières </a:t>
            </a:r>
            <a:r>
              <a:rPr lang="fr-CA" sz="900">
                <a:solidFill>
                  <a:srgbClr val="000000"/>
                </a:solidFill>
                <a:latin typeface="Arial" panose="020B0604020202020204" pitchFamily="34" charset="0"/>
              </a:rPr>
              <a:t>au déclin de </a:t>
            </a:r>
            <a:r>
              <a:rPr lang="fr-CA" sz="900" dirty="0">
                <a:solidFill>
                  <a:srgbClr val="000000"/>
                </a:solidFill>
                <a:latin typeface="Arial" panose="020B0604020202020204" pitchFamily="34" charset="0"/>
              </a:rPr>
              <a:t>la fonction pulmonaire.</a:t>
            </a:r>
            <a:endParaRPr lang="fr-CA" sz="900" dirty="0">
              <a:solidFill>
                <a:srgbClr val="000000"/>
              </a:solidFill>
              <a:latin typeface="Arial" panose="020B0604020202020204" pitchFamily="34" charset="0"/>
              <a:cs typeface="Arial" panose="020B0604020202020204" pitchFamily="34" charset="0"/>
            </a:endParaRPr>
          </a:p>
          <a:p>
            <a:pPr lvl="0"/>
            <a:endParaRPr lang="fr-CA" sz="900" b="1" dirty="0">
              <a:solidFill>
                <a:srgbClr val="000000"/>
              </a:solidFill>
              <a:latin typeface="Arial" panose="020B0604020202020204" pitchFamily="34" charset="0"/>
              <a:cs typeface="Arial" panose="020B0604020202020204" pitchFamily="34" charset="0"/>
            </a:endParaRPr>
          </a:p>
          <a:p>
            <a:pPr lvl="0"/>
            <a:r>
              <a:rPr lang="fr-CA" sz="900" b="1" dirty="0">
                <a:solidFill>
                  <a:srgbClr val="000000"/>
                </a:solidFill>
                <a:latin typeface="Arial" panose="020B0604020202020204" pitchFamily="34" charset="0"/>
              </a:rPr>
              <a:t>Autres renseignements</a:t>
            </a:r>
          </a:p>
          <a:p>
            <a:pPr marL="171450" lvl="0" indent="-171450">
              <a:buFont typeface="Arial" panose="020B0604020202020204" pitchFamily="34" charset="0"/>
              <a:buChar char="•"/>
            </a:pPr>
            <a:r>
              <a:rPr lang="fr-CA" sz="900" dirty="0">
                <a:solidFill>
                  <a:srgbClr val="000000"/>
                </a:solidFill>
                <a:latin typeface="Arial" panose="020B0604020202020204" pitchFamily="34" charset="0"/>
              </a:rPr>
              <a:t>Dans le cadre d’une étude </a:t>
            </a:r>
            <a:r>
              <a:rPr lang="fr-CA" sz="900" kern="1200" dirty="0">
                <a:solidFill>
                  <a:srgbClr val="000000"/>
                </a:solidFill>
                <a:latin typeface="Arial" panose="020B0604020202020204" pitchFamily="34" charset="0"/>
              </a:rPr>
              <a:t>présentée à la NACFC en 2015, l’effet du glucose et de l’insuline sur les jonctions intercellulaires serrées dans les voies respiratoires a été examiné sur des modèles expérimentaux de cellules épithéliales normales et de cellules épithéliales de patients atteints de FK. L’étude a révélé que l’insuline avait un effet négatif et spécifique sur l’épithélium des voies respiratoires chez les patients atteints de FK, comparativement à l’effet observé sur les cellules normales, surtout en présence d’un taux de glucose élevé. Ces résultats suggèrent que les effets négatifs de l’insuline et du glucose sur l’épithélium des voies respiratoires des patients atteints de FK pourraient donner lieu à des fuites de métabolites dans les voies respiratoires, ce qui favoriserait la croissance de microorganismes pathogènes entraînant des exacerbations dans les voies respiratoires</a:t>
            </a:r>
            <a:r>
              <a:rPr lang="fr-CA" sz="900" kern="1200" baseline="30000" dirty="0">
                <a:solidFill>
                  <a:srgbClr val="000000"/>
                </a:solidFill>
                <a:latin typeface="Arial" panose="020B0604020202020204" pitchFamily="34" charset="0"/>
              </a:rPr>
              <a:t>1</a:t>
            </a:r>
            <a:r>
              <a:rPr lang="fr-CA" sz="900" kern="1200" dirty="0">
                <a:solidFill>
                  <a:srgbClr val="000000"/>
                </a:solidFill>
                <a:latin typeface="Arial" panose="020B0604020202020204" pitchFamily="34" charset="0"/>
              </a:rPr>
              <a:t>.</a:t>
            </a:r>
          </a:p>
          <a:p>
            <a:pPr marL="171450" lvl="0" indent="-171450">
              <a:buFont typeface="Arial" panose="020B0604020202020204" pitchFamily="34" charset="0"/>
              <a:buChar char="•"/>
            </a:pPr>
            <a:r>
              <a:rPr lang="fr-CA" sz="900" kern="1200" baseline="0" dirty="0">
                <a:solidFill>
                  <a:srgbClr val="000000"/>
                </a:solidFill>
                <a:latin typeface="Arial" panose="020B0604020202020204" pitchFamily="34" charset="0"/>
              </a:rPr>
              <a:t>D’autres études ont suggéré que les aberrations du métabolisme du glucose dans l’épithélium des voies respiratoires des patients atteints de FK favorisent la croissance bactérienne pathogène, dont celle des bactéries </a:t>
            </a:r>
            <a:r>
              <a:rPr lang="fr-CA" sz="900" i="1" dirty="0">
                <a:solidFill>
                  <a:srgbClr val="000000"/>
                </a:solidFill>
                <a:latin typeface="Arial" panose="020B0604020202020204" pitchFamily="34" charset="0"/>
              </a:rPr>
              <a:t>Pseudomonas aeruginosa, Staphylococcus Sp</a:t>
            </a:r>
            <a:r>
              <a:rPr lang="fr-CA" sz="900" dirty="0">
                <a:solidFill>
                  <a:srgbClr val="000000"/>
                </a:solidFill>
                <a:latin typeface="Arial" panose="020B0604020202020204" pitchFamily="34" charset="0"/>
              </a:rPr>
              <a:t> et </a:t>
            </a:r>
            <a:r>
              <a:rPr lang="fr-CA" sz="900" i="1" dirty="0">
                <a:solidFill>
                  <a:srgbClr val="000000"/>
                </a:solidFill>
                <a:latin typeface="Arial" panose="020B0604020202020204" pitchFamily="34" charset="0"/>
              </a:rPr>
              <a:t>S. maltophilia</a:t>
            </a:r>
            <a:r>
              <a:rPr lang="fr-CA" sz="900" baseline="30000" dirty="0">
                <a:solidFill>
                  <a:srgbClr val="000000"/>
                </a:solidFill>
                <a:latin typeface="Arial" panose="020B0604020202020204" pitchFamily="34" charset="0"/>
              </a:rPr>
              <a:t>2-4</a:t>
            </a:r>
            <a:endParaRPr lang="fr-CA" sz="900" kern="1200" baseline="0" dirty="0">
              <a:solidFill>
                <a:srgbClr val="000000"/>
              </a:solidFill>
              <a:latin typeface="Arial" panose="020B0604020202020204" pitchFamily="34" charset="0"/>
              <a:ea typeface="ＭＳ Ｐゴシック" pitchFamily="-110" charset="-128"/>
              <a:cs typeface="Arial" panose="020B0604020202020204" pitchFamily="34" charset="0"/>
            </a:endParaRPr>
          </a:p>
          <a:p>
            <a:pPr marL="171450" lvl="0" indent="-171450">
              <a:buFont typeface="Arial" panose="020B0604020202020204" pitchFamily="34" charset="0"/>
              <a:buChar char="•"/>
            </a:pPr>
            <a:r>
              <a:rPr lang="fr-CA" sz="900" kern="1200" baseline="0" dirty="0">
                <a:solidFill>
                  <a:srgbClr val="000000"/>
                </a:solidFill>
                <a:latin typeface="Arial" panose="020B0604020202020204" pitchFamily="34" charset="0"/>
              </a:rPr>
              <a:t>Les réponses inflammatoires chez les patients atteints de FK peuvent également être liées aux réponses plus importantes des lymphocytes et à l’infiltration dans les poumons, qui elles sont le résultat de l’hyperglycémie continue</a:t>
            </a:r>
            <a:r>
              <a:rPr lang="fr-CA" sz="900" kern="1200" baseline="30000" dirty="0">
                <a:solidFill>
                  <a:srgbClr val="000000"/>
                </a:solidFill>
                <a:latin typeface="Arial" panose="020B0604020202020204" pitchFamily="34" charset="0"/>
              </a:rPr>
              <a:t>5</a:t>
            </a:r>
            <a:r>
              <a:rPr lang="fr-CA" dirty="0"/>
              <a:t>. </a:t>
            </a:r>
            <a:endParaRPr lang="fr-CA" sz="900" kern="1200" baseline="0" dirty="0">
              <a:solidFill>
                <a:srgbClr val="000000"/>
              </a:solidFill>
              <a:latin typeface="Arial" panose="020B0604020202020204" pitchFamily="34" charset="0"/>
              <a:ea typeface="ＭＳ Ｐゴシック" pitchFamily="-110" charset="-128"/>
              <a:cs typeface="Arial" panose="020B0604020202020204" pitchFamily="34" charset="0"/>
            </a:endParaRPr>
          </a:p>
          <a:p>
            <a:pPr marL="171450" lvl="0" indent="-171450">
              <a:buFont typeface="Arial" panose="020B0604020202020204" pitchFamily="34" charset="0"/>
              <a:buChar char="•"/>
            </a:pPr>
            <a:r>
              <a:rPr lang="fr-CA" sz="900" kern="1200" baseline="0" dirty="0">
                <a:solidFill>
                  <a:srgbClr val="000000"/>
                </a:solidFill>
                <a:latin typeface="Arial" panose="020B0604020202020204" pitchFamily="34" charset="0"/>
              </a:rPr>
              <a:t>Des données probantes révèlent que le récepteur des produits terminaux de glycation avancée (RAGE) est actif dans les voies respiratoires, mais pas dans le compartiment vasculaire des patients</a:t>
            </a:r>
            <a:r>
              <a:rPr lang="fr-CA" sz="900" kern="1200" dirty="0">
                <a:solidFill>
                  <a:srgbClr val="000000"/>
                </a:solidFill>
                <a:latin typeface="Arial" panose="020B0604020202020204" pitchFamily="34" charset="0"/>
              </a:rPr>
              <a:t> atteints de FK et de DAFK, ce qui est corrélé à la fonction pulmonaire. Le RAGE pourrait donc être un autre contributeur à l’exacerbation de l’état inflammatoire chez les patients atteints de FK et, à un plus grand degré, chez ceux qui sont atteints de DAFK</a:t>
            </a:r>
            <a:r>
              <a:rPr lang="fr-CA" sz="900" kern="1200" baseline="30000" dirty="0">
                <a:solidFill>
                  <a:srgbClr val="000000"/>
                </a:solidFill>
                <a:latin typeface="Arial" panose="020B0604020202020204" pitchFamily="34" charset="0"/>
              </a:rPr>
              <a:t>6</a:t>
            </a:r>
            <a:r>
              <a:rPr lang="fr-CA" dirty="0"/>
              <a:t>.</a:t>
            </a:r>
          </a:p>
          <a:p>
            <a:pPr marL="177845" indent="-177845">
              <a:buFont typeface="Arial" panose="020B0604020202020204" pitchFamily="34" charset="0"/>
              <a:buChar char="•"/>
            </a:pPr>
            <a:endParaRPr lang="fr-CA" sz="900" dirty="0">
              <a:solidFill>
                <a:srgbClr val="000000"/>
              </a:solidFill>
              <a:latin typeface="Arial" panose="020B0604020202020204" pitchFamily="34" charset="0"/>
              <a:cs typeface="Arial" panose="020B0604020202020204" pitchFamily="34" charset="0"/>
            </a:endParaRPr>
          </a:p>
          <a:p>
            <a:r>
              <a:rPr lang="fr-CA" sz="900" b="1" dirty="0">
                <a:solidFill>
                  <a:srgbClr val="000000"/>
                </a:solidFill>
                <a:latin typeface="Arial" panose="020B0604020202020204" pitchFamily="34" charset="0"/>
              </a:rPr>
              <a:t>Références</a:t>
            </a:r>
            <a:endParaRPr lang="fr-CA" sz="900" b="1" dirty="0">
              <a:solidFill>
                <a:srgbClr val="000000"/>
              </a:solidFill>
              <a:latin typeface="Arial" panose="020B0604020202020204" pitchFamily="34" charset="0"/>
              <a:cs typeface="Arial" panose="020B0604020202020204" pitchFamily="34" charset="0"/>
            </a:endParaRPr>
          </a:p>
          <a:p>
            <a:pPr marL="228600" indent="-228600">
              <a:buAutoNum type="arabicPeriod"/>
            </a:pPr>
            <a:r>
              <a:rPr lang="fr-CA" sz="900" dirty="0">
                <a:solidFill>
                  <a:srgbClr val="000000"/>
                </a:solidFill>
                <a:latin typeface="Arial" panose="020B0604020202020204" pitchFamily="34" charset="0"/>
              </a:rPr>
              <a:t>MOLINA, S. A. et coll. </a:t>
            </a:r>
            <a:r>
              <a:rPr lang="fr-CA" sz="900" kern="1200" baseline="0" dirty="0">
                <a:solidFill>
                  <a:srgbClr val="000000"/>
                </a:solidFill>
                <a:latin typeface="Arial" panose="020B0604020202020204" pitchFamily="34" charset="0"/>
              </a:rPr>
              <a:t>NACFC 2015, résumé 150.</a:t>
            </a:r>
            <a:r>
              <a:rPr lang="fr-CA" dirty="0"/>
              <a:t> </a:t>
            </a:r>
          </a:p>
          <a:p>
            <a:pPr marL="228600" indent="-228600">
              <a:buAutoNum type="arabicPeriod"/>
            </a:pPr>
            <a:r>
              <a:rPr lang="fr-CA" sz="900" dirty="0">
                <a:solidFill>
                  <a:srgbClr val="000000"/>
                </a:solidFill>
                <a:latin typeface="Arial" panose="020B0604020202020204" pitchFamily="34" charset="0"/>
              </a:rPr>
              <a:t>HAMEED, S., A. Jaffé et C. F. Verge. « Advances in the detection and management of cystic fibrosis related diabetes », </a:t>
            </a:r>
            <a:r>
              <a:rPr lang="fr-CA" sz="900" i="1" kern="1200" dirty="0">
                <a:solidFill>
                  <a:srgbClr val="000000"/>
                </a:solidFill>
                <a:latin typeface="Arial" panose="020B0604020202020204" pitchFamily="34" charset="0"/>
              </a:rPr>
              <a:t>Curr Opin Pediatr., </a:t>
            </a:r>
            <a:r>
              <a:rPr lang="fr-CA" sz="900" kern="1200" dirty="0">
                <a:solidFill>
                  <a:srgbClr val="000000"/>
                </a:solidFill>
                <a:latin typeface="Arial" panose="020B0604020202020204" pitchFamily="34" charset="0"/>
              </a:rPr>
              <a:t>2015;27(4):525-533. </a:t>
            </a:r>
            <a:endParaRPr lang="fr-CA" sz="900" dirty="0">
              <a:solidFill>
                <a:srgbClr val="000000"/>
              </a:solidFill>
              <a:latin typeface="Arial" panose="020B0604020202020204" pitchFamily="34" charset="0"/>
              <a:cs typeface="Arial" panose="020B0604020202020204" pitchFamily="34" charset="0"/>
            </a:endParaRPr>
          </a:p>
          <a:p>
            <a:pPr marL="228600" indent="-228600">
              <a:buAutoNum type="arabicPeriod"/>
            </a:pPr>
            <a:r>
              <a:rPr lang="fr-CA" sz="900" dirty="0">
                <a:solidFill>
                  <a:srgbClr val="000000"/>
                </a:solidFill>
                <a:latin typeface="Arial" panose="020B0604020202020204" pitchFamily="34" charset="0"/>
              </a:rPr>
              <a:t>FOTHERGILL, J. L. ECFC, 2015, résumé ePS06.1. </a:t>
            </a:r>
          </a:p>
          <a:p>
            <a:pPr marL="228600" indent="-228600">
              <a:buAutoNum type="arabicPeriod"/>
            </a:pPr>
            <a:r>
              <a:rPr lang="fr-CA" sz="900" dirty="0">
                <a:solidFill>
                  <a:srgbClr val="000000"/>
                </a:solidFill>
                <a:latin typeface="Arial" panose="020B0604020202020204" pitchFamily="34" charset="0"/>
              </a:rPr>
              <a:t>GARNETT, J. P., M. A. Gray, R. Tarran </a:t>
            </a:r>
            <a:r>
              <a:rPr lang="fr-CA" sz="900" kern="1200" dirty="0">
                <a:solidFill>
                  <a:srgbClr val="000000"/>
                </a:solidFill>
                <a:latin typeface="Arial" panose="020B0604020202020204" pitchFamily="34" charset="0"/>
              </a:rPr>
              <a:t>et coll</a:t>
            </a:r>
            <a:r>
              <a:rPr lang="fr-CA" sz="900" dirty="0">
                <a:solidFill>
                  <a:srgbClr val="000000"/>
                </a:solidFill>
                <a:latin typeface="Arial" panose="020B0604020202020204" pitchFamily="34" charset="0"/>
              </a:rPr>
              <a:t>. « Elevated paracellular glucose flux across cystic fibrosis airway epithelial monolayers is an important factor for Pseudomonas aeruginosa growth », </a:t>
            </a:r>
            <a:r>
              <a:rPr lang="fr-CA" sz="900" i="1" kern="1200" dirty="0">
                <a:solidFill>
                  <a:srgbClr val="000000"/>
                </a:solidFill>
                <a:latin typeface="Arial" panose="020B0604020202020204" pitchFamily="34" charset="0"/>
              </a:rPr>
              <a:t>PLoS One</a:t>
            </a:r>
            <a:r>
              <a:rPr lang="fr-CA" sz="900" kern="1200" dirty="0">
                <a:solidFill>
                  <a:srgbClr val="000000"/>
                </a:solidFill>
                <a:latin typeface="Arial" panose="020B0604020202020204" pitchFamily="34" charset="0"/>
              </a:rPr>
              <a:t>, 2013;8(10):e76283. </a:t>
            </a:r>
            <a:endParaRPr lang="fr-CA" sz="900" dirty="0">
              <a:solidFill>
                <a:srgbClr val="000000"/>
              </a:solidFill>
              <a:latin typeface="Arial" panose="020B0604020202020204" pitchFamily="34" charset="0"/>
              <a:cs typeface="Arial" panose="020B0604020202020204" pitchFamily="34" charset="0"/>
            </a:endParaRPr>
          </a:p>
          <a:p>
            <a:pPr marL="228600" indent="-228600">
              <a:buAutoNum type="arabicPeriod"/>
            </a:pPr>
            <a:r>
              <a:rPr lang="fr-CA" sz="900" dirty="0">
                <a:solidFill>
                  <a:srgbClr val="000000"/>
                </a:solidFill>
                <a:latin typeface="Arial" panose="020B0604020202020204" pitchFamily="34" charset="0"/>
              </a:rPr>
              <a:t>ZIAI, S., A. Coriati, M. S. Gauthier, R. Rabasa-Lhoret et M. V. Richter. « Could T cells be involved in lung deterioration and hyperglycemia in cystic fibrosis? »,</a:t>
            </a:r>
            <a:r>
              <a:rPr lang="fr-CA" dirty="0"/>
              <a:t> </a:t>
            </a:r>
            <a:r>
              <a:rPr lang="fr-CA" sz="900" i="1" kern="1200" dirty="0">
                <a:solidFill>
                  <a:srgbClr val="000000"/>
                </a:solidFill>
                <a:latin typeface="Arial" panose="020B0604020202020204" pitchFamily="34" charset="0"/>
              </a:rPr>
              <a:t>Diabetes Res Clin Pract.</a:t>
            </a:r>
            <a:r>
              <a:rPr lang="fr-CA" sz="900" kern="1200" dirty="0">
                <a:solidFill>
                  <a:srgbClr val="000000"/>
                </a:solidFill>
                <a:latin typeface="Arial" panose="020B0604020202020204" pitchFamily="34" charset="0"/>
              </a:rPr>
              <a:t>, 2014;105(1):22-29. </a:t>
            </a:r>
            <a:endParaRPr lang="fr-CA" sz="900" dirty="0">
              <a:solidFill>
                <a:srgbClr val="000000"/>
              </a:solidFill>
              <a:latin typeface="Arial" panose="020B0604020202020204" pitchFamily="34" charset="0"/>
              <a:cs typeface="Arial" panose="020B0604020202020204" pitchFamily="34" charset="0"/>
            </a:endParaRPr>
          </a:p>
          <a:p>
            <a:pPr marL="228600" indent="-228600">
              <a:buAutoNum type="arabicPeriod"/>
            </a:pPr>
            <a:r>
              <a:rPr lang="fr-CA" sz="900" dirty="0">
                <a:solidFill>
                  <a:srgbClr val="000000"/>
                </a:solidFill>
                <a:latin typeface="Arial" panose="020B0604020202020204" pitchFamily="34" charset="0"/>
              </a:rPr>
              <a:t>MULRENNAN, S., S. Baltic, S. Aggarwal </a:t>
            </a:r>
            <a:r>
              <a:rPr lang="fr-CA" sz="900" kern="1200" dirty="0">
                <a:solidFill>
                  <a:srgbClr val="000000"/>
                </a:solidFill>
                <a:latin typeface="Arial" panose="020B0604020202020204" pitchFamily="34" charset="0"/>
              </a:rPr>
              <a:t>et coll</a:t>
            </a:r>
            <a:r>
              <a:rPr lang="fr-CA" sz="900" dirty="0">
                <a:solidFill>
                  <a:srgbClr val="000000"/>
                </a:solidFill>
                <a:latin typeface="Arial" panose="020B0604020202020204" pitchFamily="34" charset="0"/>
              </a:rPr>
              <a:t>. « The role of receptor for advanced glycation end products in airway inflammation in CF and CF related diabetes », </a:t>
            </a:r>
            <a:r>
              <a:rPr lang="fr-CA" sz="900" i="1" kern="1200" dirty="0">
                <a:solidFill>
                  <a:srgbClr val="000000"/>
                </a:solidFill>
                <a:latin typeface="Arial" panose="020B0604020202020204" pitchFamily="34" charset="0"/>
              </a:rPr>
              <a:t>Sci Rep.</a:t>
            </a:r>
            <a:r>
              <a:rPr lang="fr-CA" sz="900" kern="1200" dirty="0">
                <a:solidFill>
                  <a:srgbClr val="000000"/>
                </a:solidFill>
                <a:latin typeface="Arial" panose="020B0604020202020204" pitchFamily="34" charset="0"/>
              </a:rPr>
              <a:t>, 2015;5:8931. </a:t>
            </a:r>
            <a:endParaRPr lang="fr-CA" sz="900" dirty="0">
              <a:solidFill>
                <a:srgbClr val="000000"/>
              </a:solidFill>
              <a:latin typeface="Arial" panose="020B0604020202020204" pitchFamily="34" charset="0"/>
              <a:cs typeface="Arial" panose="020B0604020202020204" pitchFamily="34" charset="0"/>
            </a:endParaRPr>
          </a:p>
        </p:txBody>
      </p:sp>
      <p:sp>
        <p:nvSpPr>
          <p:cNvPr id="15" name="Slide Number Placeholder 3"/>
          <p:cNvSpPr>
            <a:spLocks noGrp="1"/>
          </p:cNvSpPr>
          <p:nvPr>
            <p:ph type="sldNum" sz="quarter" idx="5"/>
          </p:nvPr>
        </p:nvSpPr>
        <p:spPr>
          <a:xfrm>
            <a:off x="3884613" y="8685213"/>
            <a:ext cx="2971800" cy="458787"/>
          </a:xfrm>
        </p:spPr>
        <p:txBody>
          <a:bodyPr/>
          <a:lstStyle/>
          <a:p>
            <a:pPr>
              <a:defRPr/>
            </a:pPr>
            <a:r>
              <a:rPr lang="fr-CA"/>
              <a:t>34</a:t>
            </a:r>
            <a:endParaRPr lang="fr-CA" dirty="0"/>
          </a:p>
        </p:txBody>
      </p:sp>
    </p:spTree>
    <p:extLst>
      <p:ext uri="{BB962C8B-B14F-4D97-AF65-F5344CB8AC3E}">
        <p14:creationId xmlns:p14="http://schemas.microsoft.com/office/powerpoint/2010/main" val="12533160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912DD61A-159A-491B-823F-D267D5A0C3C5}" type="slidenum">
              <a:rPr lang="en-US" smtClean="0"/>
              <a:pPr/>
              <a:t>35</a:t>
            </a:fld>
            <a:endParaRPr lang="fr-CA" dirty="0"/>
          </a:p>
        </p:txBody>
      </p:sp>
      <p:sp>
        <p:nvSpPr>
          <p:cNvPr id="6" name="Slide Image Placeholder 5"/>
          <p:cNvSpPr>
            <a:spLocks noGrp="1" noRot="1" noChangeAspect="1"/>
          </p:cNvSpPr>
          <p:nvPr>
            <p:ph type="sldImg"/>
          </p:nvPr>
        </p:nvSpPr>
        <p:spPr/>
      </p:sp>
      <p:sp>
        <p:nvSpPr>
          <p:cNvPr id="7" name="Notes Placeholder 6"/>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944823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912DD61A-159A-491B-823F-D267D5A0C3C5}" type="slidenum">
              <a:rPr lang="en-US" smtClean="0"/>
              <a:pPr/>
              <a:t>36</a:t>
            </a:fld>
            <a:endParaRPr lang="fr-CA" dirty="0"/>
          </a:p>
        </p:txBody>
      </p:sp>
      <p:sp>
        <p:nvSpPr>
          <p:cNvPr id="6" name="Slide Image Placeholder 5"/>
          <p:cNvSpPr>
            <a:spLocks noGrp="1" noRot="1" noChangeAspect="1"/>
          </p:cNvSpPr>
          <p:nvPr>
            <p:ph type="sldImg"/>
          </p:nvPr>
        </p:nvSpPr>
        <p:spPr/>
      </p:sp>
      <p:sp>
        <p:nvSpPr>
          <p:cNvPr id="7" name="Notes Placeholder 6"/>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142282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912DD61A-159A-491B-823F-D267D5A0C3C5}" type="slidenum">
              <a:rPr lang="en-US" smtClean="0"/>
              <a:pPr/>
              <a:t>37</a:t>
            </a:fld>
            <a:endParaRPr lang="fr-CA" dirty="0"/>
          </a:p>
        </p:txBody>
      </p:sp>
      <p:sp>
        <p:nvSpPr>
          <p:cNvPr id="6" name="Slide Image Placeholder 5"/>
          <p:cNvSpPr>
            <a:spLocks noGrp="1" noRot="1" noChangeAspect="1"/>
          </p:cNvSpPr>
          <p:nvPr>
            <p:ph type="sldImg"/>
          </p:nvPr>
        </p:nvSpPr>
        <p:spPr/>
      </p:sp>
      <p:sp>
        <p:nvSpPr>
          <p:cNvPr id="7" name="Notes Placeholder 6"/>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679543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912DD61A-159A-491B-823F-D267D5A0C3C5}" type="slidenum">
              <a:rPr lang="en-US" smtClean="0"/>
              <a:pPr/>
              <a:t>38</a:t>
            </a:fld>
            <a:endParaRPr lang="fr-CA" dirty="0"/>
          </a:p>
        </p:txBody>
      </p:sp>
      <p:sp>
        <p:nvSpPr>
          <p:cNvPr id="6" name="Slide Image Placeholder 5"/>
          <p:cNvSpPr>
            <a:spLocks noGrp="1" noRot="1" noChangeAspect="1"/>
          </p:cNvSpPr>
          <p:nvPr>
            <p:ph type="sldImg"/>
          </p:nvPr>
        </p:nvSpPr>
        <p:spPr/>
      </p:sp>
      <p:sp>
        <p:nvSpPr>
          <p:cNvPr id="7" name="Notes Placeholder 6"/>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155385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912DD61A-159A-491B-823F-D267D5A0C3C5}" type="slidenum">
              <a:rPr lang="en-US" smtClean="0"/>
              <a:pPr/>
              <a:t>39</a:t>
            </a:fld>
            <a:endParaRPr lang="fr-CA" dirty="0"/>
          </a:p>
        </p:txBody>
      </p:sp>
      <p:sp>
        <p:nvSpPr>
          <p:cNvPr id="6" name="Slide Image Placeholder 5"/>
          <p:cNvSpPr>
            <a:spLocks noGrp="1" noRot="1" noChangeAspect="1"/>
          </p:cNvSpPr>
          <p:nvPr>
            <p:ph type="sldImg"/>
          </p:nvPr>
        </p:nvSpPr>
        <p:spPr/>
      </p:sp>
      <p:sp>
        <p:nvSpPr>
          <p:cNvPr id="7" name="Notes Placeholder 6"/>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779885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9367" y="4406034"/>
            <a:ext cx="5482833" cy="4319326"/>
          </a:xfrm>
        </p:spPr>
        <p:txBody>
          <a:bodyPr/>
          <a:lstStyle/>
          <a:p>
            <a:pPr marL="171450" lvl="0" indent="-171450">
              <a:spcAft>
                <a:spcPts val="600"/>
              </a:spcAft>
              <a:buFont typeface="Arial" panose="020B0604020202020204" pitchFamily="34" charset="0"/>
              <a:buChar char="•"/>
            </a:pPr>
            <a:r>
              <a:rPr lang="fr-CA" dirty="0">
                <a:solidFill>
                  <a:srgbClr val="000000"/>
                </a:solidFill>
                <a:latin typeface="Arial" panose="020B0604020202020204" pitchFamily="34" charset="0"/>
              </a:rPr>
              <a:t>Le diabète associé à la fibrose kystique (DAFK) est une entité clinique distincte du diabète de type 1 et du diabète de type 2. Il touche environ 35 % des patients atteints de fibrose kystique (FK) et se déclare le plus souvent entre 20 et 24 ans.</a:t>
            </a:r>
            <a:endParaRPr lang="fr-CA" baseline="30000" dirty="0">
              <a:solidFill>
                <a:srgbClr val="000000"/>
              </a:solidFill>
              <a:latin typeface="Arial" panose="020B0604020202020204" pitchFamily="34" charset="0"/>
              <a:cs typeface="Arial" panose="020B0604020202020204" pitchFamily="34" charset="0"/>
            </a:endParaRPr>
          </a:p>
          <a:p>
            <a:pPr marL="171450" lvl="0" indent="-171450">
              <a:spcAft>
                <a:spcPts val="600"/>
              </a:spcAft>
              <a:buFont typeface="Arial" panose="020B0604020202020204" pitchFamily="34" charset="0"/>
              <a:buChar char="•"/>
            </a:pPr>
            <a:r>
              <a:rPr lang="fr-CA" baseline="0" dirty="0">
                <a:solidFill>
                  <a:srgbClr val="000000"/>
                </a:solidFill>
                <a:latin typeface="Arial" panose="020B0604020202020204" pitchFamily="34" charset="0"/>
              </a:rPr>
              <a:t>Contrairement au diabète de type 2, le DAFK est caractérisé par une carence en insuline grave, mais pas totale, et par une insulinorésistance modeste qui fluctue selon l’infection. Dans le DAFK, le taux d’A1c n’est pas un indicateur fiable du glucose sanguin. Par ailleurs, le syndrome métabolique, les complications macrovasculaires et les maladies cardiovasculaires ne sont pas les causes dominantes de mortalité chez les patients atteints de DAFK, contrairement à ce qui est observé chez les patients atteints de diabète de type 2. Ni le diabète de type 2 ni le DAFK n’ont une étiologie auto-immune, contrairement au diabète de type 1.</a:t>
            </a:r>
            <a:endParaRPr lang="fr-CA" baseline="30000" dirty="0">
              <a:solidFill>
                <a:srgbClr val="000000"/>
              </a:solidFill>
              <a:latin typeface="Arial" panose="020B0604020202020204" pitchFamily="34" charset="0"/>
              <a:cs typeface="Arial" panose="020B0604020202020204" pitchFamily="34" charset="0"/>
            </a:endParaRPr>
          </a:p>
          <a:p>
            <a:pPr marL="177845" indent="-177845">
              <a:spcAft>
                <a:spcPts val="600"/>
              </a:spcAft>
              <a:buFont typeface="Arial" panose="020B0604020202020204" pitchFamily="34" charset="0"/>
              <a:buNone/>
            </a:pPr>
            <a:endParaRPr lang="fr-CA" dirty="0">
              <a:solidFill>
                <a:srgbClr val="000000"/>
              </a:solidFill>
              <a:latin typeface="Arial" panose="020B0604020202020204" pitchFamily="34" charset="0"/>
              <a:cs typeface="Arial" panose="020B0604020202020204" pitchFamily="34" charset="0"/>
            </a:endParaRPr>
          </a:p>
          <a:p>
            <a:pPr>
              <a:spcAft>
                <a:spcPts val="600"/>
              </a:spcAft>
            </a:pPr>
            <a:r>
              <a:rPr lang="fr-CA" b="1" dirty="0">
                <a:solidFill>
                  <a:srgbClr val="000000"/>
                </a:solidFill>
                <a:latin typeface="Arial" panose="020B0604020202020204" pitchFamily="34" charset="0"/>
              </a:rPr>
              <a:t>Référence</a:t>
            </a:r>
          </a:p>
          <a:p>
            <a:pPr>
              <a:spcAft>
                <a:spcPts val="600"/>
              </a:spcAft>
            </a:pPr>
            <a:r>
              <a:rPr lang="fr-CA" dirty="0">
                <a:solidFill>
                  <a:srgbClr val="000000"/>
                </a:solidFill>
                <a:latin typeface="Arial" panose="020B0604020202020204" pitchFamily="34" charset="0"/>
              </a:rPr>
              <a:t>MORAN, A., D. Becker, S. J. Casella et coll. « Epidemiology, pathophysiology, and prognostic implications of cystic fibrosis-related diabetes: a technical review », </a:t>
            </a:r>
            <a:r>
              <a:rPr lang="fr-CA" i="1" dirty="0">
                <a:solidFill>
                  <a:srgbClr val="000000"/>
                </a:solidFill>
                <a:latin typeface="Arial" panose="020B0604020202020204" pitchFamily="34" charset="0"/>
              </a:rPr>
              <a:t>Diabetes Care</a:t>
            </a:r>
            <a:r>
              <a:rPr lang="fr-CA" dirty="0">
                <a:solidFill>
                  <a:srgbClr val="000000"/>
                </a:solidFill>
                <a:latin typeface="Arial" panose="020B0604020202020204" pitchFamily="34" charset="0"/>
              </a:rPr>
              <a:t>, 2010;33(12):2677-2683. </a:t>
            </a:r>
            <a:endParaRPr lang="fr-CA" dirty="0">
              <a:solidFill>
                <a:srgbClr val="000000"/>
              </a:solidFill>
              <a:latin typeface="Arial" panose="020B0604020202020204" pitchFamily="34" charset="0"/>
              <a:cs typeface="Arial" panose="020B0604020202020204" pitchFamily="34" charset="0"/>
            </a:endParaRPr>
          </a:p>
        </p:txBody>
      </p:sp>
      <p:sp>
        <p:nvSpPr>
          <p:cNvPr id="8" name="Slide Number Placeholder 3"/>
          <p:cNvSpPr>
            <a:spLocks noGrp="1"/>
          </p:cNvSpPr>
          <p:nvPr>
            <p:ph type="sldNum" sz="quarter" idx="5"/>
          </p:nvPr>
        </p:nvSpPr>
        <p:spPr>
          <a:xfrm>
            <a:off x="3884613" y="8685213"/>
            <a:ext cx="2971800" cy="458787"/>
          </a:xfrm>
        </p:spPr>
        <p:txBody>
          <a:bodyPr/>
          <a:lstStyle/>
          <a:p>
            <a:pPr>
              <a:defRPr/>
            </a:pPr>
            <a:r>
              <a:rPr lang="fr-CA"/>
              <a:t>4</a:t>
            </a:r>
            <a:endParaRPr lang="fr-CA" dirty="0"/>
          </a:p>
        </p:txBody>
      </p:sp>
    </p:spTree>
    <p:extLst>
      <p:ext uri="{BB962C8B-B14F-4D97-AF65-F5344CB8AC3E}">
        <p14:creationId xmlns:p14="http://schemas.microsoft.com/office/powerpoint/2010/main" val="1034468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912DD61A-159A-491B-823F-D267D5A0C3C5}" type="slidenum">
              <a:rPr lang="en-US" smtClean="0"/>
              <a:pPr/>
              <a:t>40</a:t>
            </a:fld>
            <a:endParaRPr lang="fr-CA" dirty="0"/>
          </a:p>
        </p:txBody>
      </p:sp>
      <p:sp>
        <p:nvSpPr>
          <p:cNvPr id="6" name="Slide Image Placeholder 5"/>
          <p:cNvSpPr>
            <a:spLocks noGrp="1" noRot="1" noChangeAspect="1"/>
          </p:cNvSpPr>
          <p:nvPr>
            <p:ph type="sldImg"/>
          </p:nvPr>
        </p:nvSpPr>
        <p:spPr/>
      </p:sp>
      <p:sp>
        <p:nvSpPr>
          <p:cNvPr id="7" name="Notes Placeholder 6"/>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954162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912DD61A-159A-491B-823F-D267D5A0C3C5}" type="slidenum">
              <a:rPr lang="en-US" smtClean="0"/>
              <a:pPr/>
              <a:t>41</a:t>
            </a:fld>
            <a:endParaRPr lang="fr-CA" dirty="0"/>
          </a:p>
        </p:txBody>
      </p:sp>
      <p:sp>
        <p:nvSpPr>
          <p:cNvPr id="6" name="Slide Image Placeholder 5"/>
          <p:cNvSpPr>
            <a:spLocks noGrp="1" noRot="1" noChangeAspect="1"/>
          </p:cNvSpPr>
          <p:nvPr>
            <p:ph type="sldImg"/>
          </p:nvPr>
        </p:nvSpPr>
        <p:spPr/>
      </p:sp>
      <p:sp>
        <p:nvSpPr>
          <p:cNvPr id="7" name="Notes Placeholder 6"/>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89574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5D8F4D-4F2C-4024-B790-9128C267628A}" type="slidenum">
              <a:rPr lang="en-US" smtClean="0"/>
              <a:t>42</a:t>
            </a:fld>
            <a:endParaRPr lang="fr-CA" dirty="0"/>
          </a:p>
        </p:txBody>
      </p:sp>
    </p:spTree>
    <p:extLst>
      <p:ext uri="{BB962C8B-B14F-4D97-AF65-F5344CB8AC3E}">
        <p14:creationId xmlns:p14="http://schemas.microsoft.com/office/powerpoint/2010/main" val="25069269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6817" y="4411567"/>
            <a:ext cx="5486400" cy="3600450"/>
          </a:xfrm>
        </p:spPr>
        <p:txBody>
          <a:bodyPr/>
          <a:lstStyle/>
          <a:p>
            <a:r>
              <a:rPr lang="fr-CA" b="1" dirty="0">
                <a:latin typeface="Arial" panose="020B0604020202020204" pitchFamily="34" charset="0"/>
              </a:rPr>
              <a:t>Points clés</a:t>
            </a:r>
          </a:p>
          <a:p>
            <a:pPr marL="171450" indent="-171450">
              <a:buFont typeface="Arial" panose="020B0604020202020204" pitchFamily="34" charset="0"/>
              <a:buChar char="•"/>
            </a:pPr>
            <a:r>
              <a:rPr lang="fr-CA" dirty="0">
                <a:latin typeface="Arial" panose="020B0604020202020204" pitchFamily="34" charset="0"/>
              </a:rPr>
              <a:t>Les excursions glycémiques étaient très différentes entre les patients atteints de FK et de DAFK sans HJ et les patients présentant une TNG ou une DTG (</a:t>
            </a:r>
            <a:r>
              <a:rPr lang="fr-CA" i="1" dirty="0">
                <a:latin typeface="Arial" panose="020B0604020202020204" pitchFamily="34" charset="0"/>
              </a:rPr>
              <a:t>p</a:t>
            </a:r>
            <a:r>
              <a:rPr lang="fr-CA" dirty="0">
                <a:latin typeface="Arial" panose="020B0604020202020204" pitchFamily="34" charset="0"/>
              </a:rPr>
              <a:t> &lt; 0,0001).</a:t>
            </a:r>
          </a:p>
          <a:p>
            <a:pPr marL="171450" indent="-171450">
              <a:buFont typeface="Arial" panose="020B0604020202020204" pitchFamily="34" charset="0"/>
              <a:buChar char="•"/>
            </a:pPr>
            <a:r>
              <a:rPr lang="fr-CA" dirty="0">
                <a:latin typeface="Arial" panose="020B0604020202020204" pitchFamily="34" charset="0"/>
              </a:rPr>
              <a:t>Le pic d’insuline était quantitativement similaire dans tous les groupes, mais ce pic s’est manifesté de plus en plus tard à mesure que la tolérance au glucose diminuait. Chez les patients atteints de DAFK, l’excursion insulinique était significativement moins importante (déterminée par l’aire sous la courbe) que chez les patients présentant une DTG ou une TNG (</a:t>
            </a:r>
            <a:r>
              <a:rPr lang="fr-CA" i="1" dirty="0">
                <a:latin typeface="Arial" panose="020B0604020202020204" pitchFamily="34" charset="0"/>
              </a:rPr>
              <a:t>p </a:t>
            </a:r>
            <a:r>
              <a:rPr lang="fr-CA" dirty="0">
                <a:latin typeface="Arial" panose="020B0604020202020204" pitchFamily="34" charset="0"/>
              </a:rPr>
              <a:t>&lt; 0,05).</a:t>
            </a:r>
          </a:p>
          <a:p>
            <a:endParaRPr lang="fr-CA" dirty="0">
              <a:latin typeface="Arial" panose="020B0604020202020204" pitchFamily="34" charset="0"/>
              <a:cs typeface="Arial" panose="020B0604020202020204" pitchFamily="34" charset="0"/>
            </a:endParaRPr>
          </a:p>
          <a:p>
            <a:r>
              <a:rPr lang="fr-CA" b="1" dirty="0">
                <a:latin typeface="Arial" panose="020B0604020202020204" pitchFamily="34" charset="0"/>
              </a:rPr>
              <a:t>Autres renseignements</a:t>
            </a:r>
          </a:p>
          <a:p>
            <a:pPr marL="171450" indent="-171450">
              <a:buFont typeface="Arial" panose="020B0604020202020204" pitchFamily="34" charset="0"/>
              <a:buChar char="•"/>
            </a:pPr>
            <a:r>
              <a:rPr lang="fr-CA" dirty="0">
                <a:latin typeface="Arial" panose="020B0604020202020204" pitchFamily="34" charset="0"/>
              </a:rPr>
              <a:t>De janvier 1992 à décembre 1995, 195 patients non diabétiques atteints de FK âgés de 5 ans ou plus qui étaient suivis au centre de FK de l’</a:t>
            </a:r>
            <a:r>
              <a:rPr lang="fr-CA" dirty="0" err="1">
                <a:latin typeface="Arial" panose="020B0604020202020204" pitchFamily="34" charset="0"/>
              </a:rPr>
              <a:t>University</a:t>
            </a:r>
            <a:r>
              <a:rPr lang="fr-CA" dirty="0">
                <a:latin typeface="Arial" panose="020B0604020202020204" pitchFamily="34" charset="0"/>
              </a:rPr>
              <a:t> of Minnesota ont été soumis à l’HGPO.</a:t>
            </a:r>
            <a:endParaRPr lang="fr-CA"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dirty="0">
                <a:latin typeface="Arial" panose="020B0604020202020204" pitchFamily="34" charset="0"/>
              </a:rPr>
              <a:t>Les patients atteints de DAFK et présentant une HJ, les patients qui avaient été hospitalisés lors d’une phase aiguë de la maladie au cours des deux mois précédents et les patients qui n’étaient pas à jeun n’ont pas été soumis à l’HGPO.</a:t>
            </a:r>
          </a:p>
          <a:p>
            <a:pPr marL="171450" indent="-171450">
              <a:buFont typeface="Arial" panose="020B0604020202020204" pitchFamily="34" charset="0"/>
              <a:buChar char="•"/>
            </a:pPr>
            <a:endParaRPr lang="fr-CA" dirty="0">
              <a:latin typeface="Arial" panose="020B0604020202020204" pitchFamily="34" charset="0"/>
              <a:cs typeface="Arial" panose="020B0604020202020204" pitchFamily="34" charset="0"/>
            </a:endParaRPr>
          </a:p>
          <a:p>
            <a:r>
              <a:rPr lang="fr-CA" b="1" dirty="0">
                <a:latin typeface="Arial" panose="020B0604020202020204" pitchFamily="34" charset="0"/>
              </a:rPr>
              <a:t>Référence</a:t>
            </a:r>
          </a:p>
          <a:p>
            <a:pPr lvl="0"/>
            <a:r>
              <a:rPr lang="fr-CA" dirty="0">
                <a:solidFill>
                  <a:srgbClr val="000000"/>
                </a:solidFill>
                <a:latin typeface="Arial" panose="020B0604020202020204" pitchFamily="34" charset="0"/>
              </a:rPr>
              <a:t>MORAN, A., L. Doherty, X. Wang et W. Thomas. « Abnormal glucose metabolism in cystic fibrosis », </a:t>
            </a:r>
            <a:r>
              <a:rPr lang="fr-CA" i="1" dirty="0">
                <a:solidFill>
                  <a:srgbClr val="000000"/>
                </a:solidFill>
                <a:latin typeface="Arial" panose="020B0604020202020204" pitchFamily="34" charset="0"/>
              </a:rPr>
              <a:t>J Pediatr</a:t>
            </a:r>
            <a:r>
              <a:rPr lang="fr-CA" dirty="0">
                <a:solidFill>
                  <a:srgbClr val="000000"/>
                </a:solidFill>
                <a:latin typeface="Arial" panose="020B0604020202020204" pitchFamily="34" charset="0"/>
              </a:rPr>
              <a:t>., 1998;133(1):10-17. </a:t>
            </a:r>
          </a:p>
          <a:p>
            <a:endParaRPr lang="fr-CA"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912DD61A-159A-491B-823F-D267D5A0C3C5}" type="slidenum">
              <a:rPr lang="en-US" smtClean="0"/>
              <a:pPr>
                <a:defRPr/>
              </a:pPr>
              <a:t>43</a:t>
            </a:fld>
            <a:endParaRPr lang="fr-CA" dirty="0"/>
          </a:p>
        </p:txBody>
      </p:sp>
    </p:spTree>
    <p:extLst>
      <p:ext uri="{BB962C8B-B14F-4D97-AF65-F5344CB8AC3E}">
        <p14:creationId xmlns:p14="http://schemas.microsoft.com/office/powerpoint/2010/main" val="33394296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5440" y="4411950"/>
            <a:ext cx="5476760" cy="4398675"/>
          </a:xfrm>
        </p:spPr>
        <p:txBody>
          <a:bodyPr/>
          <a:lstStyle/>
          <a:p>
            <a:pPr lvl="0"/>
            <a:r>
              <a:rPr lang="fr-CA" sz="1100" b="1" kern="1200" dirty="0">
                <a:solidFill>
                  <a:srgbClr val="000000"/>
                </a:solidFill>
                <a:latin typeface="Arial" panose="020B0604020202020204" pitchFamily="34" charset="0"/>
              </a:rPr>
              <a:t>Point clé</a:t>
            </a:r>
          </a:p>
          <a:p>
            <a:pPr marL="171450" lvl="0" indent="-171450">
              <a:buFont typeface="Arial" panose="020B0604020202020204" pitchFamily="34" charset="0"/>
              <a:buChar char="•"/>
            </a:pPr>
            <a:r>
              <a:rPr lang="fr-CA" sz="1100" kern="1200" dirty="0">
                <a:solidFill>
                  <a:srgbClr val="000000"/>
                </a:solidFill>
                <a:latin typeface="Arial" panose="020B0604020202020204" pitchFamily="34" charset="0"/>
              </a:rPr>
              <a:t>Les anomalies de la réponse sécrétoire de l’insuline chez les patients atteints de FK peuvent en partie être liées à la perte d’îlots de Langerhans et de cellules d’îlots de Langerhans.</a:t>
            </a:r>
          </a:p>
          <a:p>
            <a:pPr lvl="0"/>
            <a:endParaRPr lang="fr-CA" sz="1100" b="1" kern="1200" baseline="0" dirty="0">
              <a:solidFill>
                <a:srgbClr val="000000"/>
              </a:solidFill>
              <a:latin typeface="Arial" panose="020B0604020202020204" pitchFamily="34" charset="0"/>
              <a:ea typeface="ＭＳ Ｐゴシック" pitchFamily="-110" charset="-128"/>
              <a:cs typeface="Arial" panose="020B0604020202020204" pitchFamily="34" charset="0"/>
            </a:endParaRPr>
          </a:p>
          <a:p>
            <a:pPr lvl="0"/>
            <a:r>
              <a:rPr lang="fr-CA" sz="1100" b="1" dirty="0">
                <a:solidFill>
                  <a:srgbClr val="000000"/>
                </a:solidFill>
                <a:latin typeface="Arial" panose="020B0604020202020204" pitchFamily="34" charset="0"/>
              </a:rPr>
              <a:t>Autres renseignements</a:t>
            </a:r>
            <a:endParaRPr lang="fr-CA" sz="1100" b="1" kern="1200" baseline="0" dirty="0">
              <a:solidFill>
                <a:srgbClr val="000000"/>
              </a:solidFill>
              <a:latin typeface="Arial" panose="020B0604020202020204" pitchFamily="34" charset="0"/>
              <a:ea typeface="ＭＳ Ｐゴシック" pitchFamily="-110" charset="-128"/>
              <a:cs typeface="Arial" panose="020B0604020202020204" pitchFamily="34" charset="0"/>
            </a:endParaRPr>
          </a:p>
          <a:p>
            <a:pPr marL="171450" lvl="0" indent="-171450">
              <a:buFont typeface="Arial" panose="020B0604020202020204" pitchFamily="34" charset="0"/>
              <a:buChar char="•"/>
            </a:pPr>
            <a:r>
              <a:rPr lang="fr-CA" sz="1100" kern="1200" baseline="0" dirty="0">
                <a:solidFill>
                  <a:srgbClr val="000000"/>
                </a:solidFill>
                <a:latin typeface="Arial" panose="020B0604020202020204" pitchFamily="34" charset="0"/>
              </a:rPr>
              <a:t>Des évaluations qualitatives d’autopsies pratiquées sur des patients atteints de FK (n = 17) ont révélé que le nombre </a:t>
            </a:r>
            <a:r>
              <a:rPr lang="fr-CA" sz="1100" dirty="0">
                <a:solidFill>
                  <a:srgbClr val="000000"/>
                </a:solidFill>
                <a:latin typeface="Arial" panose="020B0604020202020204" pitchFamily="34" charset="0"/>
              </a:rPr>
              <a:t>d’îlots de Langerhans diminuait au fil du temps chez les patients atteints de DAFK (graphique supérieur) et que </a:t>
            </a:r>
            <a:r>
              <a:rPr lang="fr-CA" sz="1100" kern="1200" baseline="0" dirty="0">
                <a:solidFill>
                  <a:srgbClr val="000000"/>
                </a:solidFill>
                <a:latin typeface="Arial" panose="020B0604020202020204" pitchFamily="34" charset="0"/>
              </a:rPr>
              <a:t>le taux d’atrophie du pancréas exocrine et d’infiltration graisseuse était le plus élevé chez ces sujets</a:t>
            </a:r>
            <a:r>
              <a:rPr lang="fr-CA" sz="1100" dirty="0">
                <a:solidFill>
                  <a:srgbClr val="000000"/>
                </a:solidFill>
                <a:latin typeface="Arial" panose="020B0604020202020204" pitchFamily="34" charset="0"/>
              </a:rPr>
              <a:t>. Les âges présentés sont des moyennes ± écart-type</a:t>
            </a:r>
            <a:r>
              <a:rPr lang="fr-CA" sz="1100" kern="1200" baseline="30000" dirty="0">
                <a:solidFill>
                  <a:srgbClr val="000000"/>
                </a:solidFill>
                <a:latin typeface="Arial" panose="020B0604020202020204" pitchFamily="34" charset="0"/>
              </a:rPr>
              <a:t>1</a:t>
            </a:r>
            <a:r>
              <a:rPr lang="fr-CA" dirty="0"/>
              <a:t>.</a:t>
            </a:r>
            <a:endParaRPr lang="fr-CA" sz="1100" kern="1200" baseline="0" dirty="0">
              <a:solidFill>
                <a:srgbClr val="000000"/>
              </a:solidFill>
              <a:latin typeface="Arial" panose="020B0604020202020204" pitchFamily="34" charset="0"/>
              <a:ea typeface="ＭＳ Ｐゴシック" pitchFamily="-110" charset="-128"/>
              <a:cs typeface="Arial" panose="020B0604020202020204" pitchFamily="34" charset="0"/>
            </a:endParaRPr>
          </a:p>
          <a:p>
            <a:pPr marL="171450" lvl="0" indent="-171450">
              <a:buFont typeface="Arial" panose="020B0604020202020204" pitchFamily="34" charset="0"/>
              <a:buChar char="•"/>
            </a:pPr>
            <a:r>
              <a:rPr lang="fr-CA" sz="1100" kern="1200" baseline="0" dirty="0">
                <a:solidFill>
                  <a:srgbClr val="000000"/>
                </a:solidFill>
                <a:latin typeface="Arial" panose="020B0604020202020204" pitchFamily="34" charset="0"/>
              </a:rPr>
              <a:t>Chez les patients atteints de FK, le degré de fibrose n’était toutefois pas nécessairement différent entre les patients qui étaient atteints de DAFK et ceux qui ne l’étaient pas</a:t>
            </a:r>
            <a:r>
              <a:rPr lang="fr-CA" sz="1100" baseline="30000" dirty="0">
                <a:solidFill>
                  <a:srgbClr val="000000"/>
                </a:solidFill>
                <a:latin typeface="Arial" panose="020B0604020202020204" pitchFamily="34" charset="0"/>
              </a:rPr>
              <a:t>2</a:t>
            </a:r>
            <a:r>
              <a:rPr lang="fr-CA" dirty="0"/>
              <a:t>.</a:t>
            </a:r>
            <a:endParaRPr lang="fr-CA" sz="1100" kern="1200" baseline="0" dirty="0">
              <a:solidFill>
                <a:srgbClr val="000000"/>
              </a:solidFill>
              <a:latin typeface="Arial" panose="020B0604020202020204" pitchFamily="34" charset="0"/>
              <a:ea typeface="ＭＳ Ｐゴシック" pitchFamily="-110" charset="-128"/>
              <a:cs typeface="Arial" panose="020B0604020202020204" pitchFamily="34" charset="0"/>
            </a:endParaRPr>
          </a:p>
          <a:p>
            <a:pPr marL="171450" lvl="0" indent="-171450">
              <a:buFont typeface="Arial" panose="020B0604020202020204" pitchFamily="34" charset="0"/>
              <a:buChar char="•"/>
            </a:pPr>
            <a:r>
              <a:rPr lang="fr-CA" sz="1100" kern="1200" baseline="0" dirty="0">
                <a:solidFill>
                  <a:srgbClr val="000000"/>
                </a:solidFill>
                <a:latin typeface="Arial" panose="020B0604020202020204" pitchFamily="34" charset="0"/>
              </a:rPr>
              <a:t>Une réduction de la masse des cellules bêta a également été signalée chez les souris présentant la mutation </a:t>
            </a:r>
            <a:r>
              <a:rPr lang="fr-CA" sz="1100" i="1" kern="1200" baseline="0" dirty="0">
                <a:solidFill>
                  <a:srgbClr val="000000"/>
                </a:solidFill>
                <a:latin typeface="Arial" panose="020B0604020202020204" pitchFamily="34" charset="0"/>
              </a:rPr>
              <a:t>F508del</a:t>
            </a:r>
            <a:r>
              <a:rPr lang="fr-CA" sz="1100" kern="1200" baseline="0" dirty="0">
                <a:solidFill>
                  <a:srgbClr val="000000"/>
                </a:solidFill>
                <a:latin typeface="Arial" panose="020B0604020202020204" pitchFamily="34" charset="0"/>
              </a:rPr>
              <a:t> du gène </a:t>
            </a:r>
            <a:r>
              <a:rPr lang="fr-CA" sz="1100" i="1" kern="1200" baseline="0" dirty="0">
                <a:solidFill>
                  <a:srgbClr val="000000"/>
                </a:solidFill>
                <a:latin typeface="Arial" panose="020B0604020202020204" pitchFamily="34" charset="0"/>
              </a:rPr>
              <a:t>CFTR</a:t>
            </a:r>
            <a:r>
              <a:rPr lang="fr-CA" sz="1100" kern="1200" baseline="0" dirty="0">
                <a:solidFill>
                  <a:srgbClr val="000000"/>
                </a:solidFill>
                <a:latin typeface="Arial" panose="020B0604020202020204" pitchFamily="34" charset="0"/>
              </a:rPr>
              <a:t>, comparativement à ce qui a été observé chez leurs homologues de type sauvage. Bien qu’aucune différence n’ait été observée à la semaine 11, une réduction de la masse de cellules bêta a été observée à la semaine 18, et cette réduction est devenue significative à la semaine 24 (graphique</a:t>
            </a:r>
            <a:r>
              <a:rPr lang="fr-CA" sz="1100" kern="1200" dirty="0">
                <a:solidFill>
                  <a:srgbClr val="000000"/>
                </a:solidFill>
                <a:latin typeface="Arial" panose="020B0604020202020204" pitchFamily="34" charset="0"/>
              </a:rPr>
              <a:t> inférieur)</a:t>
            </a:r>
            <a:r>
              <a:rPr lang="fr-CA" sz="1100" baseline="30000" dirty="0">
                <a:solidFill>
                  <a:srgbClr val="000000"/>
                </a:solidFill>
                <a:latin typeface="Arial" panose="020B0604020202020204" pitchFamily="34" charset="0"/>
              </a:rPr>
              <a:t>3</a:t>
            </a:r>
            <a:r>
              <a:rPr lang="fr-CA" dirty="0"/>
              <a:t>.</a:t>
            </a:r>
            <a:endParaRPr lang="fr-CA" sz="1100" kern="1200" baseline="30000" dirty="0">
              <a:solidFill>
                <a:srgbClr val="000000"/>
              </a:solidFill>
              <a:latin typeface="Arial" panose="020B0604020202020204" pitchFamily="34" charset="0"/>
              <a:ea typeface="ＭＳ Ｐゴシック" pitchFamily="-110" charset="-128"/>
              <a:cs typeface="Arial" panose="020B0604020202020204" pitchFamily="34" charset="0"/>
            </a:endParaRPr>
          </a:p>
          <a:p>
            <a:pPr lvl="0"/>
            <a:endParaRPr lang="fr-CA" sz="1100" kern="1200" baseline="0" dirty="0">
              <a:solidFill>
                <a:srgbClr val="000000"/>
              </a:solidFill>
              <a:latin typeface="Arial" panose="020B0604020202020204" pitchFamily="34" charset="0"/>
              <a:ea typeface="ＭＳ Ｐゴシック" pitchFamily="-110" charset="-128"/>
              <a:cs typeface="Arial" panose="020B0604020202020204" pitchFamily="34" charset="0"/>
            </a:endParaRPr>
          </a:p>
          <a:p>
            <a:r>
              <a:rPr lang="fr-CA" sz="1100" b="1" dirty="0">
                <a:solidFill>
                  <a:srgbClr val="000000"/>
                </a:solidFill>
                <a:latin typeface="Arial" panose="020B0604020202020204" pitchFamily="34" charset="0"/>
              </a:rPr>
              <a:t>Références</a:t>
            </a:r>
            <a:endParaRPr lang="fr-CA" sz="1100" b="1" dirty="0">
              <a:solidFill>
                <a:srgbClr val="000000"/>
              </a:solidFill>
              <a:latin typeface="Arial" panose="020B0604020202020204" pitchFamily="34" charset="0"/>
              <a:cs typeface="Arial" panose="020B0604020202020204" pitchFamily="34" charset="0"/>
            </a:endParaRPr>
          </a:p>
          <a:p>
            <a:pPr marL="228600" indent="-228600">
              <a:buAutoNum type="arabicPeriod"/>
            </a:pPr>
            <a:r>
              <a:rPr lang="fr-CA" sz="1100" dirty="0">
                <a:solidFill>
                  <a:srgbClr val="000000"/>
                </a:solidFill>
                <a:latin typeface="Arial" panose="020B0604020202020204" pitchFamily="34" charset="0"/>
              </a:rPr>
              <a:t>IANNUCCI, A., K. Mukai, D. Johnson et B. Burke. « Endocrine pancreas in cystic fibrosis: an immunohistochemical study », </a:t>
            </a:r>
            <a:r>
              <a:rPr lang="fr-CA" sz="1100" i="1" dirty="0">
                <a:solidFill>
                  <a:srgbClr val="000000"/>
                </a:solidFill>
                <a:latin typeface="Arial" panose="020B0604020202020204" pitchFamily="34" charset="0"/>
              </a:rPr>
              <a:t>Hum Pathol., </a:t>
            </a:r>
            <a:r>
              <a:rPr lang="fr-CA" sz="1100" dirty="0">
                <a:solidFill>
                  <a:srgbClr val="000000"/>
                </a:solidFill>
                <a:latin typeface="Arial" panose="020B0604020202020204" pitchFamily="34" charset="0"/>
              </a:rPr>
              <a:t>1984;15(3):278-284.</a:t>
            </a:r>
          </a:p>
          <a:p>
            <a:pPr marL="228600" indent="-228600">
              <a:buAutoNum type="arabicPeriod"/>
            </a:pPr>
            <a:r>
              <a:rPr lang="fr-CA" sz="1100" dirty="0">
                <a:solidFill>
                  <a:srgbClr val="000000"/>
                </a:solidFill>
                <a:latin typeface="Arial" panose="020B0604020202020204" pitchFamily="34" charset="0"/>
              </a:rPr>
              <a:t>BARRIO, R. « Management of endocrine disease: Cystic fibrosis-related diabetes: novel pathogenic insights opening new therapeutic avenues », </a:t>
            </a:r>
            <a:r>
              <a:rPr lang="fr-CA" sz="1100" i="1" dirty="0">
                <a:solidFill>
                  <a:srgbClr val="000000"/>
                </a:solidFill>
                <a:latin typeface="Arial" panose="020B0604020202020204" pitchFamily="34" charset="0"/>
              </a:rPr>
              <a:t>Eur J Endocrinol</a:t>
            </a:r>
            <a:r>
              <a:rPr lang="fr-CA" sz="1100" dirty="0">
                <a:solidFill>
                  <a:srgbClr val="000000"/>
                </a:solidFill>
                <a:latin typeface="Arial" panose="020B0604020202020204" pitchFamily="34" charset="0"/>
              </a:rPr>
              <a:t>., 2015;172(4):R131-R141.</a:t>
            </a:r>
            <a:endParaRPr lang="fr-CA" sz="1100" baseline="0" dirty="0">
              <a:solidFill>
                <a:srgbClr val="000000"/>
              </a:solidFill>
              <a:latin typeface="Arial" panose="020B0604020202020204" pitchFamily="34" charset="0"/>
              <a:cs typeface="Arial" panose="020B0604020202020204" pitchFamily="34" charset="0"/>
            </a:endParaRPr>
          </a:p>
          <a:p>
            <a:pPr marL="228600" indent="-228600">
              <a:buAutoNum type="arabicPeriod"/>
            </a:pPr>
            <a:r>
              <a:rPr lang="fr-CA" sz="1100" dirty="0">
                <a:solidFill>
                  <a:srgbClr val="000000"/>
                </a:solidFill>
                <a:latin typeface="Arial" panose="020B0604020202020204" pitchFamily="34" charset="0"/>
              </a:rPr>
              <a:t>FONTÉS</a:t>
            </a:r>
            <a:r>
              <a:rPr lang="fr-CA" dirty="0"/>
              <a:t>,</a:t>
            </a:r>
            <a:r>
              <a:rPr lang="fr-CA" sz="1100" dirty="0">
                <a:solidFill>
                  <a:srgbClr val="000000"/>
                </a:solidFill>
                <a:latin typeface="Arial" panose="020B0604020202020204" pitchFamily="34" charset="0"/>
              </a:rPr>
              <a:t> G., J. Ghislain, I. Benterki </a:t>
            </a:r>
            <a:r>
              <a:rPr lang="fr-CA" sz="1100" kern="1200" dirty="0">
                <a:solidFill>
                  <a:srgbClr val="000000"/>
                </a:solidFill>
                <a:latin typeface="Arial" panose="020B0604020202020204" pitchFamily="34" charset="0"/>
              </a:rPr>
              <a:t>et coll</a:t>
            </a:r>
            <a:r>
              <a:rPr lang="fr-CA" sz="1100" dirty="0">
                <a:solidFill>
                  <a:srgbClr val="000000"/>
                </a:solidFill>
                <a:latin typeface="Arial" panose="020B0604020202020204" pitchFamily="34" charset="0"/>
              </a:rPr>
              <a:t>. « The ΔF508 mutation in the cystic fibrosis transmembrane conductance regulator is associated with progressive insulin resistance and decreased functional β-cell mass in mice », </a:t>
            </a:r>
            <a:r>
              <a:rPr lang="fr-CA" sz="1100" i="1" kern="1200" dirty="0">
                <a:solidFill>
                  <a:srgbClr val="000000"/>
                </a:solidFill>
                <a:latin typeface="Arial" panose="020B0604020202020204" pitchFamily="34" charset="0"/>
              </a:rPr>
              <a:t>Diabetes</a:t>
            </a:r>
            <a:r>
              <a:rPr lang="fr-CA" sz="1100" kern="1200" dirty="0">
                <a:solidFill>
                  <a:srgbClr val="000000"/>
                </a:solidFill>
                <a:latin typeface="Arial" panose="020B0604020202020204" pitchFamily="34" charset="0"/>
              </a:rPr>
              <a:t>, 2015;64(12):4112-4122. </a:t>
            </a:r>
            <a:endParaRPr lang="fr-CA" sz="1100" dirty="0">
              <a:solidFill>
                <a:srgbClr val="000000"/>
              </a:solidFill>
              <a:latin typeface="Arial" panose="020B0604020202020204" pitchFamily="34" charset="0"/>
              <a:cs typeface="Arial" panose="020B0604020202020204" pitchFamily="34" charset="0"/>
            </a:endParaRPr>
          </a:p>
        </p:txBody>
      </p:sp>
      <p:sp>
        <p:nvSpPr>
          <p:cNvPr id="11" name="Slide Number Placeholder 3"/>
          <p:cNvSpPr>
            <a:spLocks noGrp="1"/>
          </p:cNvSpPr>
          <p:nvPr>
            <p:ph type="sldNum" sz="quarter" idx="5"/>
          </p:nvPr>
        </p:nvSpPr>
        <p:spPr>
          <a:xfrm>
            <a:off x="3884613" y="8685213"/>
            <a:ext cx="2971800" cy="458787"/>
          </a:xfrm>
        </p:spPr>
        <p:txBody>
          <a:bodyPr/>
          <a:lstStyle/>
          <a:p>
            <a:pPr>
              <a:defRPr/>
            </a:pPr>
            <a:fld id="{912DD61A-159A-491B-823F-D267D5A0C3C5}" type="slidenum">
              <a:rPr lang="en-US" smtClean="0"/>
              <a:pPr>
                <a:defRPr/>
              </a:pPr>
              <a:t>44</a:t>
            </a:fld>
            <a:endParaRPr lang="fr-CA" dirty="0"/>
          </a:p>
        </p:txBody>
      </p:sp>
    </p:spTree>
    <p:extLst>
      <p:ext uri="{BB962C8B-B14F-4D97-AF65-F5344CB8AC3E}">
        <p14:creationId xmlns:p14="http://schemas.microsoft.com/office/powerpoint/2010/main" val="7928360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4060" y="4408334"/>
            <a:ext cx="5478140" cy="4592447"/>
          </a:xfrm>
        </p:spPr>
        <p:txBody>
          <a:bodyPr/>
          <a:lstStyle/>
          <a:p>
            <a:pPr marL="171450" lvl="0" indent="-171450">
              <a:buFont typeface="Arial" panose="020B0604020202020204" pitchFamily="34" charset="0"/>
              <a:buChar char="•"/>
            </a:pPr>
            <a:r>
              <a:rPr lang="fr-CA" sz="1000" dirty="0">
                <a:solidFill>
                  <a:srgbClr val="000000"/>
                </a:solidFill>
                <a:latin typeface="Arial" panose="020B0604020202020204" pitchFamily="34" charset="0"/>
              </a:rPr>
              <a:t>Des données probantes révèlent que l’anomalie de sécrétion de l’insuline observée chez les patients atteints de FK est en partie causée par une insuffisance générale de la réponse des cellules bêta au glucose et que les protéines CFTR défectueuses jouent un rôle dans la réduction de cette réponse.</a:t>
            </a:r>
            <a:endParaRPr lang="fr-CA" sz="1000" baseline="0" dirty="0">
              <a:solidFill>
                <a:srgbClr val="000000"/>
              </a:solidFill>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fr-CA" sz="1000" baseline="0" dirty="0">
                <a:solidFill>
                  <a:srgbClr val="000000"/>
                </a:solidFill>
                <a:latin typeface="Arial" panose="020B0604020202020204" pitchFamily="34" charset="0"/>
              </a:rPr>
              <a:t>Dans les cellules bêta chez la souris et </a:t>
            </a:r>
            <a:r>
              <a:rPr lang="fr-CA" sz="1000" dirty="0">
                <a:solidFill>
                  <a:srgbClr val="000000"/>
                </a:solidFill>
                <a:latin typeface="Arial" panose="020B0604020202020204" pitchFamily="34" charset="0"/>
              </a:rPr>
              <a:t>chez l’humain, les antagonistes des protéines CFTR bloquent la sécrétion d’insuline et l’activation du courant sensible à l’ATP et dépendant de l’AMP cyclique. Ce modèle a également permis de révéler que la protéine CFTR était probablement un régulateur du canal chlorure anoctamine 1 (ANO1) et que l’inhibition de la protéine CFTR réduisait l’exocytose dans les cellules bêta chez la souris et chez l’humain</a:t>
            </a:r>
            <a:r>
              <a:rPr lang="fr-CA" sz="1000" baseline="30000" dirty="0">
                <a:solidFill>
                  <a:srgbClr val="000000"/>
                </a:solidFill>
                <a:latin typeface="Arial" panose="020B0604020202020204" pitchFamily="34" charset="0"/>
              </a:rPr>
              <a:t>1</a:t>
            </a:r>
            <a:r>
              <a:rPr lang="fr-CA" sz="1000" dirty="0">
                <a:solidFill>
                  <a:srgbClr val="000000"/>
                </a:solidFill>
                <a:latin typeface="Arial" panose="020B0604020202020204" pitchFamily="34" charset="0"/>
              </a:rPr>
              <a:t>.</a:t>
            </a:r>
            <a:r>
              <a:rPr lang="fr-CA" dirty="0"/>
              <a:t> </a:t>
            </a:r>
          </a:p>
          <a:p>
            <a:pPr marL="171450" lvl="0" indent="-171450">
              <a:buFont typeface="Arial" panose="020B0604020202020204" pitchFamily="34" charset="0"/>
              <a:buChar char="•"/>
            </a:pPr>
            <a:r>
              <a:rPr lang="fr-CA" sz="1000" baseline="0" dirty="0">
                <a:solidFill>
                  <a:srgbClr val="000000"/>
                </a:solidFill>
                <a:latin typeface="Arial" panose="020B0604020202020204" pitchFamily="34" charset="0"/>
              </a:rPr>
              <a:t>Selon le modèle proposé, le taux élevé de glucose augmente l’ATP intracellulaire, ce qui cause une dépolarisation et un influx subséquent de calcium intracellulaire, entraînant ultimement l’exocytose. L’influx de chlorure médié par la protéine CFTR via le canal ANO1 et(ou) d’autres mécanismes améliore la mise en condition de granules et l’exocytose dépendantes de l’AMP cyclique</a:t>
            </a:r>
            <a:r>
              <a:rPr lang="fr-CA" sz="1000" baseline="30000" dirty="0">
                <a:solidFill>
                  <a:srgbClr val="000000"/>
                </a:solidFill>
                <a:latin typeface="Arial" panose="020B0604020202020204" pitchFamily="34" charset="0"/>
              </a:rPr>
              <a:t>1</a:t>
            </a:r>
            <a:r>
              <a:rPr lang="fr-CA" dirty="0"/>
              <a:t>.</a:t>
            </a:r>
          </a:p>
          <a:p>
            <a:pPr marL="171450" lvl="0" indent="-171450">
              <a:buFont typeface="Arial" panose="020B0604020202020204" pitchFamily="34" charset="0"/>
              <a:buChar char="•"/>
            </a:pPr>
            <a:r>
              <a:rPr lang="fr-CA" sz="1000" baseline="0" dirty="0">
                <a:solidFill>
                  <a:srgbClr val="000000"/>
                </a:solidFill>
                <a:latin typeface="Arial" panose="020B0604020202020204" pitchFamily="34" charset="0"/>
              </a:rPr>
              <a:t>Cette hypothèse est corroborée par des résultats d’études révélant que l’inactivation de la protéine CFTR à l’aide d’ARN court en épingle à cheveux inhibe la sécrétion d’insuline de 70 %, ce qui réduit la capacité des cellules bêta </a:t>
            </a:r>
            <a:r>
              <a:rPr lang="fr-CA" sz="1000" dirty="0">
                <a:solidFill>
                  <a:srgbClr val="000000"/>
                </a:solidFill>
                <a:latin typeface="Arial" panose="020B0604020202020204" pitchFamily="34" charset="0"/>
              </a:rPr>
              <a:t>de répondre au stimuli du glucose, comparativement à ce qui est observé dans les cellules témoins traitées</a:t>
            </a:r>
            <a:r>
              <a:rPr lang="fr-CA" sz="1000" baseline="30000" dirty="0">
                <a:solidFill>
                  <a:srgbClr val="000000"/>
                </a:solidFill>
                <a:latin typeface="Arial" panose="020B0604020202020204" pitchFamily="34" charset="0"/>
              </a:rPr>
              <a:t>2</a:t>
            </a:r>
            <a:r>
              <a:rPr lang="fr-CA" dirty="0"/>
              <a:t>.</a:t>
            </a:r>
          </a:p>
          <a:p>
            <a:pPr marL="171450" lvl="0" indent="-171450">
              <a:buFont typeface="Arial" panose="020B0604020202020204" pitchFamily="34" charset="0"/>
              <a:buChar char="•"/>
            </a:pPr>
            <a:r>
              <a:rPr lang="fr-CA" sz="1000" baseline="0" dirty="0">
                <a:solidFill>
                  <a:srgbClr val="000000"/>
                </a:solidFill>
                <a:latin typeface="Arial" panose="020B0604020202020204" pitchFamily="34" charset="0"/>
              </a:rPr>
              <a:t>Dans le même ordre d’idées, des études sur des souris porteuses de la mutation </a:t>
            </a:r>
            <a:r>
              <a:rPr lang="fr-CA" sz="1000" i="1" baseline="0" dirty="0">
                <a:solidFill>
                  <a:srgbClr val="000000"/>
                </a:solidFill>
                <a:latin typeface="Arial" panose="020B0604020202020204" pitchFamily="34" charset="0"/>
              </a:rPr>
              <a:t>F508del-CFTR</a:t>
            </a:r>
            <a:r>
              <a:rPr lang="fr-CA" sz="1000" baseline="0" dirty="0">
                <a:solidFill>
                  <a:srgbClr val="000000"/>
                </a:solidFill>
                <a:latin typeface="Arial" panose="020B0604020202020204" pitchFamily="34" charset="0"/>
              </a:rPr>
              <a:t>, type le plus courant de mutation du gène </a:t>
            </a:r>
            <a:r>
              <a:rPr lang="fr-CA" sz="1000" i="1" baseline="0" dirty="0">
                <a:solidFill>
                  <a:srgbClr val="000000"/>
                </a:solidFill>
                <a:latin typeface="Arial" panose="020B0604020202020204" pitchFamily="34" charset="0"/>
              </a:rPr>
              <a:t>CFTR</a:t>
            </a:r>
            <a:r>
              <a:rPr lang="fr-CA" sz="1000" baseline="0" dirty="0">
                <a:solidFill>
                  <a:srgbClr val="000000"/>
                </a:solidFill>
                <a:latin typeface="Arial" panose="020B0604020202020204" pitchFamily="34" charset="0"/>
              </a:rPr>
              <a:t>, ont également révélé que la protéine CFTR est nécessaire à l’activation des courants qui passent dans les cellules entières, à la dépolarisation des membranes, aux impulsions électriques ou au potentiel d’action et aux oscillations du calcium en plus d’être nécessaire à la sécrétion d’insuline</a:t>
            </a:r>
            <a:r>
              <a:rPr lang="fr-CA" sz="1000" baseline="30000" dirty="0">
                <a:solidFill>
                  <a:srgbClr val="000000"/>
                </a:solidFill>
                <a:latin typeface="Arial" panose="020B0604020202020204" pitchFamily="34" charset="0"/>
              </a:rPr>
              <a:t>3</a:t>
            </a:r>
            <a:r>
              <a:rPr lang="fr-CA" dirty="0"/>
              <a:t>.</a:t>
            </a:r>
          </a:p>
          <a:p>
            <a:endParaRPr lang="fr-CA" sz="1000" b="1" dirty="0">
              <a:solidFill>
                <a:srgbClr val="000000"/>
              </a:solidFill>
              <a:latin typeface="Arial" panose="020B0604020202020204" pitchFamily="34" charset="0"/>
              <a:cs typeface="Arial" panose="020B0604020202020204" pitchFamily="34" charset="0"/>
            </a:endParaRPr>
          </a:p>
          <a:p>
            <a:r>
              <a:rPr lang="fr-CA" sz="1000" b="1" dirty="0">
                <a:solidFill>
                  <a:srgbClr val="000000"/>
                </a:solidFill>
                <a:latin typeface="Arial" panose="020B0604020202020204" pitchFamily="34" charset="0"/>
              </a:rPr>
              <a:t>Références</a:t>
            </a:r>
            <a:endParaRPr lang="fr-CA" sz="1000" b="1" dirty="0">
              <a:solidFill>
                <a:srgbClr val="000000"/>
              </a:solidFill>
              <a:latin typeface="Arial" panose="020B0604020202020204" pitchFamily="34" charset="0"/>
              <a:cs typeface="Arial" panose="020B0604020202020204" pitchFamily="34" charset="0"/>
            </a:endParaRPr>
          </a:p>
          <a:p>
            <a:pPr marL="228600" indent="-228600">
              <a:buAutoNum type="arabicPeriod"/>
            </a:pPr>
            <a:r>
              <a:rPr lang="fr-CA" sz="1000" dirty="0">
                <a:solidFill>
                  <a:srgbClr val="000000"/>
                </a:solidFill>
                <a:latin typeface="Arial" panose="020B0604020202020204" pitchFamily="34" charset="0"/>
              </a:rPr>
              <a:t>EDLUND, A., J. L. Esguerra, A. Wendt, M. Flodström-Tullberg et L. Eliasson. « CFTR and Anoctamin 1 (ANO1) contribute to cAMP amplified exocytosis and insulin secretion in human and murine pancreatic beta-cells », </a:t>
            </a:r>
            <a:r>
              <a:rPr lang="fr-CA" sz="1000" i="1" kern="1200" dirty="0">
                <a:solidFill>
                  <a:srgbClr val="000000"/>
                </a:solidFill>
                <a:latin typeface="Arial" panose="020B0604020202020204" pitchFamily="34" charset="0"/>
              </a:rPr>
              <a:t>BMC Med., </a:t>
            </a:r>
            <a:r>
              <a:rPr lang="fr-CA" sz="1000" kern="1200" dirty="0">
                <a:solidFill>
                  <a:srgbClr val="000000"/>
                </a:solidFill>
                <a:latin typeface="Arial" panose="020B0604020202020204" pitchFamily="34" charset="0"/>
              </a:rPr>
              <a:t>2014;12:87. </a:t>
            </a:r>
          </a:p>
          <a:p>
            <a:pPr marL="228600" indent="-228600">
              <a:buAutoNum type="arabicPeriod"/>
            </a:pPr>
            <a:r>
              <a:rPr lang="fr-CA" sz="1000" dirty="0">
                <a:solidFill>
                  <a:srgbClr val="000000"/>
                </a:solidFill>
                <a:latin typeface="Arial" panose="020B0604020202020204" pitchFamily="34" charset="0"/>
              </a:rPr>
              <a:t>NTIMBANE, T., G. Mailhot, S. Spahis </a:t>
            </a:r>
            <a:r>
              <a:rPr lang="fr-CA" sz="1000" kern="1200" dirty="0">
                <a:solidFill>
                  <a:srgbClr val="000000"/>
                </a:solidFill>
                <a:latin typeface="Arial" panose="020B0604020202020204" pitchFamily="34" charset="0"/>
              </a:rPr>
              <a:t>et coll</a:t>
            </a:r>
            <a:r>
              <a:rPr lang="fr-CA" sz="1000" dirty="0">
                <a:solidFill>
                  <a:srgbClr val="000000"/>
                </a:solidFill>
                <a:latin typeface="Arial" panose="020B0604020202020204" pitchFamily="34" charset="0"/>
              </a:rPr>
              <a:t>. « CFTR silencing in pancreatic β-cells reveals a functional impact on glucose-stimulated insulin secretion and oxidative stress response », </a:t>
            </a:r>
            <a:r>
              <a:rPr lang="fr-CA" sz="1000" i="1" kern="1200" dirty="0">
                <a:solidFill>
                  <a:srgbClr val="000000"/>
                </a:solidFill>
                <a:latin typeface="Arial" panose="020B0604020202020204" pitchFamily="34" charset="0"/>
              </a:rPr>
              <a:t>Am J Physiol Endocrinol Metab.,</a:t>
            </a:r>
            <a:r>
              <a:rPr lang="fr-CA" dirty="0"/>
              <a:t> </a:t>
            </a:r>
            <a:r>
              <a:rPr lang="fr-CA" sz="1000" dirty="0">
                <a:solidFill>
                  <a:srgbClr val="000000"/>
                </a:solidFill>
                <a:latin typeface="Arial" panose="020B0604020202020204" pitchFamily="34" charset="0"/>
              </a:rPr>
              <a:t>2016;310(3):E200-E212. </a:t>
            </a:r>
            <a:endParaRPr lang="fr-CA" sz="1000" dirty="0">
              <a:solidFill>
                <a:srgbClr val="000000"/>
              </a:solidFill>
              <a:latin typeface="Arial" panose="020B0604020202020204" pitchFamily="34" charset="0"/>
              <a:cs typeface="Arial" panose="020B0604020202020204" pitchFamily="34" charset="0"/>
            </a:endParaRPr>
          </a:p>
          <a:p>
            <a:pPr marL="228600" indent="-228600">
              <a:buAutoNum type="arabicPeriod"/>
            </a:pPr>
            <a:r>
              <a:rPr lang="fr-CA" sz="1000" dirty="0">
                <a:solidFill>
                  <a:srgbClr val="000000"/>
                </a:solidFill>
                <a:latin typeface="Arial" panose="020B0604020202020204" pitchFamily="34" charset="0"/>
              </a:rPr>
              <a:t>GUO, J. H., H. Chen, Y. C. Ruan et coll. « Glucose-induced electrical activities and insulin secretion in pancreatic islet β-cells are modulated by CFTR », </a:t>
            </a:r>
            <a:r>
              <a:rPr lang="fr-CA" sz="1000" i="1" kern="1200" dirty="0">
                <a:solidFill>
                  <a:srgbClr val="000000"/>
                </a:solidFill>
                <a:latin typeface="Arial" panose="020B0604020202020204" pitchFamily="34" charset="0"/>
              </a:rPr>
              <a:t>Nat Commun., </a:t>
            </a:r>
            <a:r>
              <a:rPr lang="fr-CA" sz="1000" kern="1200" dirty="0">
                <a:solidFill>
                  <a:srgbClr val="000000"/>
                </a:solidFill>
                <a:latin typeface="Arial" panose="020B0604020202020204" pitchFamily="34" charset="0"/>
              </a:rPr>
              <a:t>2014;5:4420.</a:t>
            </a:r>
            <a:r>
              <a:rPr lang="fr-CA" dirty="0"/>
              <a:t> </a:t>
            </a:r>
            <a:endParaRPr lang="fr-CA" sz="1000" dirty="0">
              <a:solidFill>
                <a:srgbClr val="000000"/>
              </a:solidFill>
              <a:latin typeface="Arial" panose="020B0604020202020204" pitchFamily="34" charset="0"/>
              <a:cs typeface="Arial" panose="020B0604020202020204" pitchFamily="34" charset="0"/>
            </a:endParaRPr>
          </a:p>
        </p:txBody>
      </p:sp>
      <p:sp>
        <p:nvSpPr>
          <p:cNvPr id="13" name="Slide Number Placeholder 3"/>
          <p:cNvSpPr>
            <a:spLocks noGrp="1"/>
          </p:cNvSpPr>
          <p:nvPr>
            <p:ph type="sldNum" sz="quarter" idx="5"/>
          </p:nvPr>
        </p:nvSpPr>
        <p:spPr>
          <a:xfrm>
            <a:off x="3884613" y="8685213"/>
            <a:ext cx="2971800" cy="458787"/>
          </a:xfrm>
        </p:spPr>
        <p:txBody>
          <a:bodyPr/>
          <a:lstStyle/>
          <a:p>
            <a:pPr>
              <a:defRPr/>
            </a:pPr>
            <a:r>
              <a:rPr lang="fr-CA"/>
              <a:t>39</a:t>
            </a:r>
            <a:endParaRPr lang="fr-CA" dirty="0"/>
          </a:p>
        </p:txBody>
      </p:sp>
    </p:spTree>
    <p:extLst>
      <p:ext uri="{BB962C8B-B14F-4D97-AF65-F5344CB8AC3E}">
        <p14:creationId xmlns:p14="http://schemas.microsoft.com/office/powerpoint/2010/main" val="397669166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4061" y="4408335"/>
            <a:ext cx="5478139" cy="4614480"/>
          </a:xfrm>
        </p:spPr>
        <p:txBody>
          <a:bodyPr/>
          <a:lstStyle/>
          <a:p>
            <a:pPr lvl="0"/>
            <a:r>
              <a:rPr lang="fr-CA" b="1" dirty="0">
                <a:solidFill>
                  <a:srgbClr val="000000"/>
                </a:solidFill>
                <a:latin typeface="Arial" panose="020B0604020202020204" pitchFamily="34" charset="0"/>
              </a:rPr>
              <a:t>Points clés</a:t>
            </a:r>
          </a:p>
          <a:p>
            <a:pPr marL="171450" lvl="0" indent="-171450">
              <a:buFont typeface="Arial" panose="020B0604020202020204" pitchFamily="34" charset="0"/>
              <a:buChar char="•"/>
            </a:pPr>
            <a:r>
              <a:rPr lang="fr-CA" baseline="0" dirty="0">
                <a:solidFill>
                  <a:srgbClr val="000000"/>
                </a:solidFill>
                <a:latin typeface="Arial" panose="020B0604020202020204" pitchFamily="34" charset="0"/>
              </a:rPr>
              <a:t>Ali a proposé un modèle selon lequel l’augmentation de l’apoptose des cellules bêta </a:t>
            </a:r>
            <a:r>
              <a:rPr lang="fr-CA" dirty="0">
                <a:solidFill>
                  <a:srgbClr val="000000"/>
                </a:solidFill>
                <a:latin typeface="Arial" panose="020B0604020202020204" pitchFamily="34" charset="0"/>
              </a:rPr>
              <a:t>serait le résultat du stress chronique du réticulum endoplasmique causé par la présence chronique de protéines CFTR mal repliées dans les cellules des îlots de Langerhans.</a:t>
            </a:r>
            <a:endParaRPr lang="fr-CA" baseline="30000" dirty="0">
              <a:solidFill>
                <a:srgbClr val="000000"/>
              </a:solidFill>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fr-CA" dirty="0">
                <a:solidFill>
                  <a:srgbClr val="000000"/>
                </a:solidFill>
                <a:latin typeface="Arial" panose="020B0604020202020204" pitchFamily="34" charset="0"/>
              </a:rPr>
              <a:t>Selon ce modèle, la réponse aux protéines non repliées dans le réticulum endoplasmique des cellules du pancréas entraînerait l’émission d’un signal d’apoptose persistant et la mort cellulaire.</a:t>
            </a:r>
            <a:endParaRPr lang="fr-CA" baseline="30000" dirty="0">
              <a:solidFill>
                <a:srgbClr val="000000"/>
              </a:solidFill>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fr-CA" dirty="0">
                <a:solidFill>
                  <a:srgbClr val="000000"/>
                </a:solidFill>
                <a:latin typeface="Arial" panose="020B0604020202020204" pitchFamily="34" charset="0"/>
              </a:rPr>
              <a:t>Les cellules bêta du pancréas ont un réticulum endoplasmique très développé et une fonction sécrétoire de protéines importante. Pour ces raisons, elles pourraient être particulièrement sensibles au stress du réticulum endoplasmique et à l’apoptose subséquente. Ce mécanisme pourrait être l’une des origines de la mort des cellules bêta et de l’apparition du diabète.</a:t>
            </a:r>
            <a:endParaRPr lang="fr-CA" baseline="30000" dirty="0">
              <a:solidFill>
                <a:srgbClr val="000000"/>
              </a:solidFill>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fr-CA" baseline="0" dirty="0">
                <a:solidFill>
                  <a:srgbClr val="000000"/>
                </a:solidFill>
                <a:latin typeface="Arial" panose="020B0604020202020204" pitchFamily="34" charset="0"/>
              </a:rPr>
              <a:t>Cette hypothèse est corroborée par le fait que les patients atteints de FK qui sont porteurs d’une mutation du gène </a:t>
            </a:r>
            <a:r>
              <a:rPr lang="fr-CA" i="1" baseline="0" dirty="0">
                <a:solidFill>
                  <a:srgbClr val="000000"/>
                </a:solidFill>
                <a:latin typeface="Arial" panose="020B0604020202020204" pitchFamily="34" charset="0"/>
              </a:rPr>
              <a:t>CFTR</a:t>
            </a:r>
            <a:r>
              <a:rPr lang="fr-CA" baseline="0" dirty="0">
                <a:solidFill>
                  <a:srgbClr val="000000"/>
                </a:solidFill>
                <a:latin typeface="Arial" panose="020B0604020202020204" pitchFamily="34" charset="0"/>
              </a:rPr>
              <a:t> de classe 2, mutations non fonctionnelles se limitant au </a:t>
            </a:r>
            <a:r>
              <a:rPr lang="fr-CA" dirty="0">
                <a:solidFill>
                  <a:srgbClr val="000000"/>
                </a:solidFill>
                <a:latin typeface="Arial" panose="020B0604020202020204" pitchFamily="34" charset="0"/>
              </a:rPr>
              <a:t>réticulum endoplasmique, sont près de 20 fois plus susceptibles d’être atteints de DAFK que les patients porteurs de mutations de classe 4, mutations se manifestant à la surface de la cellule.</a:t>
            </a:r>
            <a:endParaRPr lang="fr-CA" baseline="30000" dirty="0">
              <a:solidFill>
                <a:srgbClr val="000000"/>
              </a:solidFill>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fr-CA" baseline="0" dirty="0">
                <a:solidFill>
                  <a:srgbClr val="000000"/>
                </a:solidFill>
                <a:latin typeface="Arial" panose="020B0604020202020204" pitchFamily="34" charset="0"/>
              </a:rPr>
              <a:t>Ces résultats suggèrent que le phénotype du DAFK n’est pas juste le résultat de l’absence de fonctionnement des protéines CFTR, mais celui de l’apoptose des cellules bêta</a:t>
            </a:r>
            <a:r>
              <a:rPr lang="fr-CA" dirty="0">
                <a:solidFill>
                  <a:srgbClr val="000000"/>
                </a:solidFill>
                <a:latin typeface="Arial" panose="020B0604020202020204" pitchFamily="34" charset="0"/>
              </a:rPr>
              <a:t> entraînée par les protéines CFTR mal repliées et le stress subséquent du réticulum endoplasmique.</a:t>
            </a:r>
            <a:endParaRPr lang="fr-CA" baseline="30000" dirty="0">
              <a:solidFill>
                <a:srgbClr val="000000"/>
              </a:solidFill>
              <a:latin typeface="Arial" panose="020B0604020202020204" pitchFamily="34" charset="0"/>
              <a:cs typeface="Arial" panose="020B0604020202020204" pitchFamily="34" charset="0"/>
            </a:endParaRPr>
          </a:p>
          <a:p>
            <a:pPr marL="177845" indent="-177845">
              <a:buFont typeface="Arial" panose="020B0604020202020204" pitchFamily="34" charset="0"/>
              <a:buChar char="•"/>
            </a:pPr>
            <a:endParaRPr lang="fr-CA" dirty="0">
              <a:solidFill>
                <a:srgbClr val="000000"/>
              </a:solidFill>
              <a:latin typeface="Arial" panose="020B0604020202020204" pitchFamily="34" charset="0"/>
              <a:cs typeface="Arial" panose="020B0604020202020204" pitchFamily="34" charset="0"/>
            </a:endParaRPr>
          </a:p>
          <a:p>
            <a:r>
              <a:rPr lang="fr-CA" b="1" dirty="0">
                <a:solidFill>
                  <a:srgbClr val="000000"/>
                </a:solidFill>
                <a:latin typeface="Arial" panose="020B0604020202020204" pitchFamily="34" charset="0"/>
              </a:rPr>
              <a:t>Référence</a:t>
            </a:r>
            <a:endParaRPr lang="fr-CA" b="1" dirty="0">
              <a:solidFill>
                <a:srgbClr val="000000"/>
              </a:solidFill>
              <a:latin typeface="Arial" panose="020B0604020202020204" pitchFamily="34" charset="0"/>
              <a:cs typeface="Arial" panose="020B0604020202020204" pitchFamily="34" charset="0"/>
            </a:endParaRPr>
          </a:p>
          <a:p>
            <a:pPr eaLnBrk="0" fontAlgn="base" hangingPunct="0">
              <a:defRPr/>
            </a:pPr>
            <a:r>
              <a:rPr lang="fr-CA" dirty="0">
                <a:solidFill>
                  <a:srgbClr val="000000"/>
                </a:solidFill>
                <a:latin typeface="Arial" panose="020B0604020202020204" pitchFamily="34" charset="0"/>
              </a:rPr>
              <a:t>ALI, B. R. « Is cystic fibrosis-related diabetes an apoptotic consequence of ER stress in pancreatic cells? », </a:t>
            </a:r>
            <a:r>
              <a:rPr lang="fr-CA" i="1" dirty="0">
                <a:solidFill>
                  <a:srgbClr val="000000"/>
                </a:solidFill>
                <a:latin typeface="Arial" panose="020B0604020202020204" pitchFamily="34" charset="0"/>
              </a:rPr>
              <a:t>Med Hypotheses</a:t>
            </a:r>
            <a:r>
              <a:rPr lang="fr-CA" dirty="0">
                <a:solidFill>
                  <a:srgbClr val="000000"/>
                </a:solidFill>
                <a:latin typeface="Arial" panose="020B0604020202020204" pitchFamily="34" charset="0"/>
              </a:rPr>
              <a:t>, 2009;72(1):55-57. </a:t>
            </a:r>
          </a:p>
          <a:p>
            <a:endParaRPr lang="fr-CA" dirty="0">
              <a:solidFill>
                <a:srgbClr val="000000"/>
              </a:solidFill>
              <a:latin typeface="Arial" panose="020B0604020202020204" pitchFamily="34" charset="0"/>
              <a:cs typeface="Arial" panose="020B0604020202020204" pitchFamily="34" charset="0"/>
            </a:endParaRPr>
          </a:p>
        </p:txBody>
      </p:sp>
      <p:sp>
        <p:nvSpPr>
          <p:cNvPr id="12" name="Slide Number Placeholder 3"/>
          <p:cNvSpPr>
            <a:spLocks noGrp="1"/>
          </p:cNvSpPr>
          <p:nvPr>
            <p:ph type="sldNum" sz="quarter" idx="5"/>
          </p:nvPr>
        </p:nvSpPr>
        <p:spPr>
          <a:xfrm>
            <a:off x="3884613" y="8685213"/>
            <a:ext cx="2971800" cy="458787"/>
          </a:xfrm>
        </p:spPr>
        <p:txBody>
          <a:bodyPr/>
          <a:lstStyle/>
          <a:p>
            <a:pPr>
              <a:defRPr/>
            </a:pPr>
            <a:r>
              <a:rPr lang="fr-CA"/>
              <a:t>40</a:t>
            </a:r>
            <a:endParaRPr lang="fr-CA" dirty="0"/>
          </a:p>
        </p:txBody>
      </p:sp>
    </p:spTree>
    <p:extLst>
      <p:ext uri="{BB962C8B-B14F-4D97-AF65-F5344CB8AC3E}">
        <p14:creationId xmlns:p14="http://schemas.microsoft.com/office/powerpoint/2010/main" val="10659290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4058" y="4412242"/>
            <a:ext cx="5478142" cy="4401251"/>
          </a:xfrm>
        </p:spPr>
        <p:txBody>
          <a:bodyPr/>
          <a:lstStyle/>
          <a:p>
            <a:pPr marL="171450" lvl="0" indent="-171450">
              <a:buFont typeface="Arial" panose="020B0604020202020204" pitchFamily="34" charset="0"/>
              <a:buChar char="•"/>
            </a:pPr>
            <a:r>
              <a:rPr lang="fr-CA" sz="1000" dirty="0">
                <a:solidFill>
                  <a:srgbClr val="000000"/>
                </a:solidFill>
                <a:latin typeface="Arial" panose="020B0604020202020204" pitchFamily="34" charset="0"/>
              </a:rPr>
              <a:t>Dans les cellules épithéliales des patients atteints de FK, les anomalies du fonctionnement de la protéine CFTR peuvent entraîner un déséquilibre de la réduction-oxydation et des taux anormalement élevés de dérivés réactifs de l’oxygène. Ces phénomènes pourraient être causés par les anomalies du métabolisme du glutathion, la réduction de l’apport en antioxydants entraînée par la malnutrition et les dommages de l’inflammation aux poumons, au pancréas et au foie, lesquels peuvent toutes contribuer à une inflammation polysystémique et à un stress oxydatif</a:t>
            </a:r>
            <a:r>
              <a:rPr lang="fr-CA" sz="1000" baseline="30000" dirty="0">
                <a:solidFill>
                  <a:srgbClr val="000000"/>
                </a:solidFill>
                <a:latin typeface="Arial" panose="020B0604020202020204" pitchFamily="34" charset="0"/>
              </a:rPr>
              <a:t>1</a:t>
            </a:r>
            <a:r>
              <a:rPr lang="fr-CA" sz="1000" dirty="0">
                <a:solidFill>
                  <a:srgbClr val="000000"/>
                </a:solidFill>
                <a:latin typeface="Arial" panose="020B0604020202020204" pitchFamily="34" charset="0"/>
              </a:rPr>
              <a:t>.</a:t>
            </a:r>
            <a:endParaRPr lang="fr-CA" sz="1000" dirty="0">
              <a:solidFill>
                <a:srgbClr val="000000"/>
              </a:solidFill>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fr-CA" sz="1000" dirty="0">
                <a:solidFill>
                  <a:srgbClr val="000000"/>
                </a:solidFill>
                <a:latin typeface="Arial" panose="020B0604020202020204" pitchFamily="34" charset="0"/>
              </a:rPr>
              <a:t>Les résultats tirés de l’étude d’un modèle de cellules bêta suggèrent également que la protéine CFTR a un effet protecteur dans ces cellules puisque l’inactivation de la protéine CFTR à l’aide d’ARN court en épingle à cheveux inhibe la sécrétion d’insuline et que cet état est exacerbé par le stress oxydatif. La réduction de la sécrétion d’insuline par les cellules bêta dans ce modèle peut être le résultat d’une production anormale d’ATP, de la bêta-oxydation des acides gras, de l’apoptose et de l’inflammation</a:t>
            </a:r>
            <a:r>
              <a:rPr lang="fr-CA" sz="1000" baseline="30000" dirty="0">
                <a:solidFill>
                  <a:srgbClr val="000000"/>
                </a:solidFill>
                <a:latin typeface="Arial" panose="020B0604020202020204" pitchFamily="34" charset="0"/>
              </a:rPr>
              <a:t>2</a:t>
            </a:r>
            <a:r>
              <a:rPr lang="fr-CA" sz="1000" dirty="0">
                <a:solidFill>
                  <a:srgbClr val="000000"/>
                </a:solidFill>
                <a:latin typeface="Arial" panose="020B0604020202020204" pitchFamily="34" charset="0"/>
              </a:rPr>
              <a:t>.</a:t>
            </a:r>
            <a:endParaRPr lang="fr-CA" sz="1000" dirty="0">
              <a:solidFill>
                <a:srgbClr val="000000"/>
              </a:solidFill>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fr-CA" sz="1000" dirty="0">
                <a:solidFill>
                  <a:srgbClr val="000000"/>
                </a:solidFill>
                <a:latin typeface="Arial" panose="020B0604020202020204" pitchFamily="34" charset="0"/>
              </a:rPr>
              <a:t>Le taux de protéine HMGB1, qui joue un rôle important dans les réponses inflammatoires, semble également être de plus en plus élevé plus l’état glycémique est grave chez les patients atteints de FK</a:t>
            </a:r>
            <a:r>
              <a:rPr lang="fr-CA" sz="1000" baseline="30000" dirty="0">
                <a:solidFill>
                  <a:srgbClr val="000000"/>
                </a:solidFill>
                <a:latin typeface="Arial" panose="020B0604020202020204" pitchFamily="34" charset="0"/>
              </a:rPr>
              <a:t>3</a:t>
            </a:r>
            <a:r>
              <a:rPr lang="fr-CA" sz="1000" dirty="0">
                <a:solidFill>
                  <a:srgbClr val="000000"/>
                </a:solidFill>
                <a:latin typeface="Arial" panose="020B0604020202020204" pitchFamily="34" charset="0"/>
              </a:rPr>
              <a:t>. Bien que les concentrations sériques de HMGB1 étaient similaires chez les témoins en bonne santé appariés selon l’âge ou chez les patients atteints de FK ayant une tolérance normale au glucose, comme l’illustre la figure, le taux était légèrement élevé chez les patients atteints de FK présentant une diminution de la tolérance au glucose et est devenu significativement élevé chez les patients atteints de DAFK.</a:t>
            </a:r>
            <a:endParaRPr lang="fr-CA" sz="1000" dirty="0">
              <a:solidFill>
                <a:srgbClr val="000000"/>
              </a:solidFill>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fr-CA" sz="1000" baseline="0" dirty="0">
                <a:solidFill>
                  <a:srgbClr val="000000"/>
                </a:solidFill>
                <a:latin typeface="Arial" panose="020B0604020202020204" pitchFamily="34" charset="0"/>
              </a:rPr>
              <a:t>Les expériences </a:t>
            </a:r>
            <a:r>
              <a:rPr lang="fr-CA" sz="1000" i="1" baseline="0" dirty="0">
                <a:solidFill>
                  <a:srgbClr val="000000"/>
                </a:solidFill>
                <a:latin typeface="Arial" panose="020B0604020202020204" pitchFamily="34" charset="0"/>
              </a:rPr>
              <a:t>in vitro</a:t>
            </a:r>
            <a:r>
              <a:rPr lang="fr-CA" sz="1000" baseline="0" dirty="0">
                <a:solidFill>
                  <a:srgbClr val="000000"/>
                </a:solidFill>
                <a:latin typeface="Arial" panose="020B0604020202020204" pitchFamily="34" charset="0"/>
              </a:rPr>
              <a:t> ont confirmé que la perte de fonctionnement des protéines</a:t>
            </a:r>
            <a:r>
              <a:rPr lang="fr-CA" dirty="0"/>
              <a:t> </a:t>
            </a:r>
            <a:r>
              <a:rPr lang="fr-CA" sz="1000" dirty="0">
                <a:solidFill>
                  <a:srgbClr val="000000"/>
                </a:solidFill>
                <a:latin typeface="Arial" panose="020B0604020202020204" pitchFamily="34" charset="0"/>
              </a:rPr>
              <a:t>CFTR avait entraîné l’augmentation de l’expression de la protéine HMGB1 et que l’insuline a réduit l’expression de l’ARNm de la HMGB1 et le taux de protéines</a:t>
            </a:r>
            <a:r>
              <a:rPr lang="fr-CA" sz="1000" baseline="30000" dirty="0">
                <a:solidFill>
                  <a:srgbClr val="000000"/>
                </a:solidFill>
                <a:latin typeface="Arial" panose="020B0604020202020204" pitchFamily="34" charset="0"/>
              </a:rPr>
              <a:t>3</a:t>
            </a:r>
            <a:r>
              <a:rPr lang="fr-CA" dirty="0"/>
              <a:t>.</a:t>
            </a:r>
            <a:r>
              <a:rPr lang="fr-CA" sz="1000" dirty="0">
                <a:solidFill>
                  <a:srgbClr val="000000"/>
                </a:solidFill>
                <a:latin typeface="Arial" panose="020B0604020202020204" pitchFamily="34" charset="0"/>
              </a:rPr>
              <a:t> </a:t>
            </a:r>
            <a:endParaRPr lang="fr-CA" sz="1000" dirty="0">
              <a:solidFill>
                <a:srgbClr val="000000"/>
              </a:solidFill>
              <a:latin typeface="Arial" panose="020B0604020202020204" pitchFamily="34" charset="0"/>
              <a:cs typeface="Arial" panose="020B0604020202020204" pitchFamily="34" charset="0"/>
            </a:endParaRPr>
          </a:p>
          <a:p>
            <a:pPr marL="177845" indent="-177845">
              <a:buFont typeface="Arial" panose="020B0604020202020204" pitchFamily="34" charset="0"/>
              <a:buChar char="•"/>
            </a:pPr>
            <a:endParaRPr lang="fr-CA" sz="1000" dirty="0">
              <a:solidFill>
                <a:srgbClr val="000000"/>
              </a:solidFill>
              <a:latin typeface="Arial" panose="020B0604020202020204" pitchFamily="34" charset="0"/>
              <a:cs typeface="Arial" panose="020B0604020202020204" pitchFamily="34" charset="0"/>
            </a:endParaRPr>
          </a:p>
          <a:p>
            <a:r>
              <a:rPr lang="fr-CA" sz="1000" b="1" dirty="0">
                <a:solidFill>
                  <a:srgbClr val="000000"/>
                </a:solidFill>
                <a:latin typeface="Arial" panose="020B0604020202020204" pitchFamily="34" charset="0"/>
              </a:rPr>
              <a:t>Références</a:t>
            </a:r>
          </a:p>
          <a:p>
            <a:pPr marL="228600" indent="-228600" eaLnBrk="0" fontAlgn="base" hangingPunct="0">
              <a:buFontTx/>
              <a:buAutoNum type="arabicPeriod"/>
              <a:defRPr/>
            </a:pPr>
            <a:r>
              <a:rPr lang="fr-CA" sz="1000" dirty="0">
                <a:solidFill>
                  <a:srgbClr val="000000"/>
                </a:solidFill>
                <a:latin typeface="Arial" panose="020B0604020202020204" pitchFamily="34" charset="0"/>
              </a:rPr>
              <a:t>GALLI, F., A. Battistoni, R. Gambari et coll. « Oxidative stress and antioxidant therapy in cystic fibrosis », </a:t>
            </a:r>
            <a:r>
              <a:rPr lang="fr-CA" sz="1000" i="1" dirty="0">
                <a:solidFill>
                  <a:srgbClr val="000000"/>
                </a:solidFill>
                <a:latin typeface="Arial" panose="020B0604020202020204" pitchFamily="34" charset="0"/>
              </a:rPr>
              <a:t>Biochim Biophys Acta</a:t>
            </a:r>
            <a:r>
              <a:rPr lang="fr-CA" sz="1000" dirty="0">
                <a:solidFill>
                  <a:srgbClr val="000000"/>
                </a:solidFill>
                <a:latin typeface="Arial" panose="020B0604020202020204" pitchFamily="34" charset="0"/>
              </a:rPr>
              <a:t>., 2012;1822(5):690-713. </a:t>
            </a:r>
          </a:p>
          <a:p>
            <a:pPr marL="228600" indent="-228600" eaLnBrk="0" fontAlgn="base" hangingPunct="0">
              <a:buFontTx/>
              <a:buAutoNum type="arabicPeriod"/>
              <a:defRPr/>
            </a:pPr>
            <a:r>
              <a:rPr lang="fr-CA" sz="1000" dirty="0">
                <a:solidFill>
                  <a:srgbClr val="000000"/>
                </a:solidFill>
                <a:latin typeface="Arial" panose="020B0604020202020204" pitchFamily="34" charset="0"/>
              </a:rPr>
              <a:t>NTIMBANE, T., G. Mailhot, S. Spahis et coll. « CFTR silencing in pancreatic β-cells reveals a functional impact on glucose-stimulated insulin secretion and oxidative stress response », </a:t>
            </a:r>
            <a:r>
              <a:rPr lang="fr-CA" sz="1000" i="1" kern="1200" dirty="0">
                <a:solidFill>
                  <a:srgbClr val="000000"/>
                </a:solidFill>
                <a:latin typeface="Arial" panose="020B0604020202020204" pitchFamily="34" charset="0"/>
              </a:rPr>
              <a:t>Am J Physiol Endocrinol </a:t>
            </a:r>
            <a:r>
              <a:rPr lang="fr-CA" sz="1000" i="1" dirty="0">
                <a:solidFill>
                  <a:srgbClr val="000000"/>
                </a:solidFill>
                <a:latin typeface="Arial" panose="020B0604020202020204" pitchFamily="34" charset="0"/>
              </a:rPr>
              <a:t>Metab.</a:t>
            </a:r>
            <a:r>
              <a:rPr lang="fr-CA" sz="1000" dirty="0">
                <a:solidFill>
                  <a:srgbClr val="000000"/>
                </a:solidFill>
                <a:latin typeface="Arial" panose="020B0604020202020204" pitchFamily="34" charset="0"/>
              </a:rPr>
              <a:t>, 2016;310(3):E200-E212. </a:t>
            </a:r>
            <a:endParaRPr lang="fr-CA" sz="1000" dirty="0">
              <a:solidFill>
                <a:srgbClr val="000000"/>
              </a:solidFill>
              <a:latin typeface="Arial" panose="020B0604020202020204" pitchFamily="34" charset="0"/>
              <a:cs typeface="Arial" panose="020B0604020202020204" pitchFamily="34" charset="0"/>
            </a:endParaRPr>
          </a:p>
          <a:p>
            <a:pPr marL="228600" indent="-228600" eaLnBrk="0" fontAlgn="base" hangingPunct="0">
              <a:buFontTx/>
              <a:buAutoNum type="arabicPeriod"/>
              <a:defRPr/>
            </a:pPr>
            <a:r>
              <a:rPr lang="fr-CA" sz="1000" dirty="0">
                <a:solidFill>
                  <a:srgbClr val="000000"/>
                </a:solidFill>
                <a:latin typeface="Arial" panose="020B0604020202020204" pitchFamily="34" charset="0"/>
              </a:rPr>
              <a:t>MONTANINI</a:t>
            </a:r>
            <a:r>
              <a:rPr lang="fr-CA" dirty="0"/>
              <a:t>,</a:t>
            </a:r>
            <a:r>
              <a:rPr lang="fr-CA" sz="1000" dirty="0">
                <a:solidFill>
                  <a:srgbClr val="000000"/>
                </a:solidFill>
                <a:latin typeface="Arial" panose="020B0604020202020204" pitchFamily="34" charset="0"/>
              </a:rPr>
              <a:t> L., F. Cirillo, A. Smerieri</a:t>
            </a:r>
            <a:r>
              <a:rPr lang="fr-CA" sz="1000" kern="1200" dirty="0">
                <a:solidFill>
                  <a:srgbClr val="000000"/>
                </a:solidFill>
                <a:latin typeface="Arial" panose="020B0604020202020204" pitchFamily="34" charset="0"/>
              </a:rPr>
              <a:t> et coll</a:t>
            </a:r>
            <a:r>
              <a:rPr lang="fr-CA" sz="1000" i="1" dirty="0">
                <a:solidFill>
                  <a:srgbClr val="000000"/>
                </a:solidFill>
                <a:latin typeface="Arial" panose="020B0604020202020204" pitchFamily="34" charset="0"/>
              </a:rPr>
              <a:t>.</a:t>
            </a:r>
            <a:r>
              <a:rPr lang="fr-CA" sz="1000" dirty="0">
                <a:solidFill>
                  <a:srgbClr val="000000"/>
                </a:solidFill>
                <a:latin typeface="Arial" panose="020B0604020202020204" pitchFamily="34" charset="0"/>
              </a:rPr>
              <a:t> « HMGB1 is increased by CFTR loss of function, is lowered by insulin, and increases in vivo at onset of DAFK », </a:t>
            </a:r>
            <a:r>
              <a:rPr lang="fr-CA" sz="1000" i="1" kern="1200" dirty="0">
                <a:solidFill>
                  <a:srgbClr val="000000"/>
                </a:solidFill>
                <a:latin typeface="Arial" panose="020B0604020202020204" pitchFamily="34" charset="0"/>
              </a:rPr>
              <a:t>J Clin Endocrinol Metab.,</a:t>
            </a:r>
            <a:r>
              <a:rPr lang="fr-CA" dirty="0"/>
              <a:t> </a:t>
            </a:r>
            <a:r>
              <a:rPr lang="fr-CA" sz="1000" dirty="0">
                <a:solidFill>
                  <a:srgbClr val="000000"/>
                </a:solidFill>
                <a:latin typeface="Arial" panose="020B0604020202020204" pitchFamily="34" charset="0"/>
              </a:rPr>
              <a:t>2016;101(3):1274-1281. </a:t>
            </a:r>
            <a:endParaRPr lang="fr-CA" sz="1000" kern="1200" dirty="0">
              <a:solidFill>
                <a:srgbClr val="000000"/>
              </a:solidFill>
              <a:latin typeface="Arial" panose="020B0604020202020204" pitchFamily="34" charset="0"/>
              <a:ea typeface="ＭＳ Ｐゴシック" pitchFamily="-110" charset="-128"/>
              <a:cs typeface="Arial" panose="020B0604020202020204" pitchFamily="34" charset="0"/>
            </a:endParaRPr>
          </a:p>
        </p:txBody>
      </p:sp>
      <p:sp>
        <p:nvSpPr>
          <p:cNvPr id="14" name="Slide Number Placeholder 3"/>
          <p:cNvSpPr>
            <a:spLocks noGrp="1"/>
          </p:cNvSpPr>
          <p:nvPr>
            <p:ph type="sldNum" sz="quarter" idx="5"/>
          </p:nvPr>
        </p:nvSpPr>
        <p:spPr>
          <a:xfrm>
            <a:off x="3884613" y="8685213"/>
            <a:ext cx="2971800" cy="458787"/>
          </a:xfrm>
        </p:spPr>
        <p:txBody>
          <a:bodyPr/>
          <a:lstStyle/>
          <a:p>
            <a:pPr>
              <a:defRPr/>
            </a:pPr>
            <a:r>
              <a:rPr lang="fr-CA"/>
              <a:t>41</a:t>
            </a:r>
            <a:endParaRPr lang="fr-CA" dirty="0"/>
          </a:p>
        </p:txBody>
      </p:sp>
    </p:spTree>
    <p:extLst>
      <p:ext uri="{BB962C8B-B14F-4D97-AF65-F5344CB8AC3E}">
        <p14:creationId xmlns:p14="http://schemas.microsoft.com/office/powerpoint/2010/main" val="201507202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5438" y="4408334"/>
            <a:ext cx="5476762" cy="4526115"/>
          </a:xfrm>
        </p:spPr>
        <p:txBody>
          <a:bodyPr/>
          <a:lstStyle/>
          <a:p>
            <a:pPr lvl="0"/>
            <a:r>
              <a:rPr lang="fr-CA" b="1" dirty="0">
                <a:solidFill>
                  <a:srgbClr val="000000"/>
                </a:solidFill>
                <a:latin typeface="Arial" panose="020B0604020202020204" pitchFamily="34" charset="0"/>
              </a:rPr>
              <a:t>Point clé</a:t>
            </a:r>
          </a:p>
          <a:p>
            <a:pPr marL="171450" lvl="0" indent="-171450">
              <a:buFont typeface="Arial" panose="020B0604020202020204" pitchFamily="34" charset="0"/>
              <a:buChar char="•"/>
            </a:pPr>
            <a:r>
              <a:rPr lang="fr-CA" kern="1200" dirty="0">
                <a:solidFill>
                  <a:srgbClr val="000000"/>
                </a:solidFill>
                <a:latin typeface="Arial" panose="020B0604020202020204" pitchFamily="34" charset="0"/>
              </a:rPr>
              <a:t>Les mécanismes inflammatoires peuvent jouer un rôle dans la sensibilité à l’insuline des patients atteints de FK, comparativement à ce qui est observé chez les sujets en bonne santé.</a:t>
            </a:r>
          </a:p>
          <a:p>
            <a:pPr lvl="0"/>
            <a:endParaRPr lang="fr-CA" b="1" kern="1200" baseline="0" dirty="0">
              <a:solidFill>
                <a:srgbClr val="000000"/>
              </a:solidFill>
              <a:latin typeface="Arial" panose="020B0604020202020204" pitchFamily="34" charset="0"/>
              <a:ea typeface="ＭＳ Ｐゴシック" pitchFamily="-110" charset="-128"/>
              <a:cs typeface="Arial" panose="020B0604020202020204" pitchFamily="34" charset="0"/>
            </a:endParaRPr>
          </a:p>
          <a:p>
            <a:pPr lvl="0"/>
            <a:r>
              <a:rPr lang="fr-CA" b="1" kern="1200" baseline="0" dirty="0">
                <a:solidFill>
                  <a:srgbClr val="000000"/>
                </a:solidFill>
                <a:latin typeface="Arial" panose="020B0604020202020204" pitchFamily="34" charset="0"/>
              </a:rPr>
              <a:t>Autres renseignements</a:t>
            </a:r>
          </a:p>
          <a:p>
            <a:pPr marL="171450" lvl="0" indent="-171450">
              <a:buFont typeface="Arial" panose="020B0604020202020204" pitchFamily="34" charset="0"/>
              <a:buChar char="•"/>
            </a:pPr>
            <a:r>
              <a:rPr lang="fr-CA" kern="1200" dirty="0">
                <a:solidFill>
                  <a:srgbClr val="000000"/>
                </a:solidFill>
                <a:latin typeface="Arial" panose="020B0604020202020204" pitchFamily="34" charset="0"/>
              </a:rPr>
              <a:t>Des études ont révélé une augmentation du taux de certains médiateurs inflammatoires, dont le facteur de nécrose tumorale (TNF) alpha, chez les patients atteints de FK (n = 38), comparativement à ce qui est observé chez les témoins volontaires en bonne santé (n = 28). Chez les patients atteints de FK qui présentaient une diminution de la tolérance au glucose ou qui étaient atteints de diabète, le taux de TNF avait également tendance à être plus élevé que chez les patients atteints de FK dont la tolérance au glucose était normale (valeurs respectives : 120, 130 et 90 pg/mL; non significatif). Aucune différence sur le plan du taux plasmatique d’interleukine (IL)-6 ou d’IL-1 n’a été observée entre les patients atteints de FK et les témoins dans le cadre de cette étude</a:t>
            </a:r>
            <a:r>
              <a:rPr lang="fr-CA" kern="1200" baseline="30000" dirty="0">
                <a:solidFill>
                  <a:srgbClr val="000000"/>
                </a:solidFill>
                <a:latin typeface="Arial" panose="020B0604020202020204" pitchFamily="34" charset="0"/>
              </a:rPr>
              <a:t>1</a:t>
            </a:r>
            <a:r>
              <a:rPr lang="fr-CA" kern="1200" dirty="0">
                <a:solidFill>
                  <a:srgbClr val="000000"/>
                </a:solidFill>
                <a:latin typeface="Arial" panose="020B0604020202020204" pitchFamily="34" charset="0"/>
              </a:rPr>
              <a:t>.</a:t>
            </a:r>
          </a:p>
          <a:p>
            <a:pPr marL="171450" lvl="0" indent="-171450">
              <a:buFont typeface="Arial" panose="020B0604020202020204" pitchFamily="34" charset="0"/>
              <a:buChar char="•"/>
            </a:pPr>
            <a:r>
              <a:rPr lang="fr-CA" kern="1200" dirty="0">
                <a:solidFill>
                  <a:srgbClr val="000000"/>
                </a:solidFill>
                <a:latin typeface="Arial" panose="020B0604020202020204" pitchFamily="34" charset="0"/>
              </a:rPr>
              <a:t>L’</a:t>
            </a:r>
            <a:r>
              <a:rPr lang="fr-CA" kern="1200" dirty="0" err="1">
                <a:solidFill>
                  <a:srgbClr val="000000"/>
                </a:solidFill>
                <a:latin typeface="Arial" panose="020B0604020202020204" pitchFamily="34" charset="0"/>
              </a:rPr>
              <a:t>insulinorésistance</a:t>
            </a:r>
            <a:r>
              <a:rPr lang="fr-CA" kern="1200" dirty="0">
                <a:solidFill>
                  <a:srgbClr val="000000"/>
                </a:solidFill>
                <a:latin typeface="Arial" panose="020B0604020202020204" pitchFamily="34" charset="0"/>
              </a:rPr>
              <a:t> périphérique peut également jouer un rôle, surtout dans le contexte de la maladie pulmonaire aiguë ou de la prise de glucocorticoïdes</a:t>
            </a:r>
            <a:r>
              <a:rPr lang="fr-CA" kern="1200" baseline="30000" dirty="0">
                <a:solidFill>
                  <a:srgbClr val="000000"/>
                </a:solidFill>
                <a:latin typeface="Arial" panose="020B0604020202020204" pitchFamily="34" charset="0"/>
              </a:rPr>
              <a:t>2</a:t>
            </a:r>
            <a:r>
              <a:rPr lang="fr-CA" kern="1200" dirty="0">
                <a:solidFill>
                  <a:srgbClr val="000000"/>
                </a:solidFill>
                <a:latin typeface="Arial" panose="020B0604020202020204" pitchFamily="34" charset="0"/>
              </a:rPr>
              <a:t>.</a:t>
            </a:r>
          </a:p>
          <a:p>
            <a:pPr marL="177845" indent="-177845">
              <a:buFont typeface="Arial" panose="020B0604020202020204" pitchFamily="34" charset="0"/>
              <a:buChar char="•"/>
            </a:pPr>
            <a:endParaRPr lang="fr-CA" dirty="0">
              <a:solidFill>
                <a:srgbClr val="000000"/>
              </a:solidFill>
              <a:latin typeface="Arial" panose="020B0604020202020204" pitchFamily="34" charset="0"/>
              <a:cs typeface="Arial" panose="020B0604020202020204" pitchFamily="34" charset="0"/>
            </a:endParaRPr>
          </a:p>
          <a:p>
            <a:r>
              <a:rPr lang="fr-CA" b="1" dirty="0">
                <a:solidFill>
                  <a:srgbClr val="000000"/>
                </a:solidFill>
                <a:latin typeface="Arial" panose="020B0604020202020204" pitchFamily="34" charset="0"/>
              </a:rPr>
              <a:t>Références</a:t>
            </a:r>
          </a:p>
          <a:p>
            <a:pPr marL="228600" lvl="0" indent="-228600" eaLnBrk="0" fontAlgn="base" hangingPunct="0">
              <a:buFontTx/>
              <a:buAutoNum type="arabicPeriod"/>
              <a:defRPr/>
            </a:pPr>
            <a:r>
              <a:rPr lang="fr-CA" dirty="0">
                <a:solidFill>
                  <a:srgbClr val="000000"/>
                </a:solidFill>
                <a:latin typeface="Arial" panose="020B0604020202020204" pitchFamily="34" charset="0"/>
              </a:rPr>
              <a:t>HARDIN, D. S., A. Leblanc, G. Marshall et D. K. Seilheimer. « Mechanisms of insulin resistance in cystic fibrosis », </a:t>
            </a:r>
            <a:r>
              <a:rPr lang="fr-CA" i="1" dirty="0">
                <a:solidFill>
                  <a:srgbClr val="000000"/>
                </a:solidFill>
                <a:latin typeface="Arial" panose="020B0604020202020204" pitchFamily="34" charset="0"/>
              </a:rPr>
              <a:t>Am J Physiol</a:t>
            </a:r>
            <a:r>
              <a:rPr lang="fr-CA" dirty="0"/>
              <a:t> </a:t>
            </a:r>
            <a:r>
              <a:rPr lang="fr-CA" i="1" dirty="0">
                <a:solidFill>
                  <a:srgbClr val="000000"/>
                </a:solidFill>
                <a:latin typeface="Arial" panose="020B0604020202020204" pitchFamily="34" charset="0"/>
              </a:rPr>
              <a:t>Endocrinol</a:t>
            </a:r>
            <a:r>
              <a:rPr lang="fr-CA" dirty="0"/>
              <a:t> </a:t>
            </a:r>
            <a:r>
              <a:rPr lang="fr-CA" i="1" dirty="0">
                <a:solidFill>
                  <a:srgbClr val="000000"/>
                </a:solidFill>
                <a:latin typeface="Arial" panose="020B0604020202020204" pitchFamily="34" charset="0"/>
              </a:rPr>
              <a:t>Metab</a:t>
            </a:r>
            <a:r>
              <a:rPr lang="fr-CA" dirty="0">
                <a:solidFill>
                  <a:srgbClr val="000000"/>
                </a:solidFill>
                <a:latin typeface="Arial" panose="020B0604020202020204" pitchFamily="34" charset="0"/>
              </a:rPr>
              <a:t>., 2001;281(5):E1022-E1028.</a:t>
            </a:r>
          </a:p>
          <a:p>
            <a:pPr marL="228600" lvl="0" indent="-228600" eaLnBrk="0" fontAlgn="base" hangingPunct="0">
              <a:buFontTx/>
              <a:buAutoNum type="arabicPeriod"/>
              <a:defRPr/>
            </a:pPr>
            <a:r>
              <a:rPr lang="fr-CA" dirty="0">
                <a:solidFill>
                  <a:srgbClr val="000000"/>
                </a:solidFill>
                <a:latin typeface="Arial" panose="020B0604020202020204" pitchFamily="34" charset="0"/>
              </a:rPr>
              <a:t>BARRIO, R. « Management of endocrine disease: Cystic fibrosis-related diabetes: novel pathogenic insights opening new therapeutic avenues », </a:t>
            </a:r>
            <a:r>
              <a:rPr lang="fr-CA" i="1" dirty="0">
                <a:solidFill>
                  <a:srgbClr val="000000"/>
                </a:solidFill>
                <a:latin typeface="Arial" panose="020B0604020202020204" pitchFamily="34" charset="0"/>
              </a:rPr>
              <a:t>Eur J Endocrinol</a:t>
            </a:r>
            <a:r>
              <a:rPr lang="fr-CA" dirty="0">
                <a:solidFill>
                  <a:srgbClr val="000000"/>
                </a:solidFill>
                <a:latin typeface="Arial" panose="020B0604020202020204" pitchFamily="34" charset="0"/>
              </a:rPr>
              <a:t>., 2015;172(4):R131-R141. </a:t>
            </a:r>
            <a:endParaRPr lang="fr-CA" dirty="0">
              <a:solidFill>
                <a:srgbClr val="000000"/>
              </a:solidFill>
              <a:latin typeface="Arial" panose="020B0604020202020204" pitchFamily="34" charset="0"/>
              <a:cs typeface="Arial" panose="020B0604020202020204" pitchFamily="34" charset="0"/>
            </a:endParaRPr>
          </a:p>
        </p:txBody>
      </p:sp>
      <p:sp>
        <p:nvSpPr>
          <p:cNvPr id="12" name="Slide Number Placeholder 3"/>
          <p:cNvSpPr>
            <a:spLocks noGrp="1"/>
          </p:cNvSpPr>
          <p:nvPr>
            <p:ph type="sldNum" sz="quarter" idx="5"/>
          </p:nvPr>
        </p:nvSpPr>
        <p:spPr>
          <a:xfrm>
            <a:off x="3884613" y="8685213"/>
            <a:ext cx="2971800" cy="458787"/>
          </a:xfrm>
        </p:spPr>
        <p:txBody>
          <a:bodyPr/>
          <a:lstStyle/>
          <a:p>
            <a:pPr>
              <a:defRPr/>
            </a:pPr>
            <a:r>
              <a:rPr lang="fr-CA"/>
              <a:t>42</a:t>
            </a:r>
            <a:endParaRPr lang="fr-CA" dirty="0"/>
          </a:p>
        </p:txBody>
      </p:sp>
    </p:spTree>
    <p:extLst>
      <p:ext uri="{BB962C8B-B14F-4D97-AF65-F5344CB8AC3E}">
        <p14:creationId xmlns:p14="http://schemas.microsoft.com/office/powerpoint/2010/main" val="415587799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8239" y="4408335"/>
            <a:ext cx="5473961" cy="4228890"/>
          </a:xfrm>
        </p:spPr>
        <p:txBody>
          <a:bodyPr/>
          <a:lstStyle/>
          <a:p>
            <a:pPr marL="171450" lvl="0" indent="-171450">
              <a:buFont typeface="Arial" panose="020B0604020202020204" pitchFamily="34" charset="0"/>
              <a:buChar char="•"/>
            </a:pPr>
            <a:r>
              <a:rPr lang="fr-CA" sz="900" kern="1200" dirty="0">
                <a:solidFill>
                  <a:srgbClr val="000000"/>
                </a:solidFill>
                <a:latin typeface="Arial" panose="020B0604020202020204" pitchFamily="34" charset="0"/>
              </a:rPr>
              <a:t>Des données probantes révèlent que la sensibilité à l’insuline est réduite et la réponse de l’insuline dans les tissus périphériques est défectueuse chez les patients atteints de FK.</a:t>
            </a:r>
          </a:p>
          <a:p>
            <a:pPr marL="171450" lvl="0" indent="-171450">
              <a:buFont typeface="Arial" panose="020B0604020202020204" pitchFamily="34" charset="0"/>
              <a:buChar char="•"/>
            </a:pPr>
            <a:r>
              <a:rPr lang="fr-CA" sz="900" kern="1200" baseline="0" dirty="0">
                <a:solidFill>
                  <a:srgbClr val="000000"/>
                </a:solidFill>
                <a:latin typeface="Arial" panose="020B0604020202020204" pitchFamily="34" charset="0"/>
              </a:rPr>
              <a:t>Les études sur la sécrétion de l’insuline et la sensibilité à l’insuline chez la souris porteuse de la mutation </a:t>
            </a:r>
            <a:r>
              <a:rPr lang="fr-CA" sz="900" i="1" kern="1200" baseline="0" dirty="0">
                <a:solidFill>
                  <a:srgbClr val="000000"/>
                </a:solidFill>
                <a:latin typeface="Arial" panose="020B0604020202020204" pitchFamily="34" charset="0"/>
              </a:rPr>
              <a:t>F508del </a:t>
            </a:r>
            <a:r>
              <a:rPr lang="fr-CA" sz="900" kern="1200" baseline="0" dirty="0">
                <a:solidFill>
                  <a:srgbClr val="000000"/>
                </a:solidFill>
                <a:latin typeface="Arial" panose="020B0604020202020204" pitchFamily="34" charset="0"/>
              </a:rPr>
              <a:t>ont révélé que chez les jeunes souris porteuses de la mutation </a:t>
            </a:r>
            <a:r>
              <a:rPr lang="fr-CA" sz="900" i="1" kern="1200" baseline="0" dirty="0">
                <a:solidFill>
                  <a:srgbClr val="000000"/>
                </a:solidFill>
                <a:latin typeface="Arial" panose="020B0604020202020204" pitchFamily="34" charset="0"/>
              </a:rPr>
              <a:t>F508del</a:t>
            </a:r>
            <a:r>
              <a:rPr lang="fr-CA" sz="900" kern="1200" baseline="0" dirty="0">
                <a:solidFill>
                  <a:srgbClr val="000000"/>
                </a:solidFill>
                <a:latin typeface="Arial" panose="020B0604020202020204" pitchFamily="34" charset="0"/>
              </a:rPr>
              <a:t>, la sécrétion de l’insuline est normale et la sensibilité à l’insuline est accrue. Cependant, en vieillissant, les souris porteuses de la mutation présentent une perte de plus en plus importante de masse de cellules bêta en plus d’une insulinorésistance, comparativement à leurs homologues de type sauvage. À l’âge de 24 semaines, l’indice se sensibilité à l’insuline était significativement plus faible chez les porteuses de la mutation F508del que chez leurs homologues de type sauvage. Ces données corroborent les résultats concernant l’augmentation des cas de DAFK avec l’âge chez les patients atteints de FK</a:t>
            </a:r>
            <a:r>
              <a:rPr lang="fr-CA" sz="900" kern="1200" baseline="30000" dirty="0">
                <a:solidFill>
                  <a:srgbClr val="000000"/>
                </a:solidFill>
                <a:latin typeface="Arial" panose="020B0604020202020204" pitchFamily="34" charset="0"/>
              </a:rPr>
              <a:t>1</a:t>
            </a:r>
            <a:r>
              <a:rPr lang="fr-CA" dirty="0"/>
              <a:t>.</a:t>
            </a:r>
          </a:p>
          <a:p>
            <a:pPr marL="171450" lvl="0" indent="-171450">
              <a:buFont typeface="Arial" panose="020B0604020202020204" pitchFamily="34" charset="0"/>
              <a:buChar char="•"/>
            </a:pPr>
            <a:r>
              <a:rPr lang="fr-CA" sz="900" kern="1200" baseline="0" dirty="0">
                <a:solidFill>
                  <a:srgbClr val="000000"/>
                </a:solidFill>
                <a:latin typeface="Arial" panose="020B0604020202020204" pitchFamily="34" charset="0"/>
              </a:rPr>
              <a:t>Le transporteur du glucose-4 est nécessaire à l’élimination du glucose médiée par l’insuline, et la translocation du transporteur du glucose-4 du compartiment intracellulaire à la surface de la cellule est nécessaire pour assurer le transport normal du glucose dans la cellule</a:t>
            </a:r>
            <a:r>
              <a:rPr lang="fr-CA" sz="900" kern="1200" baseline="30000" dirty="0">
                <a:solidFill>
                  <a:srgbClr val="000000"/>
                </a:solidFill>
                <a:latin typeface="Arial" panose="020B0604020202020204" pitchFamily="34" charset="0"/>
              </a:rPr>
              <a:t>2</a:t>
            </a:r>
            <a:r>
              <a:rPr lang="fr-CA" sz="900" kern="1200" baseline="0" dirty="0">
                <a:solidFill>
                  <a:srgbClr val="000000"/>
                </a:solidFill>
                <a:latin typeface="Arial" panose="020B0604020202020204" pitchFamily="34" charset="0"/>
              </a:rPr>
              <a:t>. Chez les patients atteints de FK, une présence anormale a été observée dans la cellule, comparativement à ce qui est observé chez les témoins appariés selon l’IMC, l’âge et le sexe, en plus d’un taux plasmatique anormalement élevé du facteur de nécrose tumorale, ce qui peut être en partie à l’origine de l’insensibilité à l’insuline dans les tissus périphériques</a:t>
            </a:r>
            <a:r>
              <a:rPr lang="fr-CA" sz="900" kern="1200" baseline="30000" dirty="0">
                <a:solidFill>
                  <a:srgbClr val="000000"/>
                </a:solidFill>
                <a:latin typeface="Arial" panose="020B0604020202020204" pitchFamily="34" charset="0"/>
              </a:rPr>
              <a:t>2</a:t>
            </a:r>
            <a:r>
              <a:rPr lang="fr-CA" dirty="0"/>
              <a:t>.</a:t>
            </a:r>
          </a:p>
          <a:p>
            <a:pPr marL="171450" lvl="0" indent="-171450">
              <a:buFont typeface="Arial" panose="020B0604020202020204" pitchFamily="34" charset="0"/>
              <a:buChar char="•"/>
            </a:pPr>
            <a:r>
              <a:rPr lang="fr-CA" sz="900" kern="1200" baseline="0" dirty="0">
                <a:solidFill>
                  <a:srgbClr val="000000"/>
                </a:solidFill>
                <a:latin typeface="Arial" panose="020B0604020202020204" pitchFamily="34" charset="0"/>
              </a:rPr>
              <a:t>Une réduction du taux de facteurs de transcription FOXO1 (famille </a:t>
            </a:r>
            <a:r>
              <a:rPr lang="fr-CA" sz="900" i="1" kern="1200" baseline="0" dirty="0">
                <a:solidFill>
                  <a:srgbClr val="000000"/>
                </a:solidFill>
                <a:latin typeface="Arial" panose="020B0604020202020204" pitchFamily="34" charset="0"/>
              </a:rPr>
              <a:t>winged-helix forkhead</a:t>
            </a:r>
            <a:r>
              <a:rPr lang="fr-CA" sz="900" kern="1200" baseline="0" dirty="0">
                <a:solidFill>
                  <a:srgbClr val="000000"/>
                </a:solidFill>
                <a:latin typeface="Arial" panose="020B0604020202020204" pitchFamily="34" charset="0"/>
              </a:rPr>
              <a:t>), lesquels jouent un rôle dans la stimulation de la gluconéogenèse et l’inhibition de l’</a:t>
            </a:r>
            <a:r>
              <a:rPr lang="fr-CA" sz="900" kern="1200" baseline="0" dirty="0" err="1">
                <a:solidFill>
                  <a:srgbClr val="000000"/>
                </a:solidFill>
                <a:latin typeface="Arial" panose="020B0604020202020204" pitchFamily="34" charset="0"/>
              </a:rPr>
              <a:t>adipogenèse</a:t>
            </a:r>
            <a:r>
              <a:rPr lang="fr-CA" sz="900" dirty="0">
                <a:solidFill>
                  <a:srgbClr val="000000"/>
                </a:solidFill>
                <a:latin typeface="Arial" panose="020B0604020202020204" pitchFamily="34" charset="0"/>
              </a:rPr>
              <a:t>, a été observée dans les cellules FK. </a:t>
            </a:r>
            <a:r>
              <a:rPr lang="fr-CA" sz="900" kern="1200" baseline="0" dirty="0">
                <a:solidFill>
                  <a:srgbClr val="000000"/>
                </a:solidFill>
                <a:latin typeface="Arial" panose="020B0604020202020204" pitchFamily="34" charset="0"/>
              </a:rPr>
              <a:t>À jeun (au départ), l’activité du facteur FOXO1 était réduite et le taux d’inactivation du facteur FOXO1 en présence d’insuline était réduit. La réduction du taux de FOXO1 dans les cellules FK, comparativement à ce qui est observé dans les cellules de type sauvage, peut être en partie responsable des caractéristiques de l’insensibilité à l’insuline, dont la réduction de la gluconéogenèse et l’augmentation de l’adipogenèse</a:t>
            </a:r>
            <a:r>
              <a:rPr lang="fr-CA" sz="900" kern="1200" baseline="30000" dirty="0">
                <a:solidFill>
                  <a:srgbClr val="000000"/>
                </a:solidFill>
                <a:latin typeface="Arial" panose="020B0604020202020204" pitchFamily="34" charset="0"/>
              </a:rPr>
              <a:t>3</a:t>
            </a:r>
            <a:r>
              <a:rPr lang="fr-CA" dirty="0"/>
              <a:t>.</a:t>
            </a:r>
          </a:p>
          <a:p>
            <a:pPr marL="177845" indent="-177845">
              <a:buFont typeface="Arial" panose="020B0604020202020204" pitchFamily="34" charset="0"/>
              <a:buChar char="•"/>
            </a:pPr>
            <a:endParaRPr lang="fr-CA" sz="900" dirty="0">
              <a:solidFill>
                <a:srgbClr val="000000"/>
              </a:solidFill>
              <a:latin typeface="Arial" panose="020B0604020202020204" pitchFamily="34" charset="0"/>
              <a:cs typeface="Arial" panose="020B0604020202020204" pitchFamily="34" charset="0"/>
            </a:endParaRPr>
          </a:p>
          <a:p>
            <a:r>
              <a:rPr lang="fr-CA" sz="900" b="1" dirty="0">
                <a:solidFill>
                  <a:srgbClr val="000000"/>
                </a:solidFill>
                <a:latin typeface="Arial" panose="020B0604020202020204" pitchFamily="34" charset="0"/>
              </a:rPr>
              <a:t>Références</a:t>
            </a:r>
          </a:p>
          <a:p>
            <a:pPr marL="228600" indent="-228600">
              <a:buAutoNum type="arabicPeriod"/>
            </a:pPr>
            <a:r>
              <a:rPr lang="fr-CA" sz="900" dirty="0">
                <a:solidFill>
                  <a:srgbClr val="000000"/>
                </a:solidFill>
                <a:latin typeface="Arial" panose="020B0604020202020204" pitchFamily="34" charset="0"/>
              </a:rPr>
              <a:t>FONTÉS, G., J. Ghislain, I. Benterki et coll. « The ΔF508 mutation in the cystic fibrosis transmembrane conductance regulator is associated with progressive insulin resistance and decreased functional β-cell mass in mice », </a:t>
            </a:r>
            <a:r>
              <a:rPr lang="fr-CA" sz="900" i="1" kern="1200" dirty="0">
                <a:solidFill>
                  <a:srgbClr val="000000"/>
                </a:solidFill>
                <a:latin typeface="Arial" panose="020B0604020202020204" pitchFamily="34" charset="0"/>
              </a:rPr>
              <a:t>Diabetes</a:t>
            </a:r>
            <a:r>
              <a:rPr lang="fr-CA" sz="900" kern="1200" dirty="0">
                <a:solidFill>
                  <a:srgbClr val="000000"/>
                </a:solidFill>
                <a:latin typeface="Arial" panose="020B0604020202020204" pitchFamily="34" charset="0"/>
              </a:rPr>
              <a:t>, 2015;64(12):4112-4122.</a:t>
            </a:r>
          </a:p>
          <a:p>
            <a:pPr marL="228600" indent="-228600">
              <a:buAutoNum type="arabicPeriod"/>
            </a:pPr>
            <a:r>
              <a:rPr lang="fr-CA" sz="900" dirty="0">
                <a:solidFill>
                  <a:srgbClr val="000000"/>
                </a:solidFill>
                <a:latin typeface="Arial" panose="020B0604020202020204" pitchFamily="34" charset="0"/>
              </a:rPr>
              <a:t>HARDIN, D. S., A. Leblanc, G. Marshall et D. K. Seilheimer. « Mechanisms of insulin resistance in cystic fibrosis », </a:t>
            </a:r>
            <a:r>
              <a:rPr lang="fr-CA" sz="900" i="1" dirty="0">
                <a:solidFill>
                  <a:srgbClr val="000000"/>
                </a:solidFill>
                <a:latin typeface="Arial" panose="020B0604020202020204" pitchFamily="34" charset="0"/>
              </a:rPr>
              <a:t>Am J Physiol</a:t>
            </a:r>
            <a:r>
              <a:rPr lang="fr-CA" dirty="0"/>
              <a:t> </a:t>
            </a:r>
            <a:r>
              <a:rPr lang="fr-CA" sz="900" i="1" dirty="0">
                <a:solidFill>
                  <a:srgbClr val="000000"/>
                </a:solidFill>
                <a:latin typeface="Arial" panose="020B0604020202020204" pitchFamily="34" charset="0"/>
              </a:rPr>
              <a:t>Endocrinol</a:t>
            </a:r>
            <a:r>
              <a:rPr lang="fr-CA" dirty="0"/>
              <a:t> </a:t>
            </a:r>
            <a:r>
              <a:rPr lang="fr-CA" sz="900" i="1" dirty="0">
                <a:solidFill>
                  <a:srgbClr val="000000"/>
                </a:solidFill>
                <a:latin typeface="Arial" panose="020B0604020202020204" pitchFamily="34" charset="0"/>
              </a:rPr>
              <a:t>Metab</a:t>
            </a:r>
            <a:r>
              <a:rPr lang="fr-CA" sz="900" dirty="0">
                <a:solidFill>
                  <a:srgbClr val="000000"/>
                </a:solidFill>
                <a:latin typeface="Arial" panose="020B0604020202020204" pitchFamily="34" charset="0"/>
              </a:rPr>
              <a:t>., 2001;281(5):E1022-E1028.</a:t>
            </a:r>
          </a:p>
          <a:p>
            <a:pPr marL="228600" indent="-228600">
              <a:buAutoNum type="arabicPeriod"/>
            </a:pPr>
            <a:r>
              <a:rPr lang="fr-CA" sz="900" dirty="0">
                <a:solidFill>
                  <a:srgbClr val="000000"/>
                </a:solidFill>
                <a:latin typeface="Arial" panose="020B0604020202020204" pitchFamily="34" charset="0"/>
              </a:rPr>
              <a:t>SMERIERI, A., L. Montanini, L. Maiuri, S. Bernasconi et M. E. Street. « FOXO1 content is reduced in cystic fibrosis and increases with IGF-I treatment »,</a:t>
            </a:r>
            <a:r>
              <a:rPr lang="fr-CA" dirty="0"/>
              <a:t> </a:t>
            </a:r>
            <a:r>
              <a:rPr lang="fr-CA" sz="900" i="1" kern="1200" dirty="0">
                <a:solidFill>
                  <a:srgbClr val="000000"/>
                </a:solidFill>
                <a:latin typeface="Arial" panose="020B0604020202020204" pitchFamily="34" charset="0"/>
              </a:rPr>
              <a:t>Int J Mol Sci.</a:t>
            </a:r>
            <a:r>
              <a:rPr lang="fr-CA" sz="900" kern="1200" dirty="0">
                <a:solidFill>
                  <a:srgbClr val="000000"/>
                </a:solidFill>
                <a:latin typeface="Arial" panose="020B0604020202020204" pitchFamily="34" charset="0"/>
              </a:rPr>
              <a:t>, 2014;15(10):18000-18022. </a:t>
            </a:r>
            <a:endParaRPr lang="fr-CA" sz="900" dirty="0">
              <a:solidFill>
                <a:srgbClr val="000000"/>
              </a:solidFill>
              <a:latin typeface="Arial" panose="020B0604020202020204" pitchFamily="34" charset="0"/>
              <a:cs typeface="Arial" panose="020B0604020202020204" pitchFamily="34" charset="0"/>
            </a:endParaRPr>
          </a:p>
        </p:txBody>
      </p:sp>
      <p:sp>
        <p:nvSpPr>
          <p:cNvPr id="11" name="Slide Number Placeholder 3"/>
          <p:cNvSpPr>
            <a:spLocks noGrp="1"/>
          </p:cNvSpPr>
          <p:nvPr>
            <p:ph type="sldNum" sz="quarter" idx="5"/>
          </p:nvPr>
        </p:nvSpPr>
        <p:spPr>
          <a:xfrm>
            <a:off x="3884613" y="8685213"/>
            <a:ext cx="2971800" cy="458787"/>
          </a:xfrm>
        </p:spPr>
        <p:txBody>
          <a:bodyPr/>
          <a:lstStyle/>
          <a:p>
            <a:pPr>
              <a:defRPr/>
            </a:pPr>
            <a:r>
              <a:rPr lang="fr-CA"/>
              <a:t>43</a:t>
            </a:r>
            <a:endParaRPr lang="fr-CA" dirty="0"/>
          </a:p>
        </p:txBody>
      </p:sp>
    </p:spTree>
    <p:extLst>
      <p:ext uri="{BB962C8B-B14F-4D97-AF65-F5344CB8AC3E}">
        <p14:creationId xmlns:p14="http://schemas.microsoft.com/office/powerpoint/2010/main" val="21676592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fr-CA" b="1" dirty="0">
                <a:latin typeface="Arial" panose="020B0604020202020204" pitchFamily="34" charset="0"/>
              </a:rPr>
              <a:t>Points clés</a:t>
            </a:r>
          </a:p>
          <a:p>
            <a:pPr marL="171450" indent="-171450">
              <a:spcAft>
                <a:spcPts val="600"/>
              </a:spcAft>
              <a:buFont typeface="Arial" panose="020B0604020202020204" pitchFamily="34" charset="0"/>
              <a:buChar char="•"/>
            </a:pPr>
            <a:r>
              <a:rPr lang="fr-CA" dirty="0">
                <a:latin typeface="Arial" panose="020B0604020202020204" pitchFamily="34" charset="0"/>
              </a:rPr>
              <a:t>Les résultats des épreuves d’hyperglycémie provoquée par voie orale sont utilisés pour diagnostiquer les troubles de métabolisme du glucose, y compris le DAFK.</a:t>
            </a:r>
          </a:p>
          <a:p>
            <a:pPr marL="171450" indent="-171450">
              <a:spcAft>
                <a:spcPts val="600"/>
              </a:spcAft>
              <a:buFont typeface="Arial" panose="020B0604020202020204" pitchFamily="34" charset="0"/>
              <a:buChar char="•"/>
            </a:pPr>
            <a:r>
              <a:rPr lang="fr-CA" dirty="0">
                <a:latin typeface="Arial" panose="020B0604020202020204" pitchFamily="34" charset="0"/>
              </a:rPr>
              <a:t>Chez les patients sur pied qui sont en bonne santé, l’HGPO est le test privilégié pour diagnostiquer le DAFK, même si des épreuves comme celle de la glycémie à jeun (GJ) peuvent être indiquées pendant les hospitalisations ou les phases aiguës de la maladie. Les critères diagnostiques du DAFK, fondés sur les résultats de l’HGPO, sont présentés dans le tableau.</a:t>
            </a:r>
          </a:p>
          <a:p>
            <a:pPr marL="0" indent="0">
              <a:spcAft>
                <a:spcPts val="600"/>
              </a:spcAft>
              <a:buFont typeface="Arial" panose="020B0604020202020204" pitchFamily="34" charset="0"/>
              <a:buNone/>
            </a:pPr>
            <a:endParaRPr lang="fr-CA" b="1" dirty="0">
              <a:latin typeface="Arial" panose="020B0604020202020204" pitchFamily="34" charset="0"/>
              <a:cs typeface="Arial" panose="020B0604020202020204" pitchFamily="34" charset="0"/>
            </a:endParaRPr>
          </a:p>
          <a:p>
            <a:pPr marL="0" indent="0">
              <a:spcAft>
                <a:spcPts val="600"/>
              </a:spcAft>
              <a:buFont typeface="Arial" panose="020B0604020202020204" pitchFamily="34" charset="0"/>
              <a:buNone/>
            </a:pPr>
            <a:r>
              <a:rPr lang="fr-CA" b="1" dirty="0">
                <a:latin typeface="Arial" panose="020B0604020202020204" pitchFamily="34" charset="0"/>
              </a:rPr>
              <a:t>Référence</a:t>
            </a:r>
          </a:p>
          <a:p>
            <a:pPr>
              <a:spcAft>
                <a:spcPts val="600"/>
              </a:spcAft>
            </a:pPr>
            <a:r>
              <a:rPr lang="fr-CA" sz="1200" dirty="0">
                <a:solidFill>
                  <a:srgbClr val="000000"/>
                </a:solidFill>
                <a:latin typeface="Arial" panose="020B0604020202020204" pitchFamily="34" charset="0"/>
              </a:rPr>
              <a:t>KELLY, A. et A. Moran. « Update on cystic fibrosis-related diabetes », </a:t>
            </a:r>
            <a:r>
              <a:rPr lang="fr-CA" sz="1200" i="1" dirty="0">
                <a:solidFill>
                  <a:srgbClr val="000000"/>
                </a:solidFill>
                <a:latin typeface="Arial" panose="020B0604020202020204" pitchFamily="34" charset="0"/>
              </a:rPr>
              <a:t>J Cyst Fibros., </a:t>
            </a:r>
            <a:r>
              <a:rPr lang="fr-CA" sz="1200" dirty="0">
                <a:solidFill>
                  <a:srgbClr val="000000"/>
                </a:solidFill>
                <a:latin typeface="Arial" panose="020B0604020202020204" pitchFamily="34" charset="0"/>
              </a:rPr>
              <a:t>2013;12(4):318-331.</a:t>
            </a:r>
            <a:endParaRPr lang="fr-CA"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25D8F4D-4F2C-4024-B790-9128C267628A}" type="slidenum">
              <a:rPr lang="en-US" smtClean="0"/>
              <a:t>5</a:t>
            </a:fld>
            <a:endParaRPr lang="fr-CA" dirty="0"/>
          </a:p>
        </p:txBody>
      </p:sp>
    </p:spTree>
    <p:extLst>
      <p:ext uri="{BB962C8B-B14F-4D97-AF65-F5344CB8AC3E}">
        <p14:creationId xmlns:p14="http://schemas.microsoft.com/office/powerpoint/2010/main" val="20117153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0399" y="4411951"/>
            <a:ext cx="5481802" cy="4360573"/>
          </a:xfrm>
        </p:spPr>
        <p:txBody>
          <a:bodyPr/>
          <a:lstStyle/>
          <a:p>
            <a:pPr marL="171450" lvl="0" indent="-171450">
              <a:spcAft>
                <a:spcPts val="600"/>
              </a:spcAft>
              <a:buFont typeface="Arial" panose="020B0604020202020204" pitchFamily="34" charset="0"/>
              <a:buChar char="•"/>
              <a:defRPr/>
            </a:pPr>
            <a:r>
              <a:rPr lang="fr-CA" dirty="0">
                <a:solidFill>
                  <a:srgbClr val="000000"/>
                </a:solidFill>
                <a:latin typeface="Arial" panose="020B0604020202020204" pitchFamily="34" charset="0"/>
              </a:rPr>
              <a:t>Dans le cadre d’une étude menée dans un seul centre auprès de 527 patients atteints de FK, 33 % des patients étaient atteints de diabète, et la prévalence augmentait de façon constante avec l’âge pour atteindre un sommet de 45 % à 50 % à 40 ans. L’incidence tournait autour de 15 % chez les adolescents et autour de 50 % chez les adultes atteints de FK dans le cadre de cette étude. L’incidence était d’ailleurs comparable chez les deux sexes dans la plupart des groupes d’âge</a:t>
            </a:r>
            <a:r>
              <a:rPr lang="fr-CA" baseline="30000" dirty="0">
                <a:solidFill>
                  <a:srgbClr val="000000"/>
                </a:solidFill>
                <a:latin typeface="Arial" panose="020B0604020202020204" pitchFamily="34" charset="0"/>
              </a:rPr>
              <a:t>1, 2</a:t>
            </a:r>
            <a:r>
              <a:rPr lang="fr-CA" dirty="0">
                <a:solidFill>
                  <a:srgbClr val="000000"/>
                </a:solidFill>
                <a:latin typeface="Arial" panose="020B0604020202020204" pitchFamily="34" charset="0"/>
              </a:rPr>
              <a:t>.</a:t>
            </a:r>
            <a:endParaRPr lang="fr-CA" dirty="0">
              <a:solidFill>
                <a:srgbClr val="000000"/>
              </a:solidFill>
              <a:latin typeface="Arial" panose="020B0604020202020204" pitchFamily="34" charset="0"/>
              <a:cs typeface="Arial" panose="020B0604020202020204" pitchFamily="34" charset="0"/>
            </a:endParaRPr>
          </a:p>
          <a:p>
            <a:pPr marL="171450" lvl="0" indent="-171450">
              <a:spcAft>
                <a:spcPts val="600"/>
              </a:spcAft>
              <a:buFont typeface="Arial" panose="020B0604020202020204" pitchFamily="34" charset="0"/>
              <a:buChar char="•"/>
              <a:defRPr/>
            </a:pPr>
            <a:r>
              <a:rPr lang="fr-CA" dirty="0">
                <a:solidFill>
                  <a:srgbClr val="000000"/>
                </a:solidFill>
                <a:latin typeface="Arial" panose="020B0604020202020204" pitchFamily="34" charset="0"/>
              </a:rPr>
              <a:t>Chez les enfants atteints de FK, le diabète se déclare même chez le nouveau-né, alors que chez les enfants qui ne sont pas atteints de FK, cette maladie est rare. Plus précisément, elle touche environ 1,5 % des enfants âgés de moins de 10 ans et est généralement de type 1 (diabète insulinodépendant, une maladie autoimmune)</a:t>
            </a:r>
            <a:r>
              <a:rPr lang="fr-CA" baseline="30000" dirty="0">
                <a:solidFill>
                  <a:srgbClr val="000000"/>
                </a:solidFill>
                <a:latin typeface="Arial" panose="020B0604020202020204" pitchFamily="34" charset="0"/>
              </a:rPr>
              <a:t>2</a:t>
            </a:r>
            <a:r>
              <a:rPr lang="fr-CA" dirty="0">
                <a:solidFill>
                  <a:srgbClr val="000000"/>
                </a:solidFill>
                <a:latin typeface="Arial" panose="020B0604020202020204" pitchFamily="34" charset="0"/>
              </a:rPr>
              <a:t>.</a:t>
            </a:r>
          </a:p>
          <a:p>
            <a:pPr marL="171450" lvl="0" indent="-171450">
              <a:spcAft>
                <a:spcPts val="600"/>
              </a:spcAft>
              <a:buFont typeface="Arial" panose="020B0604020202020204" pitchFamily="34" charset="0"/>
              <a:buChar char="•"/>
              <a:defRPr/>
            </a:pPr>
            <a:r>
              <a:rPr lang="fr-CA" dirty="0">
                <a:solidFill>
                  <a:srgbClr val="000000"/>
                </a:solidFill>
                <a:latin typeface="Arial" panose="020B0604020202020204" pitchFamily="34" charset="0"/>
              </a:rPr>
              <a:t>D’autres études ont révélé que le DAFK touche jusqu’à 1 jeune patient atteint de FK sur 5 et que l’incidence de cette maladie peut atteindre 45 % chez les patients âgés de 20 ans ou plus</a:t>
            </a:r>
            <a:r>
              <a:rPr lang="fr-CA" baseline="30000" dirty="0">
                <a:solidFill>
                  <a:srgbClr val="000000"/>
                </a:solidFill>
                <a:latin typeface="Arial" panose="020B0604020202020204" pitchFamily="34" charset="0"/>
              </a:rPr>
              <a:t>2</a:t>
            </a:r>
            <a:r>
              <a:rPr lang="fr-CA" dirty="0">
                <a:solidFill>
                  <a:srgbClr val="000000"/>
                </a:solidFill>
                <a:latin typeface="Arial" panose="020B0604020202020204" pitchFamily="34" charset="0"/>
              </a:rPr>
              <a:t>.</a:t>
            </a:r>
          </a:p>
          <a:p>
            <a:pPr marL="177845" indent="-177845">
              <a:spcAft>
                <a:spcPts val="600"/>
              </a:spcAft>
              <a:buFont typeface="Arial" panose="020B0604020202020204" pitchFamily="34" charset="0"/>
              <a:buChar char="•"/>
            </a:pPr>
            <a:endParaRPr lang="fr-CA" dirty="0">
              <a:solidFill>
                <a:srgbClr val="000000"/>
              </a:solidFill>
              <a:latin typeface="Arial" panose="020B0604020202020204" pitchFamily="34" charset="0"/>
              <a:cs typeface="Arial" panose="020B0604020202020204" pitchFamily="34" charset="0"/>
            </a:endParaRPr>
          </a:p>
          <a:p>
            <a:pPr>
              <a:spcAft>
                <a:spcPts val="600"/>
              </a:spcAft>
            </a:pPr>
            <a:r>
              <a:rPr lang="fr-CA" b="1" dirty="0">
                <a:solidFill>
                  <a:srgbClr val="000000"/>
                </a:solidFill>
                <a:latin typeface="Arial" panose="020B0604020202020204" pitchFamily="34" charset="0"/>
              </a:rPr>
              <a:t>Références</a:t>
            </a:r>
            <a:endParaRPr lang="fr-CA" b="1" dirty="0">
              <a:solidFill>
                <a:srgbClr val="000000"/>
              </a:solidFill>
              <a:latin typeface="Arial" panose="020B0604020202020204" pitchFamily="34" charset="0"/>
              <a:cs typeface="Arial" panose="020B0604020202020204" pitchFamily="34" charset="0"/>
            </a:endParaRPr>
          </a:p>
          <a:p>
            <a:pPr marL="228600" indent="-228600" eaLnBrk="0" fontAlgn="base" hangingPunct="0">
              <a:spcAft>
                <a:spcPts val="600"/>
              </a:spcAft>
              <a:buFont typeface="+mj-lt"/>
              <a:buAutoNum type="arabicPeriod"/>
              <a:defRPr/>
            </a:pPr>
            <a:r>
              <a:rPr lang="fr-CA" dirty="0">
                <a:solidFill>
                  <a:srgbClr val="000000"/>
                </a:solidFill>
                <a:latin typeface="Arial" panose="020B0604020202020204" pitchFamily="34" charset="0"/>
              </a:rPr>
              <a:t>MORAN, A., J. Dunitz, B. Nathan et coll. « Cystic fibrosis-related diabetes: current trends in prevalence, incidence, and mortality », </a:t>
            </a:r>
            <a:r>
              <a:rPr lang="fr-CA" i="1" dirty="0">
                <a:solidFill>
                  <a:srgbClr val="000000"/>
                </a:solidFill>
                <a:latin typeface="Arial" panose="020B0604020202020204" pitchFamily="34" charset="0"/>
              </a:rPr>
              <a:t>Diabetes Care</a:t>
            </a:r>
            <a:r>
              <a:rPr lang="fr-CA" dirty="0">
                <a:solidFill>
                  <a:srgbClr val="000000"/>
                </a:solidFill>
                <a:latin typeface="Arial" panose="020B0604020202020204" pitchFamily="34" charset="0"/>
              </a:rPr>
              <a:t>, 2009;32(9):1626-1631. </a:t>
            </a:r>
          </a:p>
          <a:p>
            <a:pPr marL="228600" indent="-228600" eaLnBrk="0" fontAlgn="base" hangingPunct="0">
              <a:spcAft>
                <a:spcPts val="600"/>
              </a:spcAft>
              <a:buFont typeface="+mj-lt"/>
              <a:buAutoNum type="arabicPeriod"/>
              <a:defRPr/>
            </a:pPr>
            <a:r>
              <a:rPr lang="fr-CA" dirty="0">
                <a:solidFill>
                  <a:srgbClr val="000000"/>
                </a:solidFill>
                <a:latin typeface="Arial" panose="020B0604020202020204" pitchFamily="34" charset="0"/>
              </a:rPr>
              <a:t>ODE, K. L. et A. Moran. « New insights into cystic fibrosis-related diabetes in children », </a:t>
            </a:r>
            <a:r>
              <a:rPr lang="fr-CA" i="1" dirty="0">
                <a:solidFill>
                  <a:srgbClr val="000000"/>
                </a:solidFill>
                <a:latin typeface="Arial" panose="020B0604020202020204" pitchFamily="34" charset="0"/>
              </a:rPr>
              <a:t>Lancet Diabetes Endocrinol</a:t>
            </a:r>
            <a:r>
              <a:rPr lang="fr-CA" dirty="0">
                <a:solidFill>
                  <a:srgbClr val="000000"/>
                </a:solidFill>
                <a:latin typeface="Arial" panose="020B0604020202020204" pitchFamily="34" charset="0"/>
              </a:rPr>
              <a:t>., 2013;1(1):52-58</a:t>
            </a:r>
            <a:r>
              <a:rPr lang="fr-CA" kern="1200" dirty="0">
                <a:solidFill>
                  <a:srgbClr val="000000"/>
                </a:solidFill>
                <a:latin typeface="Arial" panose="020B0604020202020204" pitchFamily="34" charset="0"/>
              </a:rPr>
              <a:t>. </a:t>
            </a:r>
          </a:p>
          <a:p>
            <a:pPr marL="168275" indent="-168275">
              <a:spcBef>
                <a:spcPts val="0"/>
              </a:spcBef>
              <a:buAutoNum type="arabicPeriod"/>
              <a:defRPr/>
            </a:pPr>
            <a:r>
              <a:rPr lang="fr-CA" sz="1200" dirty="0">
                <a:solidFill>
                  <a:srgbClr val="000000"/>
                </a:solidFill>
                <a:latin typeface="Arial" pitchFamily="-110" charset="0"/>
              </a:rPr>
              <a:t> Centers for </a:t>
            </a:r>
            <a:r>
              <a:rPr lang="fr-CA" sz="1200" dirty="0" err="1">
                <a:solidFill>
                  <a:srgbClr val="000000"/>
                </a:solidFill>
                <a:latin typeface="Arial" pitchFamily="-110" charset="0"/>
              </a:rPr>
              <a:t>Disease</a:t>
            </a:r>
            <a:r>
              <a:rPr lang="fr-CA" sz="1200" dirty="0">
                <a:solidFill>
                  <a:srgbClr val="000000"/>
                </a:solidFill>
                <a:latin typeface="Arial" pitchFamily="-110" charset="0"/>
              </a:rPr>
              <a:t> Control and Prevention. « National </a:t>
            </a:r>
            <a:r>
              <a:rPr lang="fr-CA" sz="1200" dirty="0" err="1">
                <a:solidFill>
                  <a:srgbClr val="000000"/>
                </a:solidFill>
                <a:latin typeface="Arial" pitchFamily="-110" charset="0"/>
              </a:rPr>
              <a:t>Diabetes</a:t>
            </a:r>
            <a:r>
              <a:rPr lang="fr-CA" sz="1200" dirty="0">
                <a:solidFill>
                  <a:srgbClr val="000000"/>
                </a:solidFill>
                <a:latin typeface="Arial" pitchFamily="-110" charset="0"/>
              </a:rPr>
              <a:t> </a:t>
            </a:r>
            <a:r>
              <a:rPr lang="fr-CA" sz="1200" dirty="0" err="1">
                <a:solidFill>
                  <a:srgbClr val="000000"/>
                </a:solidFill>
                <a:latin typeface="Arial" pitchFamily="-110" charset="0"/>
              </a:rPr>
              <a:t>Statistics</a:t>
            </a:r>
            <a:r>
              <a:rPr lang="fr-CA" sz="1200" dirty="0">
                <a:solidFill>
                  <a:srgbClr val="000000"/>
                </a:solidFill>
                <a:latin typeface="Arial" pitchFamily="-110" charset="0"/>
              </a:rPr>
              <a:t> Report, 2014 », http://www.cdc.gov/diabetes/pubs/statsreport14/national</a:t>
            </a:r>
            <a:br>
              <a:rPr lang="fr-CA" sz="1200" dirty="0">
                <a:solidFill>
                  <a:srgbClr val="000000"/>
                </a:solidFill>
                <a:latin typeface="Arial" pitchFamily="-110" charset="0"/>
              </a:rPr>
            </a:br>
            <a:r>
              <a:rPr lang="fr-CA" sz="1200" dirty="0">
                <a:solidFill>
                  <a:srgbClr val="000000"/>
                </a:solidFill>
                <a:latin typeface="Arial" pitchFamily="-110" charset="0"/>
              </a:rPr>
              <a:t>-diabetes-report-web.pdf. Consulté en avril 2020.</a:t>
            </a:r>
          </a:p>
          <a:p>
            <a:pPr marL="168275" indent="-168275">
              <a:spcBef>
                <a:spcPts val="0"/>
              </a:spcBef>
              <a:buAutoNum type="arabicPeriod"/>
              <a:defRPr/>
            </a:pPr>
            <a:r>
              <a:rPr lang="fr-CA" sz="1200" dirty="0">
                <a:solidFill>
                  <a:srgbClr val="000000"/>
                </a:solidFill>
                <a:latin typeface="Arial" pitchFamily="-110" charset="0"/>
              </a:rPr>
              <a:t> WILD, S. et coll. </a:t>
            </a:r>
            <a:r>
              <a:rPr lang="fr-CA" sz="1200" i="1" dirty="0" err="1">
                <a:solidFill>
                  <a:srgbClr val="000000"/>
                </a:solidFill>
                <a:latin typeface="Arial" pitchFamily="-110" charset="0"/>
              </a:rPr>
              <a:t>Diabetes</a:t>
            </a:r>
            <a:r>
              <a:rPr lang="fr-CA" sz="1200" i="1" dirty="0">
                <a:solidFill>
                  <a:srgbClr val="000000"/>
                </a:solidFill>
                <a:latin typeface="Arial" pitchFamily="-110" charset="0"/>
              </a:rPr>
              <a:t> Care</a:t>
            </a:r>
            <a:r>
              <a:rPr lang="fr-CA" sz="1200" dirty="0">
                <a:solidFill>
                  <a:srgbClr val="000000"/>
                </a:solidFill>
                <a:latin typeface="Arial" pitchFamily="-110" charset="0"/>
              </a:rPr>
              <a:t>, 2004;27(5):1047-1053.</a:t>
            </a:r>
            <a:endParaRPr lang="fr-CA" kern="1200" dirty="0">
              <a:solidFill>
                <a:srgbClr val="000000"/>
              </a:solidFill>
              <a:latin typeface="Arial" panose="020B0604020202020204" pitchFamily="34" charset="0"/>
            </a:endParaRPr>
          </a:p>
          <a:p>
            <a:pPr>
              <a:spcAft>
                <a:spcPts val="600"/>
              </a:spcAft>
            </a:pPr>
            <a:endParaRPr lang="fr-CA" dirty="0">
              <a:solidFill>
                <a:srgbClr val="000000"/>
              </a:solidFill>
              <a:latin typeface="Arial" panose="020B0604020202020204" pitchFamily="34" charset="0"/>
              <a:cs typeface="Arial" panose="020B0604020202020204" pitchFamily="34" charset="0"/>
            </a:endParaRPr>
          </a:p>
        </p:txBody>
      </p:sp>
      <p:sp>
        <p:nvSpPr>
          <p:cNvPr id="12" name="Slide Number Placeholder 3"/>
          <p:cNvSpPr>
            <a:spLocks noGrp="1"/>
          </p:cNvSpPr>
          <p:nvPr>
            <p:ph type="sldNum" sz="quarter" idx="5"/>
          </p:nvPr>
        </p:nvSpPr>
        <p:spPr>
          <a:xfrm>
            <a:off x="3884613" y="8685213"/>
            <a:ext cx="2971800" cy="458787"/>
          </a:xfrm>
        </p:spPr>
        <p:txBody>
          <a:bodyPr/>
          <a:lstStyle/>
          <a:p>
            <a:pPr>
              <a:defRPr/>
            </a:pPr>
            <a:r>
              <a:rPr lang="fr-CA"/>
              <a:t>6</a:t>
            </a:r>
            <a:endParaRPr lang="fr-CA" dirty="0"/>
          </a:p>
        </p:txBody>
      </p:sp>
    </p:spTree>
    <p:extLst>
      <p:ext uri="{BB962C8B-B14F-4D97-AF65-F5344CB8AC3E}">
        <p14:creationId xmlns:p14="http://schemas.microsoft.com/office/powerpoint/2010/main" val="16997391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5440" y="4411949"/>
            <a:ext cx="5476760" cy="4646326"/>
          </a:xfrm>
        </p:spPr>
        <p:txBody>
          <a:bodyPr/>
          <a:lstStyle/>
          <a:p>
            <a:pPr lvl="0"/>
            <a:r>
              <a:rPr lang="fr-CA" sz="1000" b="1" dirty="0">
                <a:solidFill>
                  <a:srgbClr val="000000"/>
                </a:solidFill>
                <a:latin typeface="Arial" panose="020B0604020202020204" pitchFamily="34" charset="0"/>
              </a:rPr>
              <a:t>Point clé</a:t>
            </a:r>
          </a:p>
          <a:p>
            <a:pPr marL="171450" lvl="0" indent="-171450">
              <a:buFont typeface="Arial" panose="020B0604020202020204" pitchFamily="34" charset="0"/>
              <a:buChar char="•"/>
            </a:pPr>
            <a:r>
              <a:rPr lang="fr-CA" sz="1000" dirty="0">
                <a:solidFill>
                  <a:srgbClr val="000000"/>
                </a:solidFill>
                <a:latin typeface="Arial" panose="020B0604020202020204" pitchFamily="34" charset="0"/>
              </a:rPr>
              <a:t>Les anomalies de la glycémie peuvent précéder la déclaration du DAFK chez les enfants âgés de moins de 10 ans</a:t>
            </a:r>
            <a:r>
              <a:rPr lang="fr-CA" sz="1000" baseline="30000" dirty="0">
                <a:solidFill>
                  <a:srgbClr val="000000"/>
                </a:solidFill>
                <a:latin typeface="Arial" panose="020B0604020202020204" pitchFamily="34" charset="0"/>
              </a:rPr>
              <a:t>1</a:t>
            </a:r>
            <a:r>
              <a:rPr lang="fr-CA" sz="1000" dirty="0">
                <a:solidFill>
                  <a:srgbClr val="000000"/>
                </a:solidFill>
                <a:latin typeface="Arial" panose="020B0604020202020204" pitchFamily="34" charset="0"/>
              </a:rPr>
              <a:t>.</a:t>
            </a:r>
          </a:p>
          <a:p>
            <a:pPr lvl="0"/>
            <a:endParaRPr lang="fr-CA" sz="1000" b="1" dirty="0">
              <a:solidFill>
                <a:srgbClr val="000000"/>
              </a:solidFill>
              <a:latin typeface="Arial" panose="020B0604020202020204" pitchFamily="34" charset="0"/>
              <a:cs typeface="Arial" panose="020B0604020202020204" pitchFamily="34" charset="0"/>
            </a:endParaRPr>
          </a:p>
          <a:p>
            <a:pPr lvl="0"/>
            <a:r>
              <a:rPr lang="fr-CA" sz="1000" b="1" dirty="0">
                <a:solidFill>
                  <a:srgbClr val="000000"/>
                </a:solidFill>
                <a:latin typeface="Arial" panose="020B0604020202020204" pitchFamily="34" charset="0"/>
              </a:rPr>
              <a:t>Autres renseignements</a:t>
            </a:r>
          </a:p>
          <a:p>
            <a:pPr marL="171450" lvl="0" indent="-171450">
              <a:buFont typeface="Arial" panose="020B0604020202020204" pitchFamily="34" charset="0"/>
              <a:buChar char="•"/>
            </a:pPr>
            <a:r>
              <a:rPr lang="fr-CA" sz="1000" dirty="0">
                <a:solidFill>
                  <a:srgbClr val="000000"/>
                </a:solidFill>
                <a:latin typeface="Arial" panose="020B0604020202020204" pitchFamily="34" charset="0"/>
              </a:rPr>
              <a:t>Dans le cadre d’une étude menée auprès de 152 patients atteints de FK dans un seul centre, une prévalence élevée d’anomalies du métabolisme du glucose (AMG) a été observée chez les patients âgés de 6 à 10 ans atteints de FK qui présentaient une insuffisance pancréatique (IP).</a:t>
            </a:r>
          </a:p>
          <a:p>
            <a:pPr marL="171450" lvl="0" indent="-171450">
              <a:buFont typeface="Arial" panose="020B0604020202020204" pitchFamily="34" charset="0"/>
              <a:buChar char="•"/>
            </a:pPr>
            <a:r>
              <a:rPr lang="fr-CA" sz="1000" baseline="0" dirty="0">
                <a:solidFill>
                  <a:srgbClr val="000000"/>
                </a:solidFill>
                <a:latin typeface="Arial" panose="020B0604020202020204" pitchFamily="34" charset="0"/>
              </a:rPr>
              <a:t>Les résultats obtenus suggèrent que malgré les recommandations actuelles de la Cystic Fibrosis Foundation, de l’American Diabetes Association et de la Pediatric Endocrine Society, le dépistage des AMG pourrait être indiqué chez les patients âgés de moins de 10 ans, particulièrement chez ceux qui présentent une IP</a:t>
            </a:r>
            <a:r>
              <a:rPr lang="fr-CA" sz="1000" baseline="30000" dirty="0">
                <a:solidFill>
                  <a:srgbClr val="000000"/>
                </a:solidFill>
                <a:latin typeface="Arial" panose="020B0604020202020204" pitchFamily="34" charset="0"/>
              </a:rPr>
              <a:t>2</a:t>
            </a:r>
            <a:r>
              <a:rPr lang="fr-CA" dirty="0"/>
              <a:t>.</a:t>
            </a:r>
          </a:p>
          <a:p>
            <a:pPr marL="171450" lvl="0" indent="-171450">
              <a:buFont typeface="Arial" panose="020B0604020202020204" pitchFamily="34" charset="0"/>
              <a:buChar char="•"/>
            </a:pPr>
            <a:r>
              <a:rPr lang="fr-CA" sz="1000" dirty="0">
                <a:solidFill>
                  <a:srgbClr val="000000"/>
                </a:solidFill>
                <a:latin typeface="Arial" panose="020B0604020202020204" pitchFamily="34" charset="0"/>
              </a:rPr>
              <a:t>Dans le cadre d’une étude multicentrique prospective menée auprès d’enfants âgés de 3 mois à 5 ans atteints ou non de FK, 9 des 23 sujets atteints de FK sur lesquels on dispose des données complètes répondaient aux critères de tolérance anormale au glucose (TAG) (</a:t>
            </a:r>
            <a:r>
              <a:rPr lang="fr-CA" sz="1000" i="1" dirty="0">
                <a:solidFill>
                  <a:srgbClr val="000000"/>
                </a:solidFill>
                <a:latin typeface="Arial" panose="020B0604020202020204" pitchFamily="34" charset="0"/>
              </a:rPr>
              <a:t>p</a:t>
            </a:r>
            <a:r>
              <a:rPr lang="fr-CA" sz="1000" dirty="0">
                <a:solidFill>
                  <a:srgbClr val="000000"/>
                </a:solidFill>
                <a:latin typeface="Arial" panose="020B0604020202020204" pitchFamily="34" charset="0"/>
              </a:rPr>
              <a:t> = 0,03 </a:t>
            </a:r>
            <a:r>
              <a:rPr lang="fr-CA" sz="1000" i="1" dirty="0">
                <a:solidFill>
                  <a:srgbClr val="000000"/>
                </a:solidFill>
                <a:latin typeface="Arial" panose="020B0604020202020204" pitchFamily="34" charset="0"/>
              </a:rPr>
              <a:t>vs </a:t>
            </a:r>
            <a:r>
              <a:rPr lang="fr-CA" sz="1000" dirty="0">
                <a:solidFill>
                  <a:srgbClr val="000000"/>
                </a:solidFill>
                <a:latin typeface="Arial" panose="020B0604020202020204" pitchFamily="34" charset="0"/>
              </a:rPr>
              <a:t>témoins) lors de la première consultation. Un enfant présentait une tolérance indéterminée au glucose (INDET), 6 présentaient une diminution de la tolérance au glucose (DTG) et 2 répondaient aux critères de diagnostic du DAFK. Aucun des témoins ne présentait de TAG. Parmi les sujets qui se sont rendus à plusieurs visites, 3 autres sujets atteints de FK ont fini par présenter une DTG (</a:t>
            </a:r>
            <a:r>
              <a:rPr lang="fr-CA" sz="1000" i="1" dirty="0">
                <a:solidFill>
                  <a:srgbClr val="000000"/>
                </a:solidFill>
                <a:latin typeface="Arial" panose="020B0604020202020204" pitchFamily="34" charset="0"/>
              </a:rPr>
              <a:t>p </a:t>
            </a:r>
            <a:r>
              <a:rPr lang="fr-CA" sz="1000" dirty="0">
                <a:solidFill>
                  <a:srgbClr val="000000"/>
                </a:solidFill>
                <a:latin typeface="Arial" panose="020B0604020202020204" pitchFamily="34" charset="0"/>
              </a:rPr>
              <a:t>= 0,01 pour avoir présenté une TAG, peu importe la visite; sujets atteints de FK </a:t>
            </a:r>
            <a:r>
              <a:rPr lang="fr-CA" sz="1000" i="1" dirty="0">
                <a:solidFill>
                  <a:srgbClr val="000000"/>
                </a:solidFill>
                <a:latin typeface="Arial" panose="020B0604020202020204" pitchFamily="34" charset="0"/>
              </a:rPr>
              <a:t>vs</a:t>
            </a:r>
            <a:r>
              <a:rPr lang="fr-CA" sz="1000" dirty="0">
                <a:solidFill>
                  <a:srgbClr val="000000"/>
                </a:solidFill>
                <a:latin typeface="Arial" panose="020B0604020202020204" pitchFamily="34" charset="0"/>
              </a:rPr>
              <a:t> témoins)</a:t>
            </a:r>
            <a:r>
              <a:rPr lang="fr-CA" sz="1000" baseline="30000" dirty="0">
                <a:solidFill>
                  <a:srgbClr val="000000"/>
                </a:solidFill>
                <a:latin typeface="Arial" panose="020B0604020202020204" pitchFamily="34" charset="0"/>
              </a:rPr>
              <a:t>3</a:t>
            </a:r>
            <a:r>
              <a:rPr lang="fr-CA" sz="1000" dirty="0">
                <a:solidFill>
                  <a:srgbClr val="000000"/>
                </a:solidFill>
                <a:latin typeface="Arial" panose="020B0604020202020204" pitchFamily="34" charset="0"/>
              </a:rPr>
              <a:t>.</a:t>
            </a:r>
          </a:p>
          <a:p>
            <a:pPr marL="171450" lvl="0" indent="-171450">
              <a:buFont typeface="Arial" panose="020B0604020202020204" pitchFamily="34" charset="0"/>
              <a:buChar char="•"/>
            </a:pPr>
            <a:r>
              <a:rPr lang="fr-CA" sz="1000" dirty="0">
                <a:solidFill>
                  <a:srgbClr val="000000"/>
                </a:solidFill>
                <a:latin typeface="Arial" panose="020B0604020202020204" pitchFamily="34" charset="0"/>
              </a:rPr>
              <a:t>Ces résultats attirent l’attention sur la nécessité de procéder tôt au dépistage du DAFK chez les patients atteints de FK.</a:t>
            </a:r>
          </a:p>
          <a:p>
            <a:pPr lvl="0"/>
            <a:endParaRPr lang="fr-CA" sz="1000" dirty="0">
              <a:solidFill>
                <a:srgbClr val="000000"/>
              </a:solidFill>
              <a:latin typeface="Arial" panose="020B0604020202020204" pitchFamily="34" charset="0"/>
              <a:cs typeface="Arial" panose="020B0604020202020204" pitchFamily="34" charset="0"/>
            </a:endParaRPr>
          </a:p>
          <a:p>
            <a:r>
              <a:rPr lang="fr-CA" sz="1000" b="1" dirty="0">
                <a:solidFill>
                  <a:srgbClr val="000000"/>
                </a:solidFill>
                <a:latin typeface="Arial" panose="020B0604020202020204" pitchFamily="34" charset="0"/>
              </a:rPr>
              <a:t>Références</a:t>
            </a:r>
          </a:p>
          <a:p>
            <a:pPr marL="228600" indent="-228600" eaLnBrk="0" fontAlgn="base" hangingPunct="0">
              <a:buFontTx/>
              <a:buAutoNum type="arabicPeriod"/>
              <a:defRPr/>
            </a:pPr>
            <a:r>
              <a:rPr lang="fr-CA" sz="1000" kern="1200" dirty="0">
                <a:solidFill>
                  <a:srgbClr val="000000"/>
                </a:solidFill>
                <a:latin typeface="Arial" panose="020B0604020202020204" pitchFamily="34" charset="0"/>
              </a:rPr>
              <a:t>ODE, K. L. et A. Moran</a:t>
            </a:r>
            <a:r>
              <a:rPr lang="fr-CA" sz="1000" dirty="0">
                <a:solidFill>
                  <a:srgbClr val="000000"/>
                </a:solidFill>
                <a:latin typeface="Arial" panose="020B0604020202020204" pitchFamily="34" charset="0"/>
              </a:rPr>
              <a:t>. « New insights into cystic fibrosis-related diabetes in children », </a:t>
            </a:r>
            <a:r>
              <a:rPr lang="fr-CA" sz="1000" i="1" kern="1200" dirty="0">
                <a:solidFill>
                  <a:srgbClr val="000000"/>
                </a:solidFill>
                <a:latin typeface="Arial" panose="020B0604020202020204" pitchFamily="34" charset="0"/>
              </a:rPr>
              <a:t>Lancet Diabetes Endocrinol.,</a:t>
            </a:r>
            <a:r>
              <a:rPr lang="fr-CA" sz="1000" kern="1200" dirty="0">
                <a:solidFill>
                  <a:srgbClr val="000000"/>
                </a:solidFill>
                <a:latin typeface="Arial" panose="020B0604020202020204" pitchFamily="34" charset="0"/>
              </a:rPr>
              <a:t> 2013;1(1):52-58.</a:t>
            </a:r>
            <a:endParaRPr lang="fr-CA" sz="1000" kern="1200" baseline="0" dirty="0">
              <a:solidFill>
                <a:srgbClr val="000000"/>
              </a:solidFill>
              <a:latin typeface="Arial" panose="020B0604020202020204" pitchFamily="34" charset="0"/>
              <a:ea typeface="ＭＳ Ｐゴシック" pitchFamily="-110" charset="-128"/>
              <a:cs typeface="Arial" panose="020B0604020202020204" pitchFamily="34" charset="0"/>
            </a:endParaRPr>
          </a:p>
          <a:p>
            <a:pPr marL="228600" indent="-228600" eaLnBrk="0" fontAlgn="base" hangingPunct="0">
              <a:buFontTx/>
              <a:buAutoNum type="arabicPeriod"/>
              <a:defRPr/>
            </a:pPr>
            <a:r>
              <a:rPr lang="fr-CA" sz="1000" dirty="0">
                <a:solidFill>
                  <a:srgbClr val="000000"/>
                </a:solidFill>
                <a:latin typeface="Arial" panose="020B0604020202020204" pitchFamily="34" charset="0"/>
              </a:rPr>
              <a:t>MOZZILLO, E., V. Raia, V. Fattorusso</a:t>
            </a:r>
            <a:r>
              <a:rPr lang="fr-CA" sz="1000" kern="1200" dirty="0">
                <a:solidFill>
                  <a:srgbClr val="000000"/>
                </a:solidFill>
                <a:latin typeface="Arial" panose="020B0604020202020204" pitchFamily="34" charset="0"/>
              </a:rPr>
              <a:t> et coll</a:t>
            </a:r>
            <a:r>
              <a:rPr lang="fr-CA" sz="1000" dirty="0">
                <a:solidFill>
                  <a:srgbClr val="000000"/>
                </a:solidFill>
                <a:latin typeface="Arial" panose="020B0604020202020204" pitchFamily="34" charset="0"/>
              </a:rPr>
              <a:t>. « Glucose derangements in very young children with cystic fibrosis and pancreatic insufficiency », </a:t>
            </a:r>
            <a:r>
              <a:rPr lang="fr-CA" sz="1000" i="1" kern="1200" dirty="0">
                <a:solidFill>
                  <a:srgbClr val="000000"/>
                </a:solidFill>
                <a:latin typeface="Arial" panose="020B0604020202020204" pitchFamily="34" charset="0"/>
              </a:rPr>
              <a:t>Diabetes Care,</a:t>
            </a:r>
            <a:r>
              <a:rPr lang="fr-CA" sz="1000" kern="1200" dirty="0">
                <a:solidFill>
                  <a:srgbClr val="000000"/>
                </a:solidFill>
                <a:latin typeface="Arial" panose="020B0604020202020204" pitchFamily="34" charset="0"/>
              </a:rPr>
              <a:t> 2012;35(11):e78.</a:t>
            </a:r>
            <a:endParaRPr lang="fr-CA" sz="1000" dirty="0">
              <a:solidFill>
                <a:srgbClr val="000000"/>
              </a:solidFill>
              <a:latin typeface="Arial" panose="020B0604020202020204" pitchFamily="34" charset="0"/>
              <a:cs typeface="Arial" panose="020B0604020202020204" pitchFamily="34" charset="0"/>
            </a:endParaRPr>
          </a:p>
          <a:p>
            <a:pPr marL="228600" indent="-228600" eaLnBrk="0" fontAlgn="base" hangingPunct="0">
              <a:buFontTx/>
              <a:buAutoNum type="arabicPeriod"/>
              <a:defRPr/>
            </a:pPr>
            <a:r>
              <a:rPr lang="fr-CA" sz="1000" dirty="0">
                <a:solidFill>
                  <a:srgbClr val="000000"/>
                </a:solidFill>
                <a:latin typeface="Arial" panose="020B0604020202020204" pitchFamily="34" charset="0"/>
              </a:rPr>
              <a:t>YI, Y. et coll. « Abnormal glucose tolerance in infants and young children with cystic fibrosis », </a:t>
            </a:r>
            <a:r>
              <a:rPr lang="fr-CA" sz="1000" i="1" dirty="0">
                <a:solidFill>
                  <a:srgbClr val="000000"/>
                </a:solidFill>
                <a:latin typeface="Arial" panose="020B0604020202020204" pitchFamily="34" charset="0"/>
              </a:rPr>
              <a:t>Am J Respir Crit Care Med</a:t>
            </a:r>
            <a:r>
              <a:rPr lang="fr-CA" sz="1000" dirty="0">
                <a:solidFill>
                  <a:srgbClr val="000000"/>
                </a:solidFill>
                <a:latin typeface="Arial" panose="020B0604020202020204" pitchFamily="34" charset="0"/>
              </a:rPr>
              <a:t>., 22 juillet 2016. doi: 10.1164/rccm.201512-2518OC. [pub. électronique disponible avant la version imprimée].</a:t>
            </a:r>
            <a:endParaRPr lang="fr-CA" sz="1000" dirty="0">
              <a:solidFill>
                <a:srgbClr val="00000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a:xfrm>
            <a:off x="6048260" y="8663940"/>
            <a:ext cx="809740" cy="480060"/>
          </a:xfrm>
        </p:spPr>
        <p:txBody>
          <a:bodyPr/>
          <a:lstStyle/>
          <a:p>
            <a:pPr>
              <a:defRPr/>
            </a:pPr>
            <a:fld id="{912DD61A-159A-491B-823F-D267D5A0C3C5}" type="slidenum">
              <a:rPr lang="en-US" smtClean="0"/>
              <a:pPr>
                <a:defRPr/>
              </a:pPr>
              <a:t>7</a:t>
            </a:fld>
            <a:endParaRPr lang="fr-CA" dirty="0"/>
          </a:p>
        </p:txBody>
      </p:sp>
    </p:spTree>
    <p:extLst>
      <p:ext uri="{BB962C8B-B14F-4D97-AF65-F5344CB8AC3E}">
        <p14:creationId xmlns:p14="http://schemas.microsoft.com/office/powerpoint/2010/main" val="38177032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9579" y="4405218"/>
            <a:ext cx="5482622" cy="3438792"/>
          </a:xfrm>
        </p:spPr>
        <p:txBody>
          <a:bodyPr/>
          <a:lstStyle/>
          <a:p>
            <a:pPr marL="171450" lvl="0" indent="-171450">
              <a:buFont typeface="Arial" panose="020B0604020202020204" pitchFamily="34" charset="0"/>
              <a:buChar char="•"/>
            </a:pPr>
            <a:r>
              <a:rPr lang="fr-CA" dirty="0">
                <a:solidFill>
                  <a:srgbClr val="000000"/>
                </a:solidFill>
                <a:latin typeface="Arial" panose="020B0604020202020204" pitchFamily="34" charset="0"/>
              </a:rPr>
              <a:t>Des études menées sur la prévalence du DAFK ont révélé que l’augmentation de la glycémie à jeun est moins courante chez les jeunes, mais qu’en revanche, elle prédomine chez les groupes de patients plus âgés.</a:t>
            </a:r>
            <a:endParaRPr lang="fr-CA" baseline="30000" dirty="0">
              <a:solidFill>
                <a:srgbClr val="000000"/>
              </a:solidFill>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endParaRPr lang="fr-CA" dirty="0">
              <a:solidFill>
                <a:srgbClr val="000000"/>
              </a:solidFill>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fr-CA" dirty="0">
                <a:solidFill>
                  <a:srgbClr val="000000"/>
                </a:solidFill>
                <a:latin typeface="Arial" panose="020B0604020202020204" pitchFamily="34" charset="0"/>
              </a:rPr>
              <a:t>Dans le cadre d’une étude menée dans un seul centre auprès de 527 patients atteints de FK, 33 % des patients étaient atteints de diabète, et la prévalence augmentait de façon constante avec l’âge. La prévalence du DAFK avec hyperglycémie à jeun a augmenté avec l’âge et a prédominé après l’âge de 40 ans, alors que la prévalence du DAFK sans hyperglycémie à jeun était supérieure chez les groupes de patients moins âgés.</a:t>
            </a:r>
            <a:endParaRPr lang="fr-CA" baseline="30000" dirty="0">
              <a:solidFill>
                <a:srgbClr val="000000"/>
              </a:solidFill>
              <a:latin typeface="Arial" panose="020B0604020202020204" pitchFamily="34" charset="0"/>
              <a:cs typeface="Arial" panose="020B0604020202020204" pitchFamily="34" charset="0"/>
            </a:endParaRPr>
          </a:p>
          <a:p>
            <a:pPr marL="177845" indent="-177845">
              <a:buFont typeface="Arial" panose="020B0604020202020204" pitchFamily="34" charset="0"/>
              <a:buChar char="•"/>
            </a:pPr>
            <a:endParaRPr lang="fr-CA" dirty="0">
              <a:solidFill>
                <a:srgbClr val="000000"/>
              </a:solidFill>
              <a:latin typeface="Arial" panose="020B0604020202020204" pitchFamily="34" charset="0"/>
              <a:cs typeface="Arial" panose="020B0604020202020204" pitchFamily="34" charset="0"/>
            </a:endParaRPr>
          </a:p>
          <a:p>
            <a:r>
              <a:rPr lang="fr-CA" b="1" dirty="0">
                <a:solidFill>
                  <a:srgbClr val="000000"/>
                </a:solidFill>
                <a:latin typeface="Arial" panose="020B0604020202020204" pitchFamily="34" charset="0"/>
              </a:rPr>
              <a:t>Référence</a:t>
            </a:r>
            <a:endParaRPr lang="fr-CA" b="1" dirty="0">
              <a:solidFill>
                <a:srgbClr val="000000"/>
              </a:solidFill>
              <a:latin typeface="Arial" panose="020B0604020202020204" pitchFamily="34" charset="0"/>
              <a:cs typeface="Arial" panose="020B0604020202020204" pitchFamily="34" charset="0"/>
            </a:endParaRPr>
          </a:p>
          <a:p>
            <a:r>
              <a:rPr lang="fr-CA" dirty="0">
                <a:solidFill>
                  <a:srgbClr val="000000"/>
                </a:solidFill>
                <a:latin typeface="Arial" panose="020B0604020202020204" pitchFamily="34" charset="0"/>
              </a:rPr>
              <a:t>MORAN, A., J. Dunitz, B. Nathan et coll. « Cystic fibrosis-related diabetes: current trends in prevalence, incidence, and mortality », </a:t>
            </a:r>
            <a:r>
              <a:rPr lang="fr-CA" i="1" dirty="0">
                <a:solidFill>
                  <a:srgbClr val="000000"/>
                </a:solidFill>
                <a:latin typeface="Arial" panose="020B0604020202020204" pitchFamily="34" charset="0"/>
              </a:rPr>
              <a:t>Diabetes Care</a:t>
            </a:r>
            <a:r>
              <a:rPr lang="fr-CA" dirty="0">
                <a:solidFill>
                  <a:srgbClr val="000000"/>
                </a:solidFill>
                <a:latin typeface="Arial" panose="020B0604020202020204" pitchFamily="34" charset="0"/>
              </a:rPr>
              <a:t>, 2009;32(9):1626-1631.</a:t>
            </a:r>
            <a:endParaRPr lang="fr-CA" dirty="0">
              <a:solidFill>
                <a:srgbClr val="000000"/>
              </a:solidFill>
              <a:latin typeface="Arial" panose="020B0604020202020204" pitchFamily="34" charset="0"/>
              <a:cs typeface="Arial" panose="020B0604020202020204" pitchFamily="34" charset="0"/>
            </a:endParaRPr>
          </a:p>
        </p:txBody>
      </p:sp>
      <p:sp>
        <p:nvSpPr>
          <p:cNvPr id="9" name="Slide Number Placeholder 3"/>
          <p:cNvSpPr>
            <a:spLocks noGrp="1"/>
          </p:cNvSpPr>
          <p:nvPr>
            <p:ph type="sldNum" sz="quarter" idx="5"/>
          </p:nvPr>
        </p:nvSpPr>
        <p:spPr>
          <a:xfrm>
            <a:off x="3884613" y="8685213"/>
            <a:ext cx="2971800" cy="458787"/>
          </a:xfrm>
        </p:spPr>
        <p:txBody>
          <a:bodyPr/>
          <a:lstStyle/>
          <a:p>
            <a:pPr>
              <a:defRPr/>
            </a:pPr>
            <a:r>
              <a:rPr lang="fr-CA"/>
              <a:t>8</a:t>
            </a:r>
          </a:p>
        </p:txBody>
      </p:sp>
    </p:spTree>
    <p:extLst>
      <p:ext uri="{BB962C8B-B14F-4D97-AF65-F5344CB8AC3E}">
        <p14:creationId xmlns:p14="http://schemas.microsoft.com/office/powerpoint/2010/main" val="23698708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C1EEED-6EE5-4359-B4A9-04478DB3CE2C}" type="slidenum">
              <a:rPr lang="en-US" smtClean="0"/>
              <a:pPr/>
              <a:t>9</a:t>
            </a:fld>
            <a:endParaRPr lang="fr-CA" dirty="0"/>
          </a:p>
        </p:txBody>
      </p:sp>
    </p:spTree>
    <p:extLst>
      <p:ext uri="{BB962C8B-B14F-4D97-AF65-F5344CB8AC3E}">
        <p14:creationId xmlns:p14="http://schemas.microsoft.com/office/powerpoint/2010/main" val="922512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2" name="Picture 2"/>
          <p:cNvPicPr>
            <a:picLocks noChangeAspect="1" noChangeArrowheads="1"/>
          </p:cNvPicPr>
          <p:nvPr userDrawn="1"/>
        </p:nvPicPr>
        <p:blipFill>
          <a:blip r:embed="rId2" cstate="print"/>
          <a:srcRect/>
          <a:stretch>
            <a:fillRect/>
          </a:stretch>
        </p:blipFill>
        <p:spPr bwMode="auto">
          <a:xfrm>
            <a:off x="0" y="0"/>
            <a:ext cx="9144000" cy="3803650"/>
          </a:xfrm>
          <a:prstGeom prst="rect">
            <a:avLst/>
          </a:prstGeom>
          <a:noFill/>
          <a:ln w="9525">
            <a:noFill/>
            <a:miter lim="800000"/>
            <a:headEnd/>
            <a:tailEnd/>
          </a:ln>
          <a:effectLst/>
        </p:spPr>
      </p:pic>
      <p:sp>
        <p:nvSpPr>
          <p:cNvPr id="8195" name="Rectangle 2"/>
          <p:cNvSpPr>
            <a:spLocks noGrp="1" noChangeArrowheads="1"/>
          </p:cNvSpPr>
          <p:nvPr>
            <p:ph type="ctrTitle"/>
          </p:nvPr>
        </p:nvSpPr>
        <p:spPr>
          <a:xfrm>
            <a:off x="304800" y="2687638"/>
            <a:ext cx="8531225" cy="966787"/>
          </a:xfrm>
        </p:spPr>
        <p:txBody>
          <a:bodyPr/>
          <a:lstStyle>
            <a:lvl1pPr>
              <a:defRPr b="1">
                <a:solidFill>
                  <a:schemeClr val="bg1"/>
                </a:solidFill>
              </a:defRPr>
            </a:lvl1pPr>
          </a:lstStyle>
          <a:p>
            <a:r>
              <a:rPr lang="en-US" dirty="0"/>
              <a:t>Click to edit Master title style</a:t>
            </a:r>
          </a:p>
        </p:txBody>
      </p:sp>
      <p:grpSp>
        <p:nvGrpSpPr>
          <p:cNvPr id="8196" name="Group 4"/>
          <p:cNvGrpSpPr>
            <a:grpSpLocks/>
          </p:cNvGrpSpPr>
          <p:nvPr/>
        </p:nvGrpSpPr>
        <p:grpSpPr bwMode="auto">
          <a:xfrm>
            <a:off x="0" y="6632575"/>
            <a:ext cx="9144000" cy="225425"/>
            <a:chOff x="36" y="4118"/>
            <a:chExt cx="5760" cy="142"/>
          </a:xfrm>
        </p:grpSpPr>
        <p:sp>
          <p:nvSpPr>
            <p:cNvPr id="5" name="Rectangle 5"/>
            <p:cNvSpPr>
              <a:spLocks noChangeArrowheads="1"/>
            </p:cNvSpPr>
            <p:nvPr userDrawn="1"/>
          </p:nvSpPr>
          <p:spPr bwMode="auto">
            <a:xfrm>
              <a:off x="36" y="4159"/>
              <a:ext cx="5760" cy="101"/>
            </a:xfrm>
            <a:prstGeom prst="rect">
              <a:avLst/>
            </a:prstGeom>
            <a:solidFill>
              <a:srgbClr val="3E2C7B"/>
            </a:solidFill>
            <a:ln w="12700">
              <a:noFill/>
              <a:miter lim="800000"/>
              <a:headEnd/>
              <a:tailEnd/>
            </a:ln>
            <a:effectLst/>
          </p:spPr>
          <p:txBody>
            <a:bodyPr wrap="none" anchor="ctr"/>
            <a:lstStyle/>
            <a:p>
              <a:pPr eaLnBrk="0" fontAlgn="base" hangingPunct="0">
                <a:spcBef>
                  <a:spcPct val="0"/>
                </a:spcBef>
                <a:spcAft>
                  <a:spcPct val="0"/>
                </a:spcAft>
              </a:pPr>
              <a:endParaRPr lang="en-US" sz="2400" dirty="0">
                <a:solidFill>
                  <a:srgbClr val="666666"/>
                </a:solidFill>
              </a:endParaRPr>
            </a:p>
          </p:txBody>
        </p:sp>
        <p:sp>
          <p:nvSpPr>
            <p:cNvPr id="6" name="Rectangle 6"/>
            <p:cNvSpPr>
              <a:spLocks noChangeArrowheads="1"/>
            </p:cNvSpPr>
            <p:nvPr userDrawn="1"/>
          </p:nvSpPr>
          <p:spPr bwMode="auto">
            <a:xfrm>
              <a:off x="36" y="4118"/>
              <a:ext cx="5760" cy="41"/>
            </a:xfrm>
            <a:prstGeom prst="rect">
              <a:avLst/>
            </a:prstGeom>
            <a:solidFill>
              <a:srgbClr val="B8B6C1"/>
            </a:solidFill>
            <a:ln w="12700">
              <a:noFill/>
              <a:miter lim="800000"/>
              <a:headEnd/>
              <a:tailEnd/>
            </a:ln>
            <a:effectLst/>
          </p:spPr>
          <p:txBody>
            <a:bodyPr wrap="none" anchor="ctr"/>
            <a:lstStyle/>
            <a:p>
              <a:pPr eaLnBrk="0" fontAlgn="base" hangingPunct="0">
                <a:spcBef>
                  <a:spcPct val="0"/>
                </a:spcBef>
                <a:spcAft>
                  <a:spcPct val="0"/>
                </a:spcAft>
              </a:pPr>
              <a:endParaRPr lang="en-US" sz="2400" dirty="0">
                <a:solidFill>
                  <a:srgbClr val="666666"/>
                </a:solidFill>
              </a:endParaRPr>
            </a:p>
          </p:txBody>
        </p:sp>
      </p:grpSp>
      <p:sp>
        <p:nvSpPr>
          <p:cNvPr id="8202" name="Rectangle 10"/>
          <p:cNvSpPr>
            <a:spLocks noGrp="1" noChangeArrowheads="1"/>
          </p:cNvSpPr>
          <p:nvPr>
            <p:ph type="subTitle" sz="quarter" idx="1"/>
          </p:nvPr>
        </p:nvSpPr>
        <p:spPr>
          <a:xfrm>
            <a:off x="313370" y="4159250"/>
            <a:ext cx="6431918" cy="1752600"/>
          </a:xfrm>
        </p:spPr>
        <p:txBody>
          <a:bodyPr/>
          <a:lstStyle>
            <a:lvl1pPr marL="0" indent="0">
              <a:buFont typeface="Times" pitchFamily="1" charset="0"/>
              <a:buNone/>
              <a:defRPr>
                <a:solidFill>
                  <a:srgbClr val="53247F"/>
                </a:solidFill>
              </a:defRPr>
            </a:lvl1pPr>
          </a:lstStyle>
          <a:p>
            <a:r>
              <a:rPr lang="en-US"/>
              <a:t>Click to edit Master subtitle style</a:t>
            </a:r>
            <a:endParaRPr lang="en-US" dirty="0"/>
          </a:p>
        </p:txBody>
      </p:sp>
      <p:pic>
        <p:nvPicPr>
          <p:cNvPr id="14" name="Picture 9" descr="vertexlogoR_colorRGB.jp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180388" y="6148388"/>
            <a:ext cx="7874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30">
            <a:extLst>
              <a:ext uri="{FF2B5EF4-FFF2-40B4-BE49-F238E27FC236}">
                <a16:creationId xmlns:a16="http://schemas.microsoft.com/office/drawing/2014/main" id="{63316E1E-2CE5-4C18-88A0-05C9ED1A4CAC}"/>
              </a:ext>
            </a:extLst>
          </p:cNvPr>
          <p:cNvSpPr>
            <a:spLocks noGrp="1" noChangeArrowheads="1"/>
          </p:cNvSpPr>
          <p:nvPr>
            <p:ph type="sldNum" sz="quarter" idx="4"/>
          </p:nvPr>
        </p:nvSpPr>
        <p:spPr bwMode="auto">
          <a:xfrm>
            <a:off x="88900" y="6694738"/>
            <a:ext cx="327025" cy="1682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eaLnBrk="1" hangingPunct="1">
              <a:defRPr sz="800">
                <a:solidFill>
                  <a:srgbClr val="FFFFFF"/>
                </a:solidFill>
              </a:defRPr>
            </a:lvl1pPr>
          </a:lstStyle>
          <a:p>
            <a:fld id="{CAFB84C8-8A8D-4A6F-B9DD-EF9AAFCE30BB}" type="slidenum">
              <a:rPr lang="fr-CA" smtClean="0"/>
              <a:pPr/>
              <a:t>‹#›</a:t>
            </a:fld>
            <a:endParaRPr lang="fr-CA" dirty="0"/>
          </a:p>
        </p:txBody>
      </p:sp>
      <p:sp>
        <p:nvSpPr>
          <p:cNvPr id="11" name="Footer Placeholder 2">
            <a:extLst>
              <a:ext uri="{FF2B5EF4-FFF2-40B4-BE49-F238E27FC236}">
                <a16:creationId xmlns:a16="http://schemas.microsoft.com/office/drawing/2014/main" id="{E021693C-9AB6-4623-A011-1D3DC66BCAD8}"/>
              </a:ext>
            </a:extLst>
          </p:cNvPr>
          <p:cNvSpPr txBox="1">
            <a:spLocks/>
          </p:cNvSpPr>
          <p:nvPr userDrawn="1"/>
        </p:nvSpPr>
        <p:spPr bwMode="auto">
          <a:xfrm>
            <a:off x="427704" y="6706938"/>
            <a:ext cx="8716296" cy="1542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L="0" algn="ctr" defTabSz="914400" rtl="0" eaLnBrk="1" latinLnBrk="0" hangingPunct="1">
              <a:defRPr sz="800" kern="1200">
                <a:solidFill>
                  <a:schemeClr val="bg1"/>
                </a:solidFill>
                <a:latin typeface="+mn-lt"/>
                <a:ea typeface="+mn-ea"/>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A" dirty="0">
                <a:solidFill>
                  <a:srgbClr val="FFFFFF"/>
                </a:solidFill>
              </a:rPr>
              <a:t>© 2020 Vertex Pharmaceuticals (Canada) Incorporated | VMXA-CA-20-2000055 </a:t>
            </a:r>
            <a:r>
              <a:rPr lang="fr-CA" dirty="0"/>
              <a:t>| 0</a:t>
            </a:r>
            <a:r>
              <a:rPr lang="fr-CA" dirty="0">
                <a:solidFill>
                  <a:srgbClr val="FFFFFF"/>
                </a:solidFill>
              </a:rPr>
              <a:t>5/2020                                 DOCUMENT CONÇU EXCLUSIVEMENT POUR LA FORMATION                                        </a:t>
            </a:r>
          </a:p>
        </p:txBody>
      </p:sp>
    </p:spTree>
    <p:extLst>
      <p:ext uri="{BB962C8B-B14F-4D97-AF65-F5344CB8AC3E}">
        <p14:creationId xmlns:p14="http://schemas.microsoft.com/office/powerpoint/2010/main" val="2271452011"/>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534400" cy="796925"/>
          </a:xfrm>
        </p:spPr>
        <p:txBody>
          <a:bodyPr lIns="91440"/>
          <a:lstStyle>
            <a:lvl1pPr>
              <a:defRPr b="1"/>
            </a:lvl1pPr>
          </a:lstStyle>
          <a:p>
            <a:r>
              <a:rPr lang="en-US"/>
              <a:t>Click to edit Master title style</a:t>
            </a:r>
            <a:endParaRPr lang="en-US" dirty="0"/>
          </a:p>
        </p:txBody>
      </p:sp>
      <p:sp>
        <p:nvSpPr>
          <p:cNvPr id="3" name="Content Placeholder 2"/>
          <p:cNvSpPr>
            <a:spLocks noGrp="1"/>
          </p:cNvSpPr>
          <p:nvPr>
            <p:ph idx="1"/>
          </p:nvPr>
        </p:nvSpPr>
        <p:spPr>
          <a:xfrm>
            <a:off x="304799" y="1219200"/>
            <a:ext cx="8528017" cy="4525963"/>
          </a:xfrm>
        </p:spPr>
        <p:txBody>
          <a:bodyPr rIns="0"/>
          <a:lstStyle>
            <a:lvl1pPr>
              <a:defRPr>
                <a:solidFill>
                  <a:srgbClr val="000000"/>
                </a:solidFill>
              </a:defRPr>
            </a:lvl1pPr>
            <a:lvl2pPr marL="574675" indent="-228600">
              <a:defRPr>
                <a:solidFill>
                  <a:srgbClr val="000000"/>
                </a:solidFill>
              </a:defRPr>
            </a:lvl2pPr>
            <a:lvl3pPr marL="914400" indent="-173038">
              <a:defRPr>
                <a:solidFill>
                  <a:srgbClr val="000000"/>
                </a:solidFill>
              </a:defRPr>
            </a:lvl3pPr>
            <a:lvl4pPr marL="1201738" indent="-168275">
              <a:defRPr>
                <a:solidFill>
                  <a:srgbClr val="000000"/>
                </a:solidFill>
              </a:defRPr>
            </a:lvl4pPr>
            <a:lvl5pPr>
              <a:defRPr>
                <a:solidFill>
                  <a:srgbClr val="000000"/>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30">
            <a:extLst>
              <a:ext uri="{FF2B5EF4-FFF2-40B4-BE49-F238E27FC236}">
                <a16:creationId xmlns:a16="http://schemas.microsoft.com/office/drawing/2014/main" id="{3EF3E0C4-D524-41C6-BD8E-269137795C17}"/>
              </a:ext>
            </a:extLst>
          </p:cNvPr>
          <p:cNvSpPr>
            <a:spLocks noGrp="1" noChangeArrowheads="1"/>
          </p:cNvSpPr>
          <p:nvPr>
            <p:ph type="sldNum" sz="quarter" idx="4"/>
          </p:nvPr>
        </p:nvSpPr>
        <p:spPr bwMode="auto">
          <a:xfrm>
            <a:off x="88900" y="6694738"/>
            <a:ext cx="327025" cy="1682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eaLnBrk="1" hangingPunct="1">
              <a:defRPr sz="800">
                <a:solidFill>
                  <a:srgbClr val="FFFFFF"/>
                </a:solidFill>
              </a:defRPr>
            </a:lvl1pPr>
          </a:lstStyle>
          <a:p>
            <a:fld id="{CAFB84C8-8A8D-4A6F-B9DD-EF9AAFCE30BB}" type="slidenum">
              <a:rPr lang="fr-CA" smtClean="0"/>
              <a:pPr/>
              <a:t>‹#›</a:t>
            </a:fld>
            <a:endParaRPr lang="fr-CA" dirty="0"/>
          </a:p>
        </p:txBody>
      </p:sp>
      <p:grpSp>
        <p:nvGrpSpPr>
          <p:cNvPr id="5" name="Group 3">
            <a:extLst>
              <a:ext uri="{FF2B5EF4-FFF2-40B4-BE49-F238E27FC236}">
                <a16:creationId xmlns:a16="http://schemas.microsoft.com/office/drawing/2014/main" id="{D977B341-E07A-3B4D-94FD-51D490C27FA0}"/>
              </a:ext>
            </a:extLst>
          </p:cNvPr>
          <p:cNvGrpSpPr>
            <a:grpSpLocks/>
          </p:cNvGrpSpPr>
          <p:nvPr userDrawn="1"/>
        </p:nvGrpSpPr>
        <p:grpSpPr bwMode="auto">
          <a:xfrm>
            <a:off x="0" y="6630737"/>
            <a:ext cx="9144000" cy="225425"/>
            <a:chOff x="36" y="4118"/>
            <a:chExt cx="5760" cy="142"/>
          </a:xfrm>
        </p:grpSpPr>
        <p:sp>
          <p:nvSpPr>
            <p:cNvPr id="7" name="Rectangle 5">
              <a:extLst>
                <a:ext uri="{FF2B5EF4-FFF2-40B4-BE49-F238E27FC236}">
                  <a16:creationId xmlns:a16="http://schemas.microsoft.com/office/drawing/2014/main" id="{B1AB9F96-EB4E-8446-9134-09D8FA8AA967}"/>
                </a:ext>
              </a:extLst>
            </p:cNvPr>
            <p:cNvSpPr>
              <a:spLocks noChangeArrowheads="1"/>
            </p:cNvSpPr>
            <p:nvPr userDrawn="1"/>
          </p:nvSpPr>
          <p:spPr bwMode="auto">
            <a:xfrm>
              <a:off x="36" y="4159"/>
              <a:ext cx="5760" cy="101"/>
            </a:xfrm>
            <a:prstGeom prst="rect">
              <a:avLst/>
            </a:prstGeom>
            <a:solidFill>
              <a:srgbClr val="3E2C7B"/>
            </a:solidFill>
            <a:ln w="12700">
              <a:noFill/>
              <a:miter lim="800000"/>
              <a:headEnd/>
              <a:tailEnd/>
            </a:ln>
            <a:effectLst/>
          </p:spPr>
          <p:txBody>
            <a:bodyPr wrap="none" anchor="ctr"/>
            <a:lstStyle/>
            <a:p>
              <a:pPr eaLnBrk="0" fontAlgn="base" hangingPunct="0">
                <a:spcBef>
                  <a:spcPct val="0"/>
                </a:spcBef>
                <a:spcAft>
                  <a:spcPct val="0"/>
                </a:spcAft>
              </a:pPr>
              <a:endParaRPr lang="en-US" sz="2400" dirty="0">
                <a:solidFill>
                  <a:srgbClr val="666666"/>
                </a:solidFill>
              </a:endParaRPr>
            </a:p>
          </p:txBody>
        </p:sp>
        <p:sp>
          <p:nvSpPr>
            <p:cNvPr id="8" name="Rectangle 6">
              <a:extLst>
                <a:ext uri="{FF2B5EF4-FFF2-40B4-BE49-F238E27FC236}">
                  <a16:creationId xmlns:a16="http://schemas.microsoft.com/office/drawing/2014/main" id="{F30ECC3A-00C3-5F47-A6A4-AC1C41837B26}"/>
                </a:ext>
              </a:extLst>
            </p:cNvPr>
            <p:cNvSpPr>
              <a:spLocks noChangeArrowheads="1"/>
            </p:cNvSpPr>
            <p:nvPr userDrawn="1"/>
          </p:nvSpPr>
          <p:spPr bwMode="auto">
            <a:xfrm>
              <a:off x="36" y="4118"/>
              <a:ext cx="5760" cy="41"/>
            </a:xfrm>
            <a:prstGeom prst="rect">
              <a:avLst/>
            </a:prstGeom>
            <a:solidFill>
              <a:srgbClr val="B8B6C1"/>
            </a:solidFill>
            <a:ln w="12700">
              <a:noFill/>
              <a:miter lim="800000"/>
              <a:headEnd/>
              <a:tailEnd/>
            </a:ln>
            <a:effectLst/>
          </p:spPr>
          <p:txBody>
            <a:bodyPr wrap="none" anchor="ctr"/>
            <a:lstStyle/>
            <a:p>
              <a:pPr eaLnBrk="0" fontAlgn="base" hangingPunct="0">
                <a:spcBef>
                  <a:spcPct val="0"/>
                </a:spcBef>
                <a:spcAft>
                  <a:spcPct val="0"/>
                </a:spcAft>
              </a:pPr>
              <a:endParaRPr lang="en-US" sz="2400" dirty="0">
                <a:solidFill>
                  <a:srgbClr val="666666"/>
                </a:solidFill>
              </a:endParaRPr>
            </a:p>
          </p:txBody>
        </p:sp>
      </p:grpSp>
      <p:pic>
        <p:nvPicPr>
          <p:cNvPr id="9" name="Picture 8" descr="vertexlogoR_colorRGB.jpg">
            <a:extLst>
              <a:ext uri="{FF2B5EF4-FFF2-40B4-BE49-F238E27FC236}">
                <a16:creationId xmlns:a16="http://schemas.microsoft.com/office/drawing/2014/main" id="{6995563E-7798-6442-BEDE-5FFBA90B181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80388" y="6143375"/>
            <a:ext cx="7874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ooter Placeholder 2">
            <a:extLst>
              <a:ext uri="{FF2B5EF4-FFF2-40B4-BE49-F238E27FC236}">
                <a16:creationId xmlns:a16="http://schemas.microsoft.com/office/drawing/2014/main" id="{0CB04293-6A7C-0244-9AFE-388F7E212548}"/>
              </a:ext>
            </a:extLst>
          </p:cNvPr>
          <p:cNvSpPr txBox="1">
            <a:spLocks/>
          </p:cNvSpPr>
          <p:nvPr userDrawn="1"/>
        </p:nvSpPr>
        <p:spPr bwMode="auto">
          <a:xfrm>
            <a:off x="427704" y="6701925"/>
            <a:ext cx="8716296" cy="1542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L="0" algn="ctr" defTabSz="914400" rtl="0" eaLnBrk="1" latinLnBrk="0" hangingPunct="1">
              <a:defRPr sz="800" kern="1200">
                <a:solidFill>
                  <a:schemeClr val="bg1"/>
                </a:solidFill>
                <a:latin typeface="+mn-lt"/>
                <a:ea typeface="+mn-ea"/>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A" dirty="0">
                <a:solidFill>
                  <a:srgbClr val="FFFFFF"/>
                </a:solidFill>
              </a:rPr>
              <a:t>© 2020 Vertex Pharmaceuticals (Canada) Incorporated | VMXA-CA-20-2000055 </a:t>
            </a:r>
            <a:r>
              <a:rPr lang="fr-CA" dirty="0"/>
              <a:t>| 0</a:t>
            </a:r>
            <a:r>
              <a:rPr lang="fr-CA" dirty="0">
                <a:solidFill>
                  <a:srgbClr val="FFFFFF"/>
                </a:solidFill>
              </a:rPr>
              <a:t>5/2020                                 DOCUMENT CONÇU EXCLUSIVEMENT POUR LA FORMATION                                        </a:t>
            </a:r>
          </a:p>
        </p:txBody>
      </p:sp>
      <p:sp>
        <p:nvSpPr>
          <p:cNvPr id="11" name="Rectangle 30">
            <a:extLst>
              <a:ext uri="{FF2B5EF4-FFF2-40B4-BE49-F238E27FC236}">
                <a16:creationId xmlns:a16="http://schemas.microsoft.com/office/drawing/2014/main" id="{D213CA10-212A-C542-AF60-93D9CEFED146}"/>
              </a:ext>
            </a:extLst>
          </p:cNvPr>
          <p:cNvSpPr txBox="1">
            <a:spLocks noChangeArrowheads="1"/>
          </p:cNvSpPr>
          <p:nvPr userDrawn="1"/>
        </p:nvSpPr>
        <p:spPr bwMode="auto">
          <a:xfrm>
            <a:off x="88900" y="6689725"/>
            <a:ext cx="327025" cy="1682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L="0" algn="r" defTabSz="914400" rtl="0" eaLnBrk="1" latinLnBrk="0" hangingPunct="1">
              <a:defRPr sz="8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AFB84C8-8A8D-4A6F-B9DD-EF9AAFCE30BB}" type="slidenum">
              <a:rPr lang="fr-CA" smtClean="0"/>
              <a:pPr/>
              <a:t>‹#›</a:t>
            </a:fld>
            <a:endParaRPr lang="fr-CA" dirty="0"/>
          </a:p>
        </p:txBody>
      </p:sp>
    </p:spTree>
    <p:extLst>
      <p:ext uri="{BB962C8B-B14F-4D97-AF65-F5344CB8AC3E}">
        <p14:creationId xmlns:p14="http://schemas.microsoft.com/office/powerpoint/2010/main" val="2287890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04800" y="2687003"/>
            <a:ext cx="7772400" cy="969264"/>
          </a:xfrm>
        </p:spPr>
        <p:txBody>
          <a:bodyPr anchor="ctr"/>
          <a:lstStyle>
            <a:lvl1pPr algn="l">
              <a:defRPr sz="2600" b="1" cap="none"/>
            </a:lvl1pPr>
          </a:lstStyle>
          <a:p>
            <a:r>
              <a:rPr lang="en-US" dirty="0"/>
              <a:t>Click to edit Master title style</a:t>
            </a:r>
          </a:p>
        </p:txBody>
      </p:sp>
      <p:sp>
        <p:nvSpPr>
          <p:cNvPr id="3" name="Text Placeholder 2"/>
          <p:cNvSpPr>
            <a:spLocks noGrp="1"/>
          </p:cNvSpPr>
          <p:nvPr>
            <p:ph type="body" idx="1"/>
          </p:nvPr>
        </p:nvSpPr>
        <p:spPr>
          <a:xfrm>
            <a:off x="304800" y="4206239"/>
            <a:ext cx="7776754" cy="1445623"/>
          </a:xfrm>
        </p:spPr>
        <p:txBody>
          <a:bodyPr anchor="t"/>
          <a:lstStyle>
            <a:lvl1pPr marL="0" indent="0">
              <a:buNone/>
              <a:defRPr sz="22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sp>
        <p:nvSpPr>
          <p:cNvPr id="5" name="Rectangle 30">
            <a:extLst>
              <a:ext uri="{FF2B5EF4-FFF2-40B4-BE49-F238E27FC236}">
                <a16:creationId xmlns:a16="http://schemas.microsoft.com/office/drawing/2014/main" id="{EE20CB84-BDD2-4D19-B18D-368FD490351B}"/>
              </a:ext>
            </a:extLst>
          </p:cNvPr>
          <p:cNvSpPr>
            <a:spLocks noGrp="1" noChangeArrowheads="1"/>
          </p:cNvSpPr>
          <p:nvPr>
            <p:ph type="sldNum" sz="quarter" idx="4"/>
          </p:nvPr>
        </p:nvSpPr>
        <p:spPr bwMode="auto">
          <a:xfrm>
            <a:off x="98870" y="6689725"/>
            <a:ext cx="327025" cy="1682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eaLnBrk="1" hangingPunct="1">
              <a:defRPr sz="800">
                <a:solidFill>
                  <a:srgbClr val="FFFFFF"/>
                </a:solidFill>
              </a:defRPr>
            </a:lvl1pPr>
          </a:lstStyle>
          <a:p>
            <a:fld id="{CAFB84C8-8A8D-4A6F-B9DD-EF9AAFCE30BB}" type="slidenum">
              <a:rPr lang="fr-CA" smtClean="0"/>
              <a:pPr/>
              <a:t>‹#›</a:t>
            </a:fld>
            <a:endParaRPr lang="fr-CA" dirty="0"/>
          </a:p>
        </p:txBody>
      </p:sp>
      <p:grpSp>
        <p:nvGrpSpPr>
          <p:cNvPr id="6" name="Group 3">
            <a:extLst>
              <a:ext uri="{FF2B5EF4-FFF2-40B4-BE49-F238E27FC236}">
                <a16:creationId xmlns:a16="http://schemas.microsoft.com/office/drawing/2014/main" id="{5B7EF838-BE1C-FD4E-BC97-870FA0A04D9F}"/>
              </a:ext>
            </a:extLst>
          </p:cNvPr>
          <p:cNvGrpSpPr>
            <a:grpSpLocks/>
          </p:cNvGrpSpPr>
          <p:nvPr userDrawn="1"/>
        </p:nvGrpSpPr>
        <p:grpSpPr bwMode="auto">
          <a:xfrm>
            <a:off x="0" y="6625724"/>
            <a:ext cx="9144000" cy="225425"/>
            <a:chOff x="36" y="4118"/>
            <a:chExt cx="5760" cy="142"/>
          </a:xfrm>
        </p:grpSpPr>
        <p:sp>
          <p:nvSpPr>
            <p:cNvPr id="7" name="Rectangle 5">
              <a:extLst>
                <a:ext uri="{FF2B5EF4-FFF2-40B4-BE49-F238E27FC236}">
                  <a16:creationId xmlns:a16="http://schemas.microsoft.com/office/drawing/2014/main" id="{0E36723D-C0DC-294C-BAD7-70D6D1E6D2CA}"/>
                </a:ext>
              </a:extLst>
            </p:cNvPr>
            <p:cNvSpPr>
              <a:spLocks noChangeArrowheads="1"/>
            </p:cNvSpPr>
            <p:nvPr userDrawn="1"/>
          </p:nvSpPr>
          <p:spPr bwMode="auto">
            <a:xfrm>
              <a:off x="36" y="4159"/>
              <a:ext cx="5760" cy="101"/>
            </a:xfrm>
            <a:prstGeom prst="rect">
              <a:avLst/>
            </a:prstGeom>
            <a:solidFill>
              <a:srgbClr val="3E2C7B"/>
            </a:solidFill>
            <a:ln w="12700">
              <a:noFill/>
              <a:miter lim="800000"/>
              <a:headEnd/>
              <a:tailEnd/>
            </a:ln>
            <a:effectLst/>
          </p:spPr>
          <p:txBody>
            <a:bodyPr wrap="none" anchor="ctr"/>
            <a:lstStyle/>
            <a:p>
              <a:pPr eaLnBrk="0" fontAlgn="base" hangingPunct="0">
                <a:spcBef>
                  <a:spcPct val="0"/>
                </a:spcBef>
                <a:spcAft>
                  <a:spcPct val="0"/>
                </a:spcAft>
              </a:pPr>
              <a:endParaRPr lang="en-US" sz="2400" dirty="0">
                <a:solidFill>
                  <a:srgbClr val="666666"/>
                </a:solidFill>
              </a:endParaRPr>
            </a:p>
          </p:txBody>
        </p:sp>
        <p:sp>
          <p:nvSpPr>
            <p:cNvPr id="8" name="Rectangle 6">
              <a:extLst>
                <a:ext uri="{FF2B5EF4-FFF2-40B4-BE49-F238E27FC236}">
                  <a16:creationId xmlns:a16="http://schemas.microsoft.com/office/drawing/2014/main" id="{B9FF2239-5D12-0F45-B811-DB461CB3FB2F}"/>
                </a:ext>
              </a:extLst>
            </p:cNvPr>
            <p:cNvSpPr>
              <a:spLocks noChangeArrowheads="1"/>
            </p:cNvSpPr>
            <p:nvPr userDrawn="1"/>
          </p:nvSpPr>
          <p:spPr bwMode="auto">
            <a:xfrm>
              <a:off x="36" y="4118"/>
              <a:ext cx="5760" cy="41"/>
            </a:xfrm>
            <a:prstGeom prst="rect">
              <a:avLst/>
            </a:prstGeom>
            <a:solidFill>
              <a:srgbClr val="B8B6C1"/>
            </a:solidFill>
            <a:ln w="12700">
              <a:noFill/>
              <a:miter lim="800000"/>
              <a:headEnd/>
              <a:tailEnd/>
            </a:ln>
            <a:effectLst/>
          </p:spPr>
          <p:txBody>
            <a:bodyPr wrap="none" anchor="ctr"/>
            <a:lstStyle/>
            <a:p>
              <a:pPr eaLnBrk="0" fontAlgn="base" hangingPunct="0">
                <a:spcBef>
                  <a:spcPct val="0"/>
                </a:spcBef>
                <a:spcAft>
                  <a:spcPct val="0"/>
                </a:spcAft>
              </a:pPr>
              <a:endParaRPr lang="en-US" sz="2400" dirty="0">
                <a:solidFill>
                  <a:srgbClr val="666666"/>
                </a:solidFill>
              </a:endParaRPr>
            </a:p>
          </p:txBody>
        </p:sp>
      </p:grpSp>
      <p:pic>
        <p:nvPicPr>
          <p:cNvPr id="9" name="Picture 8" descr="vertexlogoR_colorRGB.jpg">
            <a:extLst>
              <a:ext uri="{FF2B5EF4-FFF2-40B4-BE49-F238E27FC236}">
                <a16:creationId xmlns:a16="http://schemas.microsoft.com/office/drawing/2014/main" id="{79D50D5C-2A40-4240-9CA1-26058A02FE4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80388" y="6138362"/>
            <a:ext cx="7874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ooter Placeholder 2">
            <a:extLst>
              <a:ext uri="{FF2B5EF4-FFF2-40B4-BE49-F238E27FC236}">
                <a16:creationId xmlns:a16="http://schemas.microsoft.com/office/drawing/2014/main" id="{AA51B028-8F20-4A47-9F73-68A7C480B9F8}"/>
              </a:ext>
            </a:extLst>
          </p:cNvPr>
          <p:cNvSpPr txBox="1">
            <a:spLocks/>
          </p:cNvSpPr>
          <p:nvPr userDrawn="1"/>
        </p:nvSpPr>
        <p:spPr bwMode="auto">
          <a:xfrm>
            <a:off x="427704" y="6696912"/>
            <a:ext cx="8716296" cy="1542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L="0" algn="ctr" defTabSz="914400" rtl="0" eaLnBrk="1" latinLnBrk="0" hangingPunct="1">
              <a:defRPr sz="800" kern="1200">
                <a:solidFill>
                  <a:schemeClr val="bg1"/>
                </a:solidFill>
                <a:latin typeface="+mn-lt"/>
                <a:ea typeface="+mn-ea"/>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A" dirty="0">
                <a:solidFill>
                  <a:srgbClr val="FFFFFF"/>
                </a:solidFill>
              </a:rPr>
              <a:t>© 2020 Vertex Pharmaceuticals (Canada) Incorporated | VMXA-CA-20-2000055 </a:t>
            </a:r>
            <a:r>
              <a:rPr lang="fr-CA" dirty="0"/>
              <a:t>| 0</a:t>
            </a:r>
            <a:r>
              <a:rPr lang="fr-CA" dirty="0">
                <a:solidFill>
                  <a:srgbClr val="FFFFFF"/>
                </a:solidFill>
              </a:rPr>
              <a:t>5/2020                                 DOCUMENT CONÇU EXCLUSIVEMENT POUR LA FORMATION                                        </a:t>
            </a:r>
          </a:p>
        </p:txBody>
      </p:sp>
      <p:sp>
        <p:nvSpPr>
          <p:cNvPr id="11" name="Rectangle 30">
            <a:extLst>
              <a:ext uri="{FF2B5EF4-FFF2-40B4-BE49-F238E27FC236}">
                <a16:creationId xmlns:a16="http://schemas.microsoft.com/office/drawing/2014/main" id="{D820F845-D9A8-2149-BA20-32A11FAEA265}"/>
              </a:ext>
            </a:extLst>
          </p:cNvPr>
          <p:cNvSpPr txBox="1">
            <a:spLocks noChangeArrowheads="1"/>
          </p:cNvSpPr>
          <p:nvPr userDrawn="1"/>
        </p:nvSpPr>
        <p:spPr bwMode="auto">
          <a:xfrm>
            <a:off x="88900" y="6684712"/>
            <a:ext cx="327025" cy="1682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L="0" algn="r" defTabSz="914400" rtl="0" eaLnBrk="1" latinLnBrk="0" hangingPunct="1">
              <a:defRPr sz="8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AFB84C8-8A8D-4A6F-B9DD-EF9AAFCE30BB}" type="slidenum">
              <a:rPr lang="fr-CA" smtClean="0"/>
              <a:pPr/>
              <a:t>‹#›</a:t>
            </a:fld>
            <a:endParaRPr lang="fr-CA" dirty="0"/>
          </a:p>
        </p:txBody>
      </p:sp>
    </p:spTree>
    <p:extLst>
      <p:ext uri="{BB962C8B-B14F-4D97-AF65-F5344CB8AC3E}">
        <p14:creationId xmlns:p14="http://schemas.microsoft.com/office/powerpoint/2010/main" val="12053145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219200"/>
            <a:ext cx="4165600" cy="4525963"/>
          </a:xfrm>
        </p:spPr>
        <p:txBody>
          <a:bodyPr/>
          <a:lstStyle>
            <a:lvl1pPr>
              <a:defRPr sz="22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2800" y="1219200"/>
            <a:ext cx="4165600" cy="4525963"/>
          </a:xfrm>
        </p:spPr>
        <p:txBody>
          <a:bodyPr/>
          <a:lstStyle>
            <a:lvl1pPr>
              <a:defRPr sz="22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30">
            <a:extLst>
              <a:ext uri="{FF2B5EF4-FFF2-40B4-BE49-F238E27FC236}">
                <a16:creationId xmlns:a16="http://schemas.microsoft.com/office/drawing/2014/main" id="{D537D70C-3987-458A-A74C-764CFBD3C159}"/>
              </a:ext>
            </a:extLst>
          </p:cNvPr>
          <p:cNvSpPr>
            <a:spLocks noGrp="1" noChangeArrowheads="1"/>
          </p:cNvSpPr>
          <p:nvPr>
            <p:ph type="sldNum" sz="quarter" idx="4"/>
          </p:nvPr>
        </p:nvSpPr>
        <p:spPr bwMode="auto">
          <a:xfrm>
            <a:off x="88900" y="6694738"/>
            <a:ext cx="327025" cy="1682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eaLnBrk="1" hangingPunct="1">
              <a:defRPr sz="800">
                <a:solidFill>
                  <a:srgbClr val="FFFFFF"/>
                </a:solidFill>
              </a:defRPr>
            </a:lvl1pPr>
          </a:lstStyle>
          <a:p>
            <a:fld id="{CAFB84C8-8A8D-4A6F-B9DD-EF9AAFCE30BB}" type="slidenum">
              <a:rPr lang="fr-CA" smtClean="0"/>
              <a:pPr/>
              <a:t>‹#›</a:t>
            </a:fld>
            <a:endParaRPr lang="fr-CA" dirty="0"/>
          </a:p>
        </p:txBody>
      </p:sp>
      <p:sp>
        <p:nvSpPr>
          <p:cNvPr id="6" name="Rectangle 30">
            <a:extLst>
              <a:ext uri="{FF2B5EF4-FFF2-40B4-BE49-F238E27FC236}">
                <a16:creationId xmlns:a16="http://schemas.microsoft.com/office/drawing/2014/main" id="{193EEA25-7BA1-DC46-B8ED-4ADBCD9C45F7}"/>
              </a:ext>
            </a:extLst>
          </p:cNvPr>
          <p:cNvSpPr txBox="1">
            <a:spLocks noChangeArrowheads="1"/>
          </p:cNvSpPr>
          <p:nvPr userDrawn="1"/>
        </p:nvSpPr>
        <p:spPr bwMode="auto">
          <a:xfrm>
            <a:off x="98870" y="6689725"/>
            <a:ext cx="327025" cy="1682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L="0" algn="r" defTabSz="914400" rtl="0" eaLnBrk="1" latinLnBrk="0" hangingPunct="1">
              <a:defRPr sz="8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AFB84C8-8A8D-4A6F-B9DD-EF9AAFCE30BB}" type="slidenum">
              <a:rPr lang="fr-CA" smtClean="0"/>
              <a:pPr/>
              <a:t>‹#›</a:t>
            </a:fld>
            <a:endParaRPr lang="fr-CA" dirty="0"/>
          </a:p>
        </p:txBody>
      </p:sp>
      <p:grpSp>
        <p:nvGrpSpPr>
          <p:cNvPr id="7" name="Group 3">
            <a:extLst>
              <a:ext uri="{FF2B5EF4-FFF2-40B4-BE49-F238E27FC236}">
                <a16:creationId xmlns:a16="http://schemas.microsoft.com/office/drawing/2014/main" id="{4796B805-FFCD-3B44-AA4C-E212FC197E7A}"/>
              </a:ext>
            </a:extLst>
          </p:cNvPr>
          <p:cNvGrpSpPr>
            <a:grpSpLocks/>
          </p:cNvGrpSpPr>
          <p:nvPr userDrawn="1"/>
        </p:nvGrpSpPr>
        <p:grpSpPr bwMode="auto">
          <a:xfrm>
            <a:off x="0" y="6625724"/>
            <a:ext cx="9144000" cy="225425"/>
            <a:chOff x="36" y="4118"/>
            <a:chExt cx="5760" cy="142"/>
          </a:xfrm>
        </p:grpSpPr>
        <p:sp>
          <p:nvSpPr>
            <p:cNvPr id="9" name="Rectangle 5">
              <a:extLst>
                <a:ext uri="{FF2B5EF4-FFF2-40B4-BE49-F238E27FC236}">
                  <a16:creationId xmlns:a16="http://schemas.microsoft.com/office/drawing/2014/main" id="{9BCC096F-F65E-1442-BBF5-1D1A614B6366}"/>
                </a:ext>
              </a:extLst>
            </p:cNvPr>
            <p:cNvSpPr>
              <a:spLocks noChangeArrowheads="1"/>
            </p:cNvSpPr>
            <p:nvPr userDrawn="1"/>
          </p:nvSpPr>
          <p:spPr bwMode="auto">
            <a:xfrm>
              <a:off x="36" y="4159"/>
              <a:ext cx="5760" cy="101"/>
            </a:xfrm>
            <a:prstGeom prst="rect">
              <a:avLst/>
            </a:prstGeom>
            <a:solidFill>
              <a:srgbClr val="3E2C7B"/>
            </a:solidFill>
            <a:ln w="12700">
              <a:noFill/>
              <a:miter lim="800000"/>
              <a:headEnd/>
              <a:tailEnd/>
            </a:ln>
            <a:effectLst/>
          </p:spPr>
          <p:txBody>
            <a:bodyPr wrap="none" anchor="ctr"/>
            <a:lstStyle/>
            <a:p>
              <a:pPr eaLnBrk="0" fontAlgn="base" hangingPunct="0">
                <a:spcBef>
                  <a:spcPct val="0"/>
                </a:spcBef>
                <a:spcAft>
                  <a:spcPct val="0"/>
                </a:spcAft>
              </a:pPr>
              <a:endParaRPr lang="en-US" sz="2400" dirty="0">
                <a:solidFill>
                  <a:srgbClr val="666666"/>
                </a:solidFill>
              </a:endParaRPr>
            </a:p>
          </p:txBody>
        </p:sp>
        <p:sp>
          <p:nvSpPr>
            <p:cNvPr id="10" name="Rectangle 6">
              <a:extLst>
                <a:ext uri="{FF2B5EF4-FFF2-40B4-BE49-F238E27FC236}">
                  <a16:creationId xmlns:a16="http://schemas.microsoft.com/office/drawing/2014/main" id="{DC3B703A-006A-FC4F-B49D-B4DA049EB358}"/>
                </a:ext>
              </a:extLst>
            </p:cNvPr>
            <p:cNvSpPr>
              <a:spLocks noChangeArrowheads="1"/>
            </p:cNvSpPr>
            <p:nvPr userDrawn="1"/>
          </p:nvSpPr>
          <p:spPr bwMode="auto">
            <a:xfrm>
              <a:off x="36" y="4118"/>
              <a:ext cx="5760" cy="41"/>
            </a:xfrm>
            <a:prstGeom prst="rect">
              <a:avLst/>
            </a:prstGeom>
            <a:solidFill>
              <a:srgbClr val="B8B6C1"/>
            </a:solidFill>
            <a:ln w="12700">
              <a:noFill/>
              <a:miter lim="800000"/>
              <a:headEnd/>
              <a:tailEnd/>
            </a:ln>
            <a:effectLst/>
          </p:spPr>
          <p:txBody>
            <a:bodyPr wrap="none" anchor="ctr"/>
            <a:lstStyle/>
            <a:p>
              <a:pPr eaLnBrk="0" fontAlgn="base" hangingPunct="0">
                <a:spcBef>
                  <a:spcPct val="0"/>
                </a:spcBef>
                <a:spcAft>
                  <a:spcPct val="0"/>
                </a:spcAft>
              </a:pPr>
              <a:endParaRPr lang="en-US" sz="2400" dirty="0">
                <a:solidFill>
                  <a:srgbClr val="666666"/>
                </a:solidFill>
              </a:endParaRPr>
            </a:p>
          </p:txBody>
        </p:sp>
      </p:grpSp>
      <p:pic>
        <p:nvPicPr>
          <p:cNvPr id="11" name="Picture 10" descr="vertexlogoR_colorRGB.jpg">
            <a:extLst>
              <a:ext uri="{FF2B5EF4-FFF2-40B4-BE49-F238E27FC236}">
                <a16:creationId xmlns:a16="http://schemas.microsoft.com/office/drawing/2014/main" id="{75D97375-5F48-2341-A415-462EACFB6E8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80388" y="6138362"/>
            <a:ext cx="7874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ooter Placeholder 2">
            <a:extLst>
              <a:ext uri="{FF2B5EF4-FFF2-40B4-BE49-F238E27FC236}">
                <a16:creationId xmlns:a16="http://schemas.microsoft.com/office/drawing/2014/main" id="{EF69585B-8FBD-D049-8107-CA977B5D9925}"/>
              </a:ext>
            </a:extLst>
          </p:cNvPr>
          <p:cNvSpPr txBox="1">
            <a:spLocks/>
          </p:cNvSpPr>
          <p:nvPr userDrawn="1"/>
        </p:nvSpPr>
        <p:spPr bwMode="auto">
          <a:xfrm>
            <a:off x="427704" y="6696912"/>
            <a:ext cx="8716296" cy="1542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L="0" algn="ctr" defTabSz="914400" rtl="0" eaLnBrk="1" latinLnBrk="0" hangingPunct="1">
              <a:defRPr sz="800" kern="1200">
                <a:solidFill>
                  <a:schemeClr val="bg1"/>
                </a:solidFill>
                <a:latin typeface="+mn-lt"/>
                <a:ea typeface="+mn-ea"/>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A" dirty="0">
                <a:solidFill>
                  <a:srgbClr val="FFFFFF"/>
                </a:solidFill>
              </a:rPr>
              <a:t>© 2020 Vertex Pharmaceuticals (Canada) Incorporated | VMXA-CA-20-2000055 </a:t>
            </a:r>
            <a:r>
              <a:rPr lang="fr-CA" dirty="0"/>
              <a:t>| 0</a:t>
            </a:r>
            <a:r>
              <a:rPr lang="fr-CA" dirty="0">
                <a:solidFill>
                  <a:srgbClr val="FFFFFF"/>
                </a:solidFill>
              </a:rPr>
              <a:t>5/2020                                 DOCUMENT CONÇU EXCLUSIVEMENT POUR LA FORMATION                                        </a:t>
            </a:r>
          </a:p>
        </p:txBody>
      </p:sp>
      <p:sp>
        <p:nvSpPr>
          <p:cNvPr id="13" name="Rectangle 30">
            <a:extLst>
              <a:ext uri="{FF2B5EF4-FFF2-40B4-BE49-F238E27FC236}">
                <a16:creationId xmlns:a16="http://schemas.microsoft.com/office/drawing/2014/main" id="{6BADBED0-DB6A-2140-A856-03C55B71DEB6}"/>
              </a:ext>
            </a:extLst>
          </p:cNvPr>
          <p:cNvSpPr txBox="1">
            <a:spLocks noChangeArrowheads="1"/>
          </p:cNvSpPr>
          <p:nvPr userDrawn="1"/>
        </p:nvSpPr>
        <p:spPr bwMode="auto">
          <a:xfrm>
            <a:off x="88900" y="6684712"/>
            <a:ext cx="327025" cy="1682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L="0" algn="r" defTabSz="914400" rtl="0" eaLnBrk="1" latinLnBrk="0" hangingPunct="1">
              <a:defRPr sz="8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AFB84C8-8A8D-4A6F-B9DD-EF9AAFCE30BB}" type="slidenum">
              <a:rPr lang="fr-CA" smtClean="0"/>
              <a:pPr/>
              <a:t>‹#›</a:t>
            </a:fld>
            <a:endParaRPr lang="fr-CA" dirty="0"/>
          </a:p>
        </p:txBody>
      </p:sp>
    </p:spTree>
    <p:extLst>
      <p:ext uri="{BB962C8B-B14F-4D97-AF65-F5344CB8AC3E}">
        <p14:creationId xmlns:p14="http://schemas.microsoft.com/office/powerpoint/2010/main" val="21276634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Rectangle 30">
            <a:extLst>
              <a:ext uri="{FF2B5EF4-FFF2-40B4-BE49-F238E27FC236}">
                <a16:creationId xmlns:a16="http://schemas.microsoft.com/office/drawing/2014/main" id="{45F250EE-ADB8-452C-B952-727E3E77527B}"/>
              </a:ext>
            </a:extLst>
          </p:cNvPr>
          <p:cNvSpPr>
            <a:spLocks noGrp="1" noChangeArrowheads="1"/>
          </p:cNvSpPr>
          <p:nvPr>
            <p:ph type="sldNum" sz="quarter" idx="4"/>
          </p:nvPr>
        </p:nvSpPr>
        <p:spPr bwMode="auto">
          <a:xfrm>
            <a:off x="88900" y="6694738"/>
            <a:ext cx="327025" cy="1682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eaLnBrk="1" hangingPunct="1">
              <a:defRPr sz="800">
                <a:solidFill>
                  <a:srgbClr val="FFFFFF"/>
                </a:solidFill>
              </a:defRPr>
            </a:lvl1pPr>
          </a:lstStyle>
          <a:p>
            <a:fld id="{CAFB84C8-8A8D-4A6F-B9DD-EF9AAFCE30BB}" type="slidenum">
              <a:rPr lang="fr-CA" smtClean="0"/>
              <a:pPr/>
              <a:t>‹#›</a:t>
            </a:fld>
            <a:endParaRPr lang="fr-CA" dirty="0"/>
          </a:p>
        </p:txBody>
      </p:sp>
      <p:sp>
        <p:nvSpPr>
          <p:cNvPr id="4" name="Rectangle 30">
            <a:extLst>
              <a:ext uri="{FF2B5EF4-FFF2-40B4-BE49-F238E27FC236}">
                <a16:creationId xmlns:a16="http://schemas.microsoft.com/office/drawing/2014/main" id="{8B3CF09B-BD72-B744-A515-9985D43B203D}"/>
              </a:ext>
            </a:extLst>
          </p:cNvPr>
          <p:cNvSpPr txBox="1">
            <a:spLocks noChangeArrowheads="1"/>
          </p:cNvSpPr>
          <p:nvPr userDrawn="1"/>
        </p:nvSpPr>
        <p:spPr bwMode="auto">
          <a:xfrm>
            <a:off x="98870" y="6689725"/>
            <a:ext cx="327025" cy="1682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L="0" algn="r" defTabSz="914400" rtl="0" eaLnBrk="1" latinLnBrk="0" hangingPunct="1">
              <a:defRPr sz="8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AFB84C8-8A8D-4A6F-B9DD-EF9AAFCE30BB}" type="slidenum">
              <a:rPr lang="fr-CA" smtClean="0"/>
              <a:pPr/>
              <a:t>‹#›</a:t>
            </a:fld>
            <a:endParaRPr lang="fr-CA" dirty="0"/>
          </a:p>
        </p:txBody>
      </p:sp>
      <p:grpSp>
        <p:nvGrpSpPr>
          <p:cNvPr id="5" name="Group 3">
            <a:extLst>
              <a:ext uri="{FF2B5EF4-FFF2-40B4-BE49-F238E27FC236}">
                <a16:creationId xmlns:a16="http://schemas.microsoft.com/office/drawing/2014/main" id="{60D16046-B478-6F43-9D07-24C7CAABEA5A}"/>
              </a:ext>
            </a:extLst>
          </p:cNvPr>
          <p:cNvGrpSpPr>
            <a:grpSpLocks/>
          </p:cNvGrpSpPr>
          <p:nvPr userDrawn="1"/>
        </p:nvGrpSpPr>
        <p:grpSpPr bwMode="auto">
          <a:xfrm>
            <a:off x="0" y="6625724"/>
            <a:ext cx="9144000" cy="225425"/>
            <a:chOff x="36" y="4118"/>
            <a:chExt cx="5760" cy="142"/>
          </a:xfrm>
        </p:grpSpPr>
        <p:sp>
          <p:nvSpPr>
            <p:cNvPr id="7" name="Rectangle 5">
              <a:extLst>
                <a:ext uri="{FF2B5EF4-FFF2-40B4-BE49-F238E27FC236}">
                  <a16:creationId xmlns:a16="http://schemas.microsoft.com/office/drawing/2014/main" id="{328E960B-7EF6-CB41-B13E-D04C0B811FC4}"/>
                </a:ext>
              </a:extLst>
            </p:cNvPr>
            <p:cNvSpPr>
              <a:spLocks noChangeArrowheads="1"/>
            </p:cNvSpPr>
            <p:nvPr userDrawn="1"/>
          </p:nvSpPr>
          <p:spPr bwMode="auto">
            <a:xfrm>
              <a:off x="36" y="4159"/>
              <a:ext cx="5760" cy="101"/>
            </a:xfrm>
            <a:prstGeom prst="rect">
              <a:avLst/>
            </a:prstGeom>
            <a:solidFill>
              <a:srgbClr val="3E2C7B"/>
            </a:solidFill>
            <a:ln w="12700">
              <a:noFill/>
              <a:miter lim="800000"/>
              <a:headEnd/>
              <a:tailEnd/>
            </a:ln>
            <a:effectLst/>
          </p:spPr>
          <p:txBody>
            <a:bodyPr wrap="none" anchor="ctr"/>
            <a:lstStyle/>
            <a:p>
              <a:pPr eaLnBrk="0" fontAlgn="base" hangingPunct="0">
                <a:spcBef>
                  <a:spcPct val="0"/>
                </a:spcBef>
                <a:spcAft>
                  <a:spcPct val="0"/>
                </a:spcAft>
              </a:pPr>
              <a:endParaRPr lang="en-US" sz="2400" dirty="0">
                <a:solidFill>
                  <a:srgbClr val="666666"/>
                </a:solidFill>
              </a:endParaRPr>
            </a:p>
          </p:txBody>
        </p:sp>
        <p:sp>
          <p:nvSpPr>
            <p:cNvPr id="8" name="Rectangle 6">
              <a:extLst>
                <a:ext uri="{FF2B5EF4-FFF2-40B4-BE49-F238E27FC236}">
                  <a16:creationId xmlns:a16="http://schemas.microsoft.com/office/drawing/2014/main" id="{5A4EDFD0-4464-E741-841C-53E3260DB823}"/>
                </a:ext>
              </a:extLst>
            </p:cNvPr>
            <p:cNvSpPr>
              <a:spLocks noChangeArrowheads="1"/>
            </p:cNvSpPr>
            <p:nvPr userDrawn="1"/>
          </p:nvSpPr>
          <p:spPr bwMode="auto">
            <a:xfrm>
              <a:off x="36" y="4118"/>
              <a:ext cx="5760" cy="41"/>
            </a:xfrm>
            <a:prstGeom prst="rect">
              <a:avLst/>
            </a:prstGeom>
            <a:solidFill>
              <a:srgbClr val="B8B6C1"/>
            </a:solidFill>
            <a:ln w="12700">
              <a:noFill/>
              <a:miter lim="800000"/>
              <a:headEnd/>
              <a:tailEnd/>
            </a:ln>
            <a:effectLst/>
          </p:spPr>
          <p:txBody>
            <a:bodyPr wrap="none" anchor="ctr"/>
            <a:lstStyle/>
            <a:p>
              <a:pPr eaLnBrk="0" fontAlgn="base" hangingPunct="0">
                <a:spcBef>
                  <a:spcPct val="0"/>
                </a:spcBef>
                <a:spcAft>
                  <a:spcPct val="0"/>
                </a:spcAft>
              </a:pPr>
              <a:endParaRPr lang="en-US" sz="2400" dirty="0">
                <a:solidFill>
                  <a:srgbClr val="666666"/>
                </a:solidFill>
              </a:endParaRPr>
            </a:p>
          </p:txBody>
        </p:sp>
      </p:grpSp>
      <p:pic>
        <p:nvPicPr>
          <p:cNvPr id="9" name="Picture 8" descr="vertexlogoR_colorRGB.jpg">
            <a:extLst>
              <a:ext uri="{FF2B5EF4-FFF2-40B4-BE49-F238E27FC236}">
                <a16:creationId xmlns:a16="http://schemas.microsoft.com/office/drawing/2014/main" id="{CA094904-9E05-2B42-BF64-2A290E36644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80388" y="6138362"/>
            <a:ext cx="7874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ooter Placeholder 2">
            <a:extLst>
              <a:ext uri="{FF2B5EF4-FFF2-40B4-BE49-F238E27FC236}">
                <a16:creationId xmlns:a16="http://schemas.microsoft.com/office/drawing/2014/main" id="{8697DE2C-5DD8-F04A-BD21-36E4A38D4417}"/>
              </a:ext>
            </a:extLst>
          </p:cNvPr>
          <p:cNvSpPr txBox="1">
            <a:spLocks/>
          </p:cNvSpPr>
          <p:nvPr userDrawn="1"/>
        </p:nvSpPr>
        <p:spPr bwMode="auto">
          <a:xfrm>
            <a:off x="427704" y="6696912"/>
            <a:ext cx="8716296" cy="1542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L="0" algn="ctr" defTabSz="914400" rtl="0" eaLnBrk="1" latinLnBrk="0" hangingPunct="1">
              <a:defRPr sz="800" kern="1200">
                <a:solidFill>
                  <a:schemeClr val="bg1"/>
                </a:solidFill>
                <a:latin typeface="+mn-lt"/>
                <a:ea typeface="+mn-ea"/>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A" dirty="0">
                <a:solidFill>
                  <a:srgbClr val="FFFFFF"/>
                </a:solidFill>
              </a:rPr>
              <a:t>© 2020 Vertex Pharmaceuticals (Canada) Incorporated | VMXA-CA-20-2000055 </a:t>
            </a:r>
            <a:r>
              <a:rPr lang="fr-CA" dirty="0"/>
              <a:t>| 0</a:t>
            </a:r>
            <a:r>
              <a:rPr lang="fr-CA" dirty="0">
                <a:solidFill>
                  <a:srgbClr val="FFFFFF"/>
                </a:solidFill>
              </a:rPr>
              <a:t>5/2020                                 DOCUMENT CONÇU EXCLUSIVEMENT POUR LA FORMATION                                        </a:t>
            </a:r>
          </a:p>
        </p:txBody>
      </p:sp>
      <p:sp>
        <p:nvSpPr>
          <p:cNvPr id="11" name="Rectangle 30">
            <a:extLst>
              <a:ext uri="{FF2B5EF4-FFF2-40B4-BE49-F238E27FC236}">
                <a16:creationId xmlns:a16="http://schemas.microsoft.com/office/drawing/2014/main" id="{1B029D70-1BD3-3845-B4B4-B85266CC34E2}"/>
              </a:ext>
            </a:extLst>
          </p:cNvPr>
          <p:cNvSpPr txBox="1">
            <a:spLocks noChangeArrowheads="1"/>
          </p:cNvSpPr>
          <p:nvPr userDrawn="1"/>
        </p:nvSpPr>
        <p:spPr bwMode="auto">
          <a:xfrm>
            <a:off x="88900" y="6684712"/>
            <a:ext cx="327025" cy="1682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L="0" algn="r" defTabSz="914400" rtl="0" eaLnBrk="1" latinLnBrk="0" hangingPunct="1">
              <a:defRPr sz="8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AFB84C8-8A8D-4A6F-B9DD-EF9AAFCE30BB}" type="slidenum">
              <a:rPr lang="fr-CA" smtClean="0"/>
              <a:pPr/>
              <a:t>‹#›</a:t>
            </a:fld>
            <a:endParaRPr lang="fr-CA" dirty="0"/>
          </a:p>
        </p:txBody>
      </p:sp>
    </p:spTree>
    <p:extLst>
      <p:ext uri="{BB962C8B-B14F-4D97-AF65-F5344CB8AC3E}">
        <p14:creationId xmlns:p14="http://schemas.microsoft.com/office/powerpoint/2010/main" val="7956084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Rectangle 30">
            <a:extLst>
              <a:ext uri="{FF2B5EF4-FFF2-40B4-BE49-F238E27FC236}">
                <a16:creationId xmlns:a16="http://schemas.microsoft.com/office/drawing/2014/main" id="{6D1CADA1-A650-4320-A6CF-2528254E660C}"/>
              </a:ext>
            </a:extLst>
          </p:cNvPr>
          <p:cNvSpPr>
            <a:spLocks noGrp="1" noChangeArrowheads="1"/>
          </p:cNvSpPr>
          <p:nvPr>
            <p:ph type="sldNum" sz="quarter" idx="4"/>
          </p:nvPr>
        </p:nvSpPr>
        <p:spPr bwMode="auto">
          <a:xfrm>
            <a:off x="88900" y="6694738"/>
            <a:ext cx="327025" cy="1682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eaLnBrk="1" hangingPunct="1">
              <a:defRPr sz="800">
                <a:solidFill>
                  <a:srgbClr val="FFFFFF"/>
                </a:solidFill>
              </a:defRPr>
            </a:lvl1pPr>
          </a:lstStyle>
          <a:p>
            <a:fld id="{CAFB84C8-8A8D-4A6F-B9DD-EF9AAFCE30BB}" type="slidenum">
              <a:rPr lang="fr-CA" smtClean="0"/>
              <a:pPr/>
              <a:t>‹#›</a:t>
            </a:fld>
            <a:endParaRPr lang="fr-CA" dirty="0"/>
          </a:p>
        </p:txBody>
      </p:sp>
    </p:spTree>
    <p:extLst>
      <p:ext uri="{BB962C8B-B14F-4D97-AF65-F5344CB8AC3E}">
        <p14:creationId xmlns:p14="http://schemas.microsoft.com/office/powerpoint/2010/main" val="22719308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chorCtr="0"/>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676401"/>
            <a:ext cx="3931920" cy="639763"/>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buClr>
                <a:schemeClr val="tx1"/>
              </a:buClr>
              <a:defRPr sz="2000"/>
            </a:lvl1pPr>
            <a:lvl2pPr>
              <a:buClr>
                <a:schemeClr val="tx1"/>
              </a:buClr>
              <a:defRPr sz="1800"/>
            </a:lvl2pPr>
            <a:lvl3pPr>
              <a:buClr>
                <a:schemeClr val="tx1"/>
              </a:buClr>
              <a:defRPr sz="1600"/>
            </a:lvl3pPr>
            <a:lvl4pPr>
              <a:buClr>
                <a:schemeClr val="tx1"/>
              </a:buClr>
              <a:defRPr sz="1400"/>
            </a:lvl4pPr>
            <a:lvl5pPr>
              <a:buClr>
                <a:schemeClr val="tx1"/>
              </a:buClr>
              <a:defRPr sz="1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754880" y="1676401"/>
            <a:ext cx="3931920" cy="639763"/>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Verdana"/>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buClr>
                <a:schemeClr val="tx1"/>
              </a:buClr>
              <a:defRPr sz="2000"/>
            </a:lvl1pPr>
            <a:lvl2pPr>
              <a:buClr>
                <a:schemeClr val="tx1"/>
              </a:buClr>
              <a:defRPr sz="1800"/>
            </a:lvl2pPr>
            <a:lvl3pPr>
              <a:buClr>
                <a:schemeClr val="tx1"/>
              </a:buClr>
              <a:defRPr sz="1600"/>
            </a:lvl3pPr>
            <a:lvl4pPr>
              <a:buClr>
                <a:schemeClr val="tx1"/>
              </a:buClr>
              <a:defRPr sz="1400"/>
            </a:lvl4pPr>
            <a:lvl5pPr>
              <a:buClr>
                <a:schemeClr val="tx1"/>
              </a:buCl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30">
            <a:extLst>
              <a:ext uri="{FF2B5EF4-FFF2-40B4-BE49-F238E27FC236}">
                <a16:creationId xmlns:a16="http://schemas.microsoft.com/office/drawing/2014/main" id="{241EBAC9-471F-4CAE-84D3-788E073DABA7}"/>
              </a:ext>
            </a:extLst>
          </p:cNvPr>
          <p:cNvSpPr>
            <a:spLocks noGrp="1" noChangeArrowheads="1"/>
          </p:cNvSpPr>
          <p:nvPr>
            <p:ph type="sldNum" sz="quarter" idx="10"/>
          </p:nvPr>
        </p:nvSpPr>
        <p:spPr bwMode="auto">
          <a:xfrm>
            <a:off x="88900" y="6694738"/>
            <a:ext cx="327025" cy="1682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eaLnBrk="1" hangingPunct="1">
              <a:defRPr sz="800">
                <a:solidFill>
                  <a:srgbClr val="FFFFFF"/>
                </a:solidFill>
              </a:defRPr>
            </a:lvl1pPr>
          </a:lstStyle>
          <a:p>
            <a:fld id="{CAFB84C8-8A8D-4A6F-B9DD-EF9AAFCE30BB}" type="slidenum">
              <a:rPr lang="fr-CA" smtClean="0"/>
              <a:pPr/>
              <a:t>‹#›</a:t>
            </a:fld>
            <a:endParaRPr lang="fr-CA" dirty="0"/>
          </a:p>
        </p:txBody>
      </p:sp>
      <p:sp>
        <p:nvSpPr>
          <p:cNvPr id="9" name="Rectangle 30">
            <a:extLst>
              <a:ext uri="{FF2B5EF4-FFF2-40B4-BE49-F238E27FC236}">
                <a16:creationId xmlns:a16="http://schemas.microsoft.com/office/drawing/2014/main" id="{35CA8B75-CDEC-4A47-826A-F6D2354A6466}"/>
              </a:ext>
            </a:extLst>
          </p:cNvPr>
          <p:cNvSpPr txBox="1">
            <a:spLocks noChangeArrowheads="1"/>
          </p:cNvSpPr>
          <p:nvPr userDrawn="1"/>
        </p:nvSpPr>
        <p:spPr bwMode="auto">
          <a:xfrm>
            <a:off x="98870" y="6689725"/>
            <a:ext cx="327025" cy="1682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L="0" algn="r" defTabSz="914400" rtl="0" eaLnBrk="1" latinLnBrk="0" hangingPunct="1">
              <a:defRPr sz="8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AFB84C8-8A8D-4A6F-B9DD-EF9AAFCE30BB}" type="slidenum">
              <a:rPr lang="fr-CA" smtClean="0"/>
              <a:pPr/>
              <a:t>‹#›</a:t>
            </a:fld>
            <a:endParaRPr lang="fr-CA" dirty="0"/>
          </a:p>
        </p:txBody>
      </p:sp>
      <p:grpSp>
        <p:nvGrpSpPr>
          <p:cNvPr id="10" name="Group 3">
            <a:extLst>
              <a:ext uri="{FF2B5EF4-FFF2-40B4-BE49-F238E27FC236}">
                <a16:creationId xmlns:a16="http://schemas.microsoft.com/office/drawing/2014/main" id="{B591713F-FCD2-F943-A7B3-DD395AAB1AA1}"/>
              </a:ext>
            </a:extLst>
          </p:cNvPr>
          <p:cNvGrpSpPr>
            <a:grpSpLocks/>
          </p:cNvGrpSpPr>
          <p:nvPr userDrawn="1"/>
        </p:nvGrpSpPr>
        <p:grpSpPr bwMode="auto">
          <a:xfrm>
            <a:off x="0" y="6625724"/>
            <a:ext cx="9144000" cy="225425"/>
            <a:chOff x="36" y="4118"/>
            <a:chExt cx="5760" cy="142"/>
          </a:xfrm>
        </p:grpSpPr>
        <p:sp>
          <p:nvSpPr>
            <p:cNvPr id="11" name="Rectangle 5">
              <a:extLst>
                <a:ext uri="{FF2B5EF4-FFF2-40B4-BE49-F238E27FC236}">
                  <a16:creationId xmlns:a16="http://schemas.microsoft.com/office/drawing/2014/main" id="{8239D79F-83B0-9D4A-A511-4332A21751BA}"/>
                </a:ext>
              </a:extLst>
            </p:cNvPr>
            <p:cNvSpPr>
              <a:spLocks noChangeArrowheads="1"/>
            </p:cNvSpPr>
            <p:nvPr userDrawn="1"/>
          </p:nvSpPr>
          <p:spPr bwMode="auto">
            <a:xfrm>
              <a:off x="36" y="4159"/>
              <a:ext cx="5760" cy="101"/>
            </a:xfrm>
            <a:prstGeom prst="rect">
              <a:avLst/>
            </a:prstGeom>
            <a:solidFill>
              <a:srgbClr val="3E2C7B"/>
            </a:solidFill>
            <a:ln w="12700">
              <a:noFill/>
              <a:miter lim="800000"/>
              <a:headEnd/>
              <a:tailEnd/>
            </a:ln>
            <a:effectLst/>
          </p:spPr>
          <p:txBody>
            <a:bodyPr wrap="none" anchor="ctr"/>
            <a:lstStyle/>
            <a:p>
              <a:pPr eaLnBrk="0" fontAlgn="base" hangingPunct="0">
                <a:spcBef>
                  <a:spcPct val="0"/>
                </a:spcBef>
                <a:spcAft>
                  <a:spcPct val="0"/>
                </a:spcAft>
              </a:pPr>
              <a:endParaRPr lang="en-US" sz="2400" dirty="0">
                <a:solidFill>
                  <a:srgbClr val="666666"/>
                </a:solidFill>
              </a:endParaRPr>
            </a:p>
          </p:txBody>
        </p:sp>
        <p:sp>
          <p:nvSpPr>
            <p:cNvPr id="12" name="Rectangle 6">
              <a:extLst>
                <a:ext uri="{FF2B5EF4-FFF2-40B4-BE49-F238E27FC236}">
                  <a16:creationId xmlns:a16="http://schemas.microsoft.com/office/drawing/2014/main" id="{B9979F85-1A8B-A547-886D-D3A21AF7B969}"/>
                </a:ext>
              </a:extLst>
            </p:cNvPr>
            <p:cNvSpPr>
              <a:spLocks noChangeArrowheads="1"/>
            </p:cNvSpPr>
            <p:nvPr userDrawn="1"/>
          </p:nvSpPr>
          <p:spPr bwMode="auto">
            <a:xfrm>
              <a:off x="36" y="4118"/>
              <a:ext cx="5760" cy="41"/>
            </a:xfrm>
            <a:prstGeom prst="rect">
              <a:avLst/>
            </a:prstGeom>
            <a:solidFill>
              <a:srgbClr val="B8B6C1"/>
            </a:solidFill>
            <a:ln w="12700">
              <a:noFill/>
              <a:miter lim="800000"/>
              <a:headEnd/>
              <a:tailEnd/>
            </a:ln>
            <a:effectLst/>
          </p:spPr>
          <p:txBody>
            <a:bodyPr wrap="none" anchor="ctr"/>
            <a:lstStyle/>
            <a:p>
              <a:pPr eaLnBrk="0" fontAlgn="base" hangingPunct="0">
                <a:spcBef>
                  <a:spcPct val="0"/>
                </a:spcBef>
                <a:spcAft>
                  <a:spcPct val="0"/>
                </a:spcAft>
              </a:pPr>
              <a:endParaRPr lang="en-US" sz="2400" dirty="0">
                <a:solidFill>
                  <a:srgbClr val="666666"/>
                </a:solidFill>
              </a:endParaRPr>
            </a:p>
          </p:txBody>
        </p:sp>
      </p:grpSp>
      <p:pic>
        <p:nvPicPr>
          <p:cNvPr id="13" name="Picture 12" descr="vertexlogoR_colorRGB.jpg">
            <a:extLst>
              <a:ext uri="{FF2B5EF4-FFF2-40B4-BE49-F238E27FC236}">
                <a16:creationId xmlns:a16="http://schemas.microsoft.com/office/drawing/2014/main" id="{69579BBF-E3D0-3246-9642-1BC3404153B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80388" y="6138362"/>
            <a:ext cx="7874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Footer Placeholder 2">
            <a:extLst>
              <a:ext uri="{FF2B5EF4-FFF2-40B4-BE49-F238E27FC236}">
                <a16:creationId xmlns:a16="http://schemas.microsoft.com/office/drawing/2014/main" id="{DFE4CE7F-D774-3C4B-BE58-FE0E0D98BD15}"/>
              </a:ext>
            </a:extLst>
          </p:cNvPr>
          <p:cNvSpPr txBox="1">
            <a:spLocks/>
          </p:cNvSpPr>
          <p:nvPr userDrawn="1"/>
        </p:nvSpPr>
        <p:spPr bwMode="auto">
          <a:xfrm>
            <a:off x="427704" y="6696912"/>
            <a:ext cx="8716296" cy="1542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L="0" algn="ctr" defTabSz="914400" rtl="0" eaLnBrk="1" latinLnBrk="0" hangingPunct="1">
              <a:defRPr sz="800" kern="1200">
                <a:solidFill>
                  <a:schemeClr val="bg1"/>
                </a:solidFill>
                <a:latin typeface="+mn-lt"/>
                <a:ea typeface="+mn-ea"/>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A" dirty="0">
                <a:solidFill>
                  <a:srgbClr val="FFFFFF"/>
                </a:solidFill>
              </a:rPr>
              <a:t>© 2020 Vertex Pharmaceuticals (Canada) Incorporated | VMXA-CA-20-2000055 </a:t>
            </a:r>
            <a:r>
              <a:rPr lang="fr-CA" dirty="0"/>
              <a:t>| 0</a:t>
            </a:r>
            <a:r>
              <a:rPr lang="fr-CA" dirty="0">
                <a:solidFill>
                  <a:srgbClr val="FFFFFF"/>
                </a:solidFill>
              </a:rPr>
              <a:t>5/2020                                 DOCUMENT CONÇU EXCLUSIVEMENT POUR LA FORMATION                                        </a:t>
            </a:r>
          </a:p>
        </p:txBody>
      </p:sp>
      <p:sp>
        <p:nvSpPr>
          <p:cNvPr id="15" name="Rectangle 30">
            <a:extLst>
              <a:ext uri="{FF2B5EF4-FFF2-40B4-BE49-F238E27FC236}">
                <a16:creationId xmlns:a16="http://schemas.microsoft.com/office/drawing/2014/main" id="{97D77E2D-01D2-3F48-BB4B-8ECD199ABFFF}"/>
              </a:ext>
            </a:extLst>
          </p:cNvPr>
          <p:cNvSpPr txBox="1">
            <a:spLocks noChangeArrowheads="1"/>
          </p:cNvSpPr>
          <p:nvPr userDrawn="1"/>
        </p:nvSpPr>
        <p:spPr bwMode="auto">
          <a:xfrm>
            <a:off x="88900" y="6684712"/>
            <a:ext cx="327025" cy="1682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L="0" algn="r" defTabSz="914400" rtl="0" eaLnBrk="1" latinLnBrk="0" hangingPunct="1">
              <a:defRPr sz="8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AFB84C8-8A8D-4A6F-B9DD-EF9AAFCE30BB}" type="slidenum">
              <a:rPr lang="fr-CA" smtClean="0"/>
              <a:pPr/>
              <a:t>‹#›</a:t>
            </a:fld>
            <a:endParaRPr lang="fr-CA" dirty="0"/>
          </a:p>
        </p:txBody>
      </p:sp>
    </p:spTree>
    <p:extLst>
      <p:ext uri="{BB962C8B-B14F-4D97-AF65-F5344CB8AC3E}">
        <p14:creationId xmlns:p14="http://schemas.microsoft.com/office/powerpoint/2010/main" val="3130804178"/>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304800" y="304800"/>
            <a:ext cx="8534400" cy="796925"/>
          </a:xfrm>
          <a:prstGeom prst="rect">
            <a:avLst/>
          </a:prstGeom>
          <a:noFill/>
          <a:ln w="9525">
            <a:noFill/>
            <a:miter lim="800000"/>
            <a:headEnd/>
            <a:tailEnd/>
          </a:ln>
        </p:spPr>
        <p:txBody>
          <a:bodyPr vert="horz" wrap="square" lIns="91440" tIns="45720" rIns="0" bIns="45720" numCol="1" anchor="ctr" anchorCtr="0" compatLnSpc="1">
            <a:prstTxWarp prst="textNoShape">
              <a:avLst/>
            </a:prstTxWarp>
          </a:bodyPr>
          <a:lstStyle/>
          <a:p>
            <a:pPr lvl="0"/>
            <a:r>
              <a:rPr lang="en-US" dirty="0"/>
              <a:t>Click to edit Master title style</a:t>
            </a:r>
          </a:p>
        </p:txBody>
      </p:sp>
      <p:sp>
        <p:nvSpPr>
          <p:cNvPr id="7174" name="Rectangle 6"/>
          <p:cNvSpPr>
            <a:spLocks noGrp="1" noChangeArrowheads="1"/>
          </p:cNvSpPr>
          <p:nvPr>
            <p:ph type="body" idx="1"/>
          </p:nvPr>
        </p:nvSpPr>
        <p:spPr bwMode="auto">
          <a:xfrm>
            <a:off x="304799" y="1219200"/>
            <a:ext cx="8528017"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1821027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Lst>
  <p:hf hdr="0" ftr="0" dt="0"/>
  <p:txStyles>
    <p:titleStyle>
      <a:lvl1pPr algn="l" rtl="0" eaLnBrk="1" fontAlgn="base" hangingPunct="1">
        <a:lnSpc>
          <a:spcPct val="90000"/>
        </a:lnSpc>
        <a:spcBef>
          <a:spcPct val="0"/>
        </a:spcBef>
        <a:spcAft>
          <a:spcPct val="0"/>
        </a:spcAft>
        <a:defRPr sz="2600" b="1">
          <a:solidFill>
            <a:srgbClr val="53247F"/>
          </a:solidFill>
          <a:latin typeface="+mj-lt"/>
          <a:ea typeface="+mj-ea"/>
          <a:cs typeface="+mj-cs"/>
        </a:defRPr>
      </a:lvl1pPr>
      <a:lvl2pPr algn="l" rtl="0" eaLnBrk="1" fontAlgn="base" hangingPunct="1">
        <a:spcBef>
          <a:spcPct val="0"/>
        </a:spcBef>
        <a:spcAft>
          <a:spcPct val="0"/>
        </a:spcAft>
        <a:defRPr sz="2600">
          <a:solidFill>
            <a:srgbClr val="53247F"/>
          </a:solidFill>
          <a:latin typeface="Arial" charset="0"/>
          <a:ea typeface="MS PGothic" pitchFamily="34" charset="-128"/>
        </a:defRPr>
      </a:lvl2pPr>
      <a:lvl3pPr algn="l" rtl="0" eaLnBrk="1" fontAlgn="base" hangingPunct="1">
        <a:spcBef>
          <a:spcPct val="0"/>
        </a:spcBef>
        <a:spcAft>
          <a:spcPct val="0"/>
        </a:spcAft>
        <a:defRPr sz="2600">
          <a:solidFill>
            <a:srgbClr val="53247F"/>
          </a:solidFill>
          <a:latin typeface="Arial" charset="0"/>
          <a:ea typeface="MS PGothic" pitchFamily="34" charset="-128"/>
        </a:defRPr>
      </a:lvl3pPr>
      <a:lvl4pPr algn="l" rtl="0" eaLnBrk="1" fontAlgn="base" hangingPunct="1">
        <a:spcBef>
          <a:spcPct val="0"/>
        </a:spcBef>
        <a:spcAft>
          <a:spcPct val="0"/>
        </a:spcAft>
        <a:defRPr sz="2600">
          <a:solidFill>
            <a:srgbClr val="53247F"/>
          </a:solidFill>
          <a:latin typeface="Arial" charset="0"/>
          <a:ea typeface="MS PGothic" pitchFamily="34" charset="-128"/>
        </a:defRPr>
      </a:lvl4pPr>
      <a:lvl5pPr algn="l" rtl="0" eaLnBrk="1" fontAlgn="base" hangingPunct="1">
        <a:spcBef>
          <a:spcPct val="0"/>
        </a:spcBef>
        <a:spcAft>
          <a:spcPct val="0"/>
        </a:spcAft>
        <a:defRPr sz="2600">
          <a:solidFill>
            <a:srgbClr val="53247F"/>
          </a:solidFill>
          <a:latin typeface="Arial" charset="0"/>
          <a:ea typeface="MS PGothic" pitchFamily="34" charset="-128"/>
        </a:defRPr>
      </a:lvl5pPr>
      <a:lvl6pPr marL="457200" algn="l" rtl="0" eaLnBrk="1" fontAlgn="base" hangingPunct="1">
        <a:spcBef>
          <a:spcPct val="0"/>
        </a:spcBef>
        <a:spcAft>
          <a:spcPct val="0"/>
        </a:spcAft>
        <a:defRPr sz="2600">
          <a:solidFill>
            <a:srgbClr val="53247F"/>
          </a:solidFill>
          <a:latin typeface="Arial" charset="0"/>
          <a:ea typeface="MS PGothic" pitchFamily="34" charset="-128"/>
        </a:defRPr>
      </a:lvl6pPr>
      <a:lvl7pPr marL="914400" algn="l" rtl="0" eaLnBrk="1" fontAlgn="base" hangingPunct="1">
        <a:spcBef>
          <a:spcPct val="0"/>
        </a:spcBef>
        <a:spcAft>
          <a:spcPct val="0"/>
        </a:spcAft>
        <a:defRPr sz="2600">
          <a:solidFill>
            <a:srgbClr val="53247F"/>
          </a:solidFill>
          <a:latin typeface="Arial" charset="0"/>
          <a:ea typeface="MS PGothic" pitchFamily="34" charset="-128"/>
        </a:defRPr>
      </a:lvl7pPr>
      <a:lvl8pPr marL="1371600" algn="l" rtl="0" eaLnBrk="1" fontAlgn="base" hangingPunct="1">
        <a:spcBef>
          <a:spcPct val="0"/>
        </a:spcBef>
        <a:spcAft>
          <a:spcPct val="0"/>
        </a:spcAft>
        <a:defRPr sz="2600">
          <a:solidFill>
            <a:srgbClr val="53247F"/>
          </a:solidFill>
          <a:latin typeface="Arial" charset="0"/>
          <a:ea typeface="MS PGothic" pitchFamily="34" charset="-128"/>
        </a:defRPr>
      </a:lvl8pPr>
      <a:lvl9pPr marL="1828800" algn="l" rtl="0" eaLnBrk="1" fontAlgn="base" hangingPunct="1">
        <a:spcBef>
          <a:spcPct val="0"/>
        </a:spcBef>
        <a:spcAft>
          <a:spcPct val="0"/>
        </a:spcAft>
        <a:defRPr sz="2600">
          <a:solidFill>
            <a:srgbClr val="53247F"/>
          </a:solidFill>
          <a:latin typeface="Arial" charset="0"/>
          <a:ea typeface="MS PGothic" pitchFamily="34" charset="-128"/>
        </a:defRPr>
      </a:lvl9pPr>
    </p:titleStyle>
    <p:bodyStyle>
      <a:lvl1pPr marL="227013" indent="-227013" algn="l" rtl="0" eaLnBrk="1" fontAlgn="base" hangingPunct="1">
        <a:spcBef>
          <a:spcPct val="20000"/>
        </a:spcBef>
        <a:spcAft>
          <a:spcPct val="0"/>
        </a:spcAft>
        <a:buClr>
          <a:srgbClr val="53247F"/>
        </a:buClr>
        <a:buFont typeface="Times" pitchFamily="1" charset="0"/>
        <a:buChar char="•"/>
        <a:defRPr sz="2200">
          <a:solidFill>
            <a:srgbClr val="000000"/>
          </a:solidFill>
          <a:latin typeface="+mn-lt"/>
          <a:ea typeface="+mn-ea"/>
          <a:cs typeface="+mn-cs"/>
        </a:defRPr>
      </a:lvl1pPr>
      <a:lvl2pPr marL="685800" indent="-228600" algn="l" rtl="0" eaLnBrk="1" fontAlgn="base" hangingPunct="1">
        <a:spcBef>
          <a:spcPct val="20000"/>
        </a:spcBef>
        <a:spcAft>
          <a:spcPct val="0"/>
        </a:spcAft>
        <a:buChar char="–"/>
        <a:defRPr sz="2000">
          <a:solidFill>
            <a:srgbClr val="000000"/>
          </a:solidFill>
          <a:latin typeface="+mn-lt"/>
          <a:ea typeface="+mn-ea"/>
        </a:defRPr>
      </a:lvl2pPr>
      <a:lvl3pPr marL="1087438" indent="-173038" algn="l" rtl="0" eaLnBrk="1" fontAlgn="base" hangingPunct="1">
        <a:spcBef>
          <a:spcPct val="20000"/>
        </a:spcBef>
        <a:spcAft>
          <a:spcPct val="0"/>
        </a:spcAft>
        <a:buChar char="•"/>
        <a:defRPr sz="1600">
          <a:solidFill>
            <a:srgbClr val="000000"/>
          </a:solidFill>
          <a:latin typeface="+mn-lt"/>
          <a:ea typeface="+mn-ea"/>
        </a:defRPr>
      </a:lvl3pPr>
      <a:lvl4pPr marL="1539875" indent="-168275" algn="l" rtl="0" eaLnBrk="1" fontAlgn="base" hangingPunct="1">
        <a:spcBef>
          <a:spcPct val="20000"/>
        </a:spcBef>
        <a:spcAft>
          <a:spcPct val="0"/>
        </a:spcAft>
        <a:buChar char="–"/>
        <a:defRPr sz="1400">
          <a:solidFill>
            <a:srgbClr val="000000"/>
          </a:solidFill>
          <a:latin typeface="+mn-lt"/>
          <a:ea typeface="+mn-ea"/>
        </a:defRPr>
      </a:lvl4pPr>
      <a:lvl5pPr marL="2000250" indent="-171450" algn="l" rtl="0" eaLnBrk="1" fontAlgn="base" hangingPunct="1">
        <a:spcBef>
          <a:spcPct val="20000"/>
        </a:spcBef>
        <a:spcAft>
          <a:spcPct val="0"/>
        </a:spcAft>
        <a:buChar char="»"/>
        <a:defRPr sz="1400">
          <a:solidFill>
            <a:srgbClr val="000000"/>
          </a:solidFill>
          <a:latin typeface="+mn-lt"/>
          <a:ea typeface="+mn-ea"/>
        </a:defRPr>
      </a:lvl5pPr>
      <a:lvl6pPr marL="2457450" indent="-171450" algn="l" rtl="0" eaLnBrk="1" fontAlgn="base" hangingPunct="1">
        <a:spcBef>
          <a:spcPct val="20000"/>
        </a:spcBef>
        <a:spcAft>
          <a:spcPct val="0"/>
        </a:spcAft>
        <a:buChar char="»"/>
        <a:defRPr sz="1400">
          <a:solidFill>
            <a:srgbClr val="666666"/>
          </a:solidFill>
          <a:latin typeface="+mn-lt"/>
          <a:ea typeface="+mn-ea"/>
        </a:defRPr>
      </a:lvl6pPr>
      <a:lvl7pPr marL="2914650" indent="-171450" algn="l" rtl="0" eaLnBrk="1" fontAlgn="base" hangingPunct="1">
        <a:spcBef>
          <a:spcPct val="20000"/>
        </a:spcBef>
        <a:spcAft>
          <a:spcPct val="0"/>
        </a:spcAft>
        <a:buChar char="»"/>
        <a:defRPr sz="1400">
          <a:solidFill>
            <a:srgbClr val="666666"/>
          </a:solidFill>
          <a:latin typeface="+mn-lt"/>
          <a:ea typeface="+mn-ea"/>
        </a:defRPr>
      </a:lvl7pPr>
      <a:lvl8pPr marL="3371850" indent="-171450" algn="l" rtl="0" eaLnBrk="1" fontAlgn="base" hangingPunct="1">
        <a:spcBef>
          <a:spcPct val="20000"/>
        </a:spcBef>
        <a:spcAft>
          <a:spcPct val="0"/>
        </a:spcAft>
        <a:buChar char="»"/>
        <a:defRPr sz="1400">
          <a:solidFill>
            <a:srgbClr val="666666"/>
          </a:solidFill>
          <a:latin typeface="+mn-lt"/>
          <a:ea typeface="+mn-ea"/>
        </a:defRPr>
      </a:lvl8pPr>
      <a:lvl9pPr marL="3829050" indent="-171450" algn="l" rtl="0" eaLnBrk="1" fontAlgn="base" hangingPunct="1">
        <a:spcBef>
          <a:spcPct val="20000"/>
        </a:spcBef>
        <a:spcAft>
          <a:spcPct val="0"/>
        </a:spcAft>
        <a:buChar char="»"/>
        <a:defRPr sz="1400">
          <a:solidFill>
            <a:srgbClr val="666666"/>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92">
          <p15:clr>
            <a:srgbClr val="F26B43"/>
          </p15:clr>
        </p15:guide>
        <p15:guide id="2" orient="horz" pos="768">
          <p15:clr>
            <a:srgbClr val="F26B43"/>
          </p15:clr>
        </p15:guide>
        <p15:guide id="3" pos="556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14082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40892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87644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05041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14398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56293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86211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73362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38446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16113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46920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860943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70197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41603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7846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34872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67564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15087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65690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30167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86463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0313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84643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56072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347717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29181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5812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993339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38926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83528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03372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32229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56719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58713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43973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89396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23499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117925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58020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99830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9719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8944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64083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44896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92060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14227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44603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73651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8138760"/>
      </p:ext>
    </p:extLst>
  </p:cSld>
  <p:clrMapOvr>
    <a:masterClrMapping/>
  </p:clrMapOvr>
</p:sld>
</file>

<file path=ppt/theme/theme1.xml><?xml version="1.0" encoding="utf-8"?>
<a:theme xmlns:a="http://schemas.openxmlformats.org/drawingml/2006/main" name="blank">
  <a:themeElements>
    <a:clrScheme name="blank 13">
      <a:dk1>
        <a:srgbClr val="666666"/>
      </a:dk1>
      <a:lt1>
        <a:srgbClr val="FFFFFF"/>
      </a:lt1>
      <a:dk2>
        <a:srgbClr val="53247F"/>
      </a:dk2>
      <a:lt2>
        <a:srgbClr val="D7D7D7"/>
      </a:lt2>
      <a:accent1>
        <a:srgbClr val="B3BBBB"/>
      </a:accent1>
      <a:accent2>
        <a:srgbClr val="4881BD"/>
      </a:accent2>
      <a:accent3>
        <a:srgbClr val="FFFFFF"/>
      </a:accent3>
      <a:accent4>
        <a:srgbClr val="565656"/>
      </a:accent4>
      <a:accent5>
        <a:srgbClr val="D6DADA"/>
      </a:accent5>
      <a:accent6>
        <a:srgbClr val="4074AB"/>
      </a:accent6>
      <a:hlink>
        <a:srgbClr val="9BBB50"/>
      </a:hlink>
      <a:folHlink>
        <a:srgbClr val="53247F"/>
      </a:folHlink>
    </a:clrScheme>
    <a:fontScheme name="blank">
      <a:majorFont>
        <a:latin typeface="Arial"/>
        <a:ea typeface="MS PGothic"/>
        <a:cs typeface=""/>
      </a:majorFont>
      <a:minorFont>
        <a:latin typeface="Arial"/>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bwMode="gray">
        <a:solidFill>
          <a:srgbClr val="FFFF00"/>
        </a:solidFill>
        <a:ln>
          <a:solidFill>
            <a:srgbClr val="FF0000"/>
          </a:solidFill>
        </a:ln>
      </a:spPr>
      <a:bodyPr wrap="square" rtlCol="0">
        <a:spAutoFit/>
      </a:bodyPr>
      <a:lstStyle>
        <a:defPPr>
          <a:lnSpc>
            <a:spcPct val="90000"/>
          </a:lnSpc>
          <a:defRPr sz="1600" b="1" dirty="0" smtClean="0">
            <a:solidFill>
              <a:srgbClr val="FF0000"/>
            </a:solidFill>
            <a:cs typeface="Arial" pitchFamily="34" charset="0"/>
          </a:defRPr>
        </a:defPPr>
      </a:lstStyle>
    </a:tx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13">
        <a:dk1>
          <a:srgbClr val="666666"/>
        </a:dk1>
        <a:lt1>
          <a:srgbClr val="FFFFFF"/>
        </a:lt1>
        <a:dk2>
          <a:srgbClr val="53247F"/>
        </a:dk2>
        <a:lt2>
          <a:srgbClr val="D7D7D7"/>
        </a:lt2>
        <a:accent1>
          <a:srgbClr val="B3BBBB"/>
        </a:accent1>
        <a:accent2>
          <a:srgbClr val="4881BD"/>
        </a:accent2>
        <a:accent3>
          <a:srgbClr val="FFFFFF"/>
        </a:accent3>
        <a:accent4>
          <a:srgbClr val="565656"/>
        </a:accent4>
        <a:accent5>
          <a:srgbClr val="D6DADA"/>
        </a:accent5>
        <a:accent6>
          <a:srgbClr val="4074AB"/>
        </a:accent6>
        <a:hlink>
          <a:srgbClr val="9BBB50"/>
        </a:hlink>
        <a:folHlink>
          <a:srgbClr val="53247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US Clinical Overview Slide Deck_Draft1_041415 JS.pptx" id="{13B16B01-84EE-445C-9FAD-F9ED100A0457}" vid="{D648DD14-5CAB-4950-972E-BB499D8A4BE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EF332AEEDB3FE4081E9023FA4B551BA" ma:contentTypeVersion="7" ma:contentTypeDescription="Create a new document." ma:contentTypeScope="" ma:versionID="db5cca7b62468f5b8aa0138f80686827">
  <xsd:schema xmlns:xsd="http://www.w3.org/2001/XMLSchema" xmlns:xs="http://www.w3.org/2001/XMLSchema" xmlns:p="http://schemas.microsoft.com/office/2006/metadata/properties" xmlns:ns2="c748f391-9100-4951-b377-98e1b6f5d765" xmlns:ns3="df877be4-9b80-4671-baa8-ecef72db2cf2" targetNamespace="http://schemas.microsoft.com/office/2006/metadata/properties" ma:root="true" ma:fieldsID="fccb321c94709b71b3afa568b71fda6f" ns2:_="" ns3:_="">
    <xsd:import namespace="c748f391-9100-4951-b377-98e1b6f5d765"/>
    <xsd:import namespace="df877be4-9b80-4671-baa8-ecef72db2cf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748f391-9100-4951-b377-98e1b6f5d76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f877be4-9b80-4671-baa8-ecef72db2cf2"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6ACD5B4-2C92-4513-BE2F-55D60709A6C7}">
  <ds:schemaRefs>
    <ds:schemaRef ds:uri="http://schemas.microsoft.com/sharepoint/v3/contenttype/forms"/>
  </ds:schemaRefs>
</ds:datastoreItem>
</file>

<file path=customXml/itemProps2.xml><?xml version="1.0" encoding="utf-8"?>
<ds:datastoreItem xmlns:ds="http://schemas.openxmlformats.org/officeDocument/2006/customXml" ds:itemID="{AC5E7708-F050-454D-BB54-AF6C7579402E}">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9DE924BB-F257-46BE-9A17-0C222CF6602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748f391-9100-4951-b377-98e1b6f5d765"/>
    <ds:schemaRef ds:uri="df877be4-9b80-4671-baa8-ecef72db2cf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10432</Words>
  <Application>Microsoft Macintosh PowerPoint</Application>
  <PresentationFormat>On-screen Show (4:3)</PresentationFormat>
  <Paragraphs>389</Paragraphs>
  <Slides>49</Slides>
  <Notes>49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49</vt:i4>
      </vt:variant>
    </vt:vector>
  </HeadingPairs>
  <TitlesOfParts>
    <vt:vector size="54" baseType="lpstr">
      <vt:lpstr>Arial</vt:lpstr>
      <vt:lpstr>Calibri</vt:lpstr>
      <vt:lpstr>Times</vt:lpstr>
      <vt:lpstr>Verdana</vt:lpstr>
      <vt:lpstr>blank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2016-06-27T15:23:33Z</dcterms:created>
  <dcterms:modified xsi:type="dcterms:W3CDTF">2020-09-30T17:12:01Z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0x0101008EF332AEEDB3FE4081E9023FA4B551BA</vt:lpwstr>
  </property>
</Properties>
</file>