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Lst>
  <p:notesMasterIdLst>
    <p:notesMasterId r:id="rId50"/>
  </p:notesMasterIdLst>
  <p:handoutMasterIdLst>
    <p:handoutMasterId r:id="rId51"/>
  </p:handoutMasterIdLst>
  <p:sldIdLst>
    <p:sldId id="257" r:id="rId2"/>
    <p:sldId id="258" r:id="rId3"/>
    <p:sldId id="259" r:id="rId4"/>
    <p:sldId id="260" r:id="rId5"/>
    <p:sldId id="261" r:id="rId6"/>
    <p:sldId id="262" r:id="rId7"/>
    <p:sldId id="263" r:id="rId8"/>
    <p:sldId id="264" r:id="rId9"/>
    <p:sldId id="265" r:id="rId10"/>
    <p:sldId id="266" r:id="rId11"/>
    <p:sldId id="320" r:id="rId12"/>
    <p:sldId id="324" r:id="rId13"/>
    <p:sldId id="270" r:id="rId14"/>
    <p:sldId id="271" r:id="rId15"/>
    <p:sldId id="272" r:id="rId16"/>
    <p:sldId id="273" r:id="rId17"/>
    <p:sldId id="274" r:id="rId18"/>
    <p:sldId id="275" r:id="rId19"/>
    <p:sldId id="276" r:id="rId20"/>
    <p:sldId id="277" r:id="rId21"/>
    <p:sldId id="278" r:id="rId22"/>
    <p:sldId id="279" r:id="rId23"/>
    <p:sldId id="280" r:id="rId24"/>
    <p:sldId id="305" r:id="rId25"/>
    <p:sldId id="281" r:id="rId26"/>
    <p:sldId id="282" r:id="rId27"/>
    <p:sldId id="283" r:id="rId28"/>
    <p:sldId id="284" r:id="rId29"/>
    <p:sldId id="285" r:id="rId30"/>
    <p:sldId id="286" r:id="rId31"/>
    <p:sldId id="287" r:id="rId32"/>
    <p:sldId id="288" r:id="rId33"/>
    <p:sldId id="289" r:id="rId34"/>
    <p:sldId id="322" r:id="rId35"/>
    <p:sldId id="306" r:id="rId36"/>
    <p:sldId id="307" r:id="rId37"/>
    <p:sldId id="308" r:id="rId38"/>
    <p:sldId id="323" r:id="rId39"/>
    <p:sldId id="310" r:id="rId40"/>
    <p:sldId id="311" r:id="rId41"/>
    <p:sldId id="312" r:id="rId42"/>
    <p:sldId id="313" r:id="rId43"/>
    <p:sldId id="314" r:id="rId44"/>
    <p:sldId id="315" r:id="rId45"/>
    <p:sldId id="316" r:id="rId46"/>
    <p:sldId id="317" r:id="rId47"/>
    <p:sldId id="318" r:id="rId48"/>
    <p:sldId id="319" r:id="rId4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2880" userDrawn="1">
          <p15:clr>
            <a:srgbClr val="A4A3A4"/>
          </p15:clr>
        </p15:guide>
        <p15:guide id="3" orient="horz" pos="2832" userDrawn="1">
          <p15:clr>
            <a:srgbClr val="A4A3A4"/>
          </p15:clr>
        </p15:guide>
        <p15:guide id="4" orient="horz" pos="1752" userDrawn="1">
          <p15:clr>
            <a:srgbClr val="A4A3A4"/>
          </p15:clr>
        </p15:guide>
        <p15:guide id="5" pos="624" userDrawn="1">
          <p15:clr>
            <a:srgbClr val="A4A3A4"/>
          </p15:clr>
        </p15:guide>
        <p15:guide id="6" pos="4152" userDrawn="1">
          <p15:clr>
            <a:srgbClr val="A4A3A4"/>
          </p15:clr>
        </p15:guide>
        <p15:guide id="7" orient="horz" pos="1248" userDrawn="1">
          <p15:clr>
            <a:srgbClr val="A4A3A4"/>
          </p15:clr>
        </p15:guide>
      </p15:sldGuideLst>
    </p:ext>
    <p:ext uri="{2D200454-40CA-4A62-9FC3-DE9A4176ACB9}">
      <p15:notesGuideLst xmlns:p15="http://schemas.microsoft.com/office/powerpoint/2012/main">
        <p15:guide id="1" orient="horz" pos="2784" userDrawn="1">
          <p15:clr>
            <a:srgbClr val="A4A3A4"/>
          </p15:clr>
        </p15:guide>
        <p15:guide id="2" pos="441" userDrawn="1">
          <p15:clr>
            <a:srgbClr val="A4A3A4"/>
          </p15:clr>
        </p15:guide>
        <p15:guide id="3" pos="398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B8A"/>
    <a:srgbClr val="A2BD9C"/>
    <a:srgbClr val="6C6952"/>
    <a:srgbClr val="CAD5A1"/>
    <a:srgbClr val="DBDCA8"/>
    <a:srgbClr val="819483"/>
    <a:srgbClr val="D9C9A1"/>
    <a:srgbClr val="67C1C2"/>
    <a:srgbClr val="D9DDA5"/>
    <a:srgbClr val="96D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6" autoAdjust="0"/>
    <p:restoredTop sz="86233" autoAdjust="0"/>
  </p:normalViewPr>
  <p:slideViewPr>
    <p:cSldViewPr snapToGrid="0">
      <p:cViewPr varScale="1">
        <p:scale>
          <a:sx n="126" d="100"/>
          <a:sy n="126" d="100"/>
        </p:scale>
        <p:origin x="2136" y="200"/>
      </p:cViewPr>
      <p:guideLst>
        <p:guide orient="horz" pos="4176"/>
        <p:guide pos="2880"/>
        <p:guide orient="horz" pos="2832"/>
        <p:guide orient="horz" pos="1752"/>
        <p:guide pos="624"/>
        <p:guide pos="4152"/>
        <p:guide orient="horz" pos="1248"/>
      </p:guideLst>
    </p:cSldViewPr>
  </p:slideViewPr>
  <p:notesTextViewPr>
    <p:cViewPr>
      <p:scale>
        <a:sx n="100" d="100"/>
        <a:sy n="100" d="100"/>
      </p:scale>
      <p:origin x="0" y="0"/>
    </p:cViewPr>
  </p:notesTextViewPr>
  <p:sorterViewPr>
    <p:cViewPr varScale="1">
      <p:scale>
        <a:sx n="1" d="1"/>
        <a:sy n="1" d="1"/>
      </p:scale>
      <p:origin x="0" y="-1398"/>
    </p:cViewPr>
  </p:sorterViewPr>
  <p:notesViewPr>
    <p:cSldViewPr snapToGrid="0">
      <p:cViewPr>
        <p:scale>
          <a:sx n="140" d="100"/>
          <a:sy n="140" d="100"/>
        </p:scale>
        <p:origin x="2550" y="-966"/>
      </p:cViewPr>
      <p:guideLst>
        <p:guide orient="horz" pos="2784"/>
        <p:guide pos="441"/>
        <p:guide pos="39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15363" name="Rectangle 3"/>
          <p:cNvSpPr>
            <a:spLocks noGrp="1" noChangeArrowheads="1"/>
          </p:cNvSpPr>
          <p:nvPr>
            <p:ph type="dt" sz="quarter"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15364" name="Rectangle 4"/>
          <p:cNvSpPr>
            <a:spLocks noGrp="1" noChangeArrowheads="1"/>
          </p:cNvSpPr>
          <p:nvPr>
            <p:ph type="ftr" sz="quarter" idx="2"/>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15365" name="Rectangle 5"/>
          <p:cNvSpPr>
            <a:spLocks noGrp="1" noChangeArrowheads="1"/>
          </p:cNvSpPr>
          <p:nvPr>
            <p:ph type="sldNum" sz="quarter" idx="3"/>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363B72EB-796A-4402-A80E-159998447A64}" type="slidenum">
              <a:rPr lang="en-US"/>
              <a:pPr/>
              <a:t>‹#›</a:t>
            </a:fld>
            <a:endParaRPr lang="fr-CA" dirty="0"/>
          </a:p>
        </p:txBody>
      </p:sp>
    </p:spTree>
    <p:extLst>
      <p:ext uri="{BB962C8B-B14F-4D97-AF65-F5344CB8AC3E}">
        <p14:creationId xmlns:p14="http://schemas.microsoft.com/office/powerpoint/2010/main" val="4219435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25603" name="Rectangle 3"/>
          <p:cNvSpPr>
            <a:spLocks noGrp="1" noChangeArrowheads="1"/>
          </p:cNvSpPr>
          <p:nvPr>
            <p:ph type="dt"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256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701676" y="4416427"/>
            <a:ext cx="5607050" cy="4183063"/>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6" name="Rectangle 6"/>
          <p:cNvSpPr>
            <a:spLocks noGrp="1" noChangeArrowheads="1"/>
          </p:cNvSpPr>
          <p:nvPr>
            <p:ph type="ftr" sz="quarter" idx="4"/>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25607" name="Rectangle 7"/>
          <p:cNvSpPr>
            <a:spLocks noGrp="1" noChangeArrowheads="1"/>
          </p:cNvSpPr>
          <p:nvPr>
            <p:ph type="sldNum" sz="quarter" idx="5"/>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DC7500B8-A297-4732-A44E-95EA488101D2}" type="slidenum">
              <a:rPr lang="en-US"/>
              <a:pPr/>
              <a:t>‹#›</a:t>
            </a:fld>
            <a:endParaRPr lang="fr-CA" dirty="0"/>
          </a:p>
        </p:txBody>
      </p:sp>
    </p:spTree>
    <p:extLst>
      <p:ext uri="{BB962C8B-B14F-4D97-AF65-F5344CB8AC3E}">
        <p14:creationId xmlns:p14="http://schemas.microsoft.com/office/powerpoint/2010/main" val="408112044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srgbClr val="000000"/>
                </a:solidFill>
              </a:rPr>
              <a:pPr/>
              <a:t>1</a:t>
            </a:fld>
            <a:endParaRPr lang="fr-CA" dirty="0">
              <a:solidFill>
                <a:srgbClr val="000000"/>
              </a:solidFill>
            </a:endParaRPr>
          </a:p>
        </p:txBody>
      </p:sp>
    </p:spTree>
    <p:extLst>
      <p:ext uri="{BB962C8B-B14F-4D97-AF65-F5344CB8AC3E}">
        <p14:creationId xmlns:p14="http://schemas.microsoft.com/office/powerpoint/2010/main" val="1895975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Le microbiome est défini comme l’abondance et la diversité des cellules microbiennes qui se trouvent sur le corps humain et à l’intérieur de celui-ci</a:t>
            </a:r>
            <a:r>
              <a:rPr lang="fr-CA" baseline="30000" dirty="0"/>
              <a:t>1</a:t>
            </a:r>
            <a:r>
              <a:rPr lang="fr-CA" dirty="0"/>
              <a:t>.</a:t>
            </a:r>
          </a:p>
          <a:p>
            <a:pPr marL="171450" indent="-171450">
              <a:spcBef>
                <a:spcPts val="0"/>
              </a:spcBef>
              <a:buFont typeface="Arial" panose="020B0604020202020204" pitchFamily="34" charset="0"/>
              <a:buChar char="•"/>
            </a:pPr>
            <a:r>
              <a:rPr lang="fr-CA" dirty="0"/>
              <a:t>Le microbiome est important dans le maintien de la santé, particulièrement dans la digestion et l’immunité</a:t>
            </a:r>
            <a:r>
              <a:rPr lang="fr-CA" baseline="30000" dirty="0"/>
              <a:t>2,3</a:t>
            </a:r>
            <a:r>
              <a:rPr lang="fr-CA" dirty="0"/>
              <a:t>.</a:t>
            </a:r>
          </a:p>
          <a:p>
            <a:pPr marL="171450" indent="-171450">
              <a:spcBef>
                <a:spcPts val="0"/>
              </a:spcBef>
              <a:buFont typeface="Arial" panose="020B0604020202020204" pitchFamily="34" charset="0"/>
              <a:buChar char="•"/>
            </a:pPr>
            <a:r>
              <a:rPr lang="fr-CA" dirty="0"/>
              <a:t>Des cellules microbiennes ont été observées dans les yeux, les cavités buccale et nasales, les poumons, et les tractus gastro-intestinal et urogénital, ainsi que sur la peau du corps humain</a:t>
            </a:r>
            <a:r>
              <a:rPr lang="fr-CA" baseline="30000" dirty="0"/>
              <a:t>2,3</a:t>
            </a:r>
            <a:r>
              <a:rPr lang="fr-CA" dirty="0"/>
              <a:t>.</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On trouve environ 200 espèces de bactéries dans les poumons sains sans FK</a:t>
            </a:r>
            <a:r>
              <a:rPr lang="fr-CA" baseline="30000" dirty="0"/>
              <a:t>5</a:t>
            </a:r>
            <a:r>
              <a:rPr lang="fr-CA" dirty="0"/>
              <a:t>.</a:t>
            </a:r>
          </a:p>
          <a:p>
            <a:pPr marL="171450" indent="-171450">
              <a:spcBef>
                <a:spcPts val="0"/>
              </a:spcBef>
              <a:buFont typeface="Arial" panose="020B0604020202020204" pitchFamily="34" charset="0"/>
              <a:buChar char="•"/>
            </a:pPr>
            <a:r>
              <a:rPr lang="fr-CA" dirty="0"/>
              <a:t>Les champignons et les virus font aussi partie du microbiome, mais il y a peu de données sur ces microorganismes dans le microbiome humain</a:t>
            </a:r>
            <a:r>
              <a:rPr lang="fr-CA" baseline="30000" dirty="0"/>
              <a:t>1</a:t>
            </a:r>
            <a:r>
              <a:rPr lang="fr-CA" dirty="0"/>
              <a:t>.</a:t>
            </a:r>
          </a:p>
          <a:p>
            <a:pPr marL="171450" indent="-171450">
              <a:spcBef>
                <a:spcPts val="0"/>
              </a:spcBef>
              <a:buFont typeface="Arial" panose="020B0604020202020204" pitchFamily="34" charset="0"/>
              <a:buChar char="•"/>
            </a:pPr>
            <a:r>
              <a:rPr lang="fr-CA" dirty="0"/>
              <a:t>Le poumon sain n’a pas toujours le même microbiome, et le microbiome est hétérogène d’une personne à l’autre</a:t>
            </a:r>
            <a:r>
              <a:rPr lang="fr-CA" baseline="30000" dirty="0"/>
              <a:t>4</a:t>
            </a:r>
            <a:r>
              <a:rPr lang="fr-CA" dirty="0"/>
              <a:t>.</a:t>
            </a:r>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t>DICKSON, R. P. et coll. </a:t>
            </a:r>
            <a:r>
              <a:rPr lang="fr-CA" i="1" dirty="0"/>
              <a:t>Expert Rev Respir Med, </a:t>
            </a:r>
            <a:r>
              <a:rPr lang="fr-CA" dirty="0"/>
              <a:t>2013;7(3):245-257.</a:t>
            </a:r>
          </a:p>
          <a:p>
            <a:pPr marL="228600" indent="-228600">
              <a:spcBef>
                <a:spcPts val="0"/>
              </a:spcBef>
              <a:buFont typeface="+mj-lt"/>
              <a:buAutoNum type="arabicPeriod"/>
            </a:pPr>
            <a:r>
              <a:rPr lang="fr-CA" dirty="0"/>
              <a:t>LLOYDE-PRICE, J. et coll. </a:t>
            </a:r>
            <a:r>
              <a:rPr lang="fr-CA" i="1" dirty="0"/>
              <a:t>Genome Med</a:t>
            </a:r>
            <a:r>
              <a:rPr lang="fr-CA" dirty="0"/>
              <a:t>, 2016;8(1):51.</a:t>
            </a:r>
          </a:p>
          <a:p>
            <a:pPr marL="228600" indent="-228600">
              <a:spcBef>
                <a:spcPts val="0"/>
              </a:spcBef>
              <a:buFont typeface="+mj-lt"/>
              <a:buAutoNum type="arabicPeriod"/>
            </a:pPr>
            <a:r>
              <a:rPr lang="fr-CA" dirty="0"/>
              <a:t>The Human Microbiome Project Consortium. </a:t>
            </a:r>
            <a:r>
              <a:rPr lang="fr-CA" i="1" dirty="0"/>
              <a:t>Nature, </a:t>
            </a:r>
            <a:r>
              <a:rPr lang="fr-CA" dirty="0"/>
              <a:t>2012;486:207-214.</a:t>
            </a:r>
          </a:p>
          <a:p>
            <a:pPr marL="228600" indent="-228600">
              <a:spcBef>
                <a:spcPts val="0"/>
              </a:spcBef>
              <a:buFont typeface="+mj-lt"/>
              <a:buAutoNum type="arabicPeriod"/>
            </a:pPr>
            <a:r>
              <a:rPr lang="fr-CA" dirty="0"/>
              <a:t>CHARSON, E. S. et coll. </a:t>
            </a:r>
            <a:r>
              <a:rPr lang="fr-CA" i="1" dirty="0"/>
              <a:t>Am J Respir Crit Care Med</a:t>
            </a:r>
            <a:r>
              <a:rPr lang="fr-CA" dirty="0"/>
              <a:t>. 2011;184(8):957-963.</a:t>
            </a:r>
          </a:p>
          <a:p>
            <a:pPr marL="228600" indent="-228600">
              <a:spcBef>
                <a:spcPts val="0"/>
              </a:spcBef>
              <a:buFont typeface="+mj-lt"/>
              <a:buAutoNum type="arabicPeriod"/>
            </a:pPr>
            <a:r>
              <a:rPr lang="fr-CA" dirty="0"/>
              <a:t>DICKSON, R. P. et coll. </a:t>
            </a:r>
            <a:r>
              <a:rPr lang="fr-CA" i="1" dirty="0"/>
              <a:t>Ann Am Thorac Soc</a:t>
            </a:r>
            <a:r>
              <a:rPr lang="fr-CA" dirty="0"/>
              <a:t>, 2015;12(6):821-830.</a:t>
            </a: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10</a:t>
            </a:fld>
            <a:endParaRPr lang="fr-CA" dirty="0">
              <a:solidFill>
                <a:prstClr val="black"/>
              </a:solidFill>
            </a:endParaRPr>
          </a:p>
        </p:txBody>
      </p:sp>
    </p:spTree>
    <p:extLst>
      <p:ext uri="{BB962C8B-B14F-4D97-AF65-F5344CB8AC3E}">
        <p14:creationId xmlns:p14="http://schemas.microsoft.com/office/powerpoint/2010/main" val="328189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dirty="0"/>
              <a:t>Il existe plusieurs méthodes de prélèvement d’échantillons dans les voies respiratoires :</a:t>
            </a:r>
          </a:p>
          <a:p>
            <a:pPr marL="628650" lvl="1" indent="-171450">
              <a:spcBef>
                <a:spcPts val="0"/>
              </a:spcBef>
              <a:spcAft>
                <a:spcPts val="0"/>
              </a:spcAft>
              <a:buFontTx/>
              <a:buChar char="-"/>
            </a:pPr>
            <a:r>
              <a:rPr lang="fr-CA" b="1" baseline="0" dirty="0"/>
              <a:t>Méthodes non effractives</a:t>
            </a:r>
            <a:r>
              <a:rPr lang="fr-CA" baseline="30000" dirty="0"/>
              <a:t>1,2</a:t>
            </a:r>
            <a:r>
              <a:rPr lang="fr-CA" dirty="0"/>
              <a:t> : Elles consistent à prélever les sécrétions par expectoration naturelle, par écouvillonnage pendant la toux ou par expectoration induite. L’induction se fait par l’inhalation d’une solution saline (isotonique ou hypertonique) en nébuliseur, suivie d’une toux et de l’expectoration des sécrétions des voies respiratoires.</a:t>
            </a:r>
          </a:p>
          <a:p>
            <a:pPr marL="1085850" lvl="2" indent="-171450">
              <a:spcBef>
                <a:spcPts val="0"/>
              </a:spcBef>
              <a:spcAft>
                <a:spcPts val="0"/>
              </a:spcAft>
              <a:buFont typeface="Wingdings" panose="05000000000000000000" pitchFamily="2" charset="2"/>
              <a:buChar char="§"/>
            </a:pPr>
            <a:r>
              <a:rPr lang="fr-CA" dirty="0"/>
              <a:t>L’analyse des cultures d’expectorations et des cultures d’échantillons prélevés par écouvillonnage de la gorge ont toutes deux une valeur prédictive dans la détermination de certains agents pathogènes colonisant les poumons, mais l’analyse du LBA est généralement plus sensible et plus spécifique.</a:t>
            </a:r>
          </a:p>
          <a:p>
            <a:pPr marL="628650" lvl="1" indent="-171450">
              <a:spcBef>
                <a:spcPts val="0"/>
              </a:spcBef>
              <a:spcAft>
                <a:spcPts val="0"/>
              </a:spcAft>
              <a:buFontTx/>
              <a:buChar char="-"/>
            </a:pPr>
            <a:r>
              <a:rPr lang="fr-CA" b="1" baseline="0" dirty="0"/>
              <a:t>Méthodes effractives</a:t>
            </a:r>
            <a:r>
              <a:rPr lang="fr-CA" baseline="30000" dirty="0"/>
              <a:t>3</a:t>
            </a:r>
            <a:r>
              <a:rPr lang="fr-CA" dirty="0"/>
              <a:t> </a:t>
            </a:r>
            <a:r>
              <a:rPr lang="fr-CA" b="1" baseline="0" dirty="0"/>
              <a:t>:</a:t>
            </a:r>
            <a:r>
              <a:rPr lang="fr-CA" dirty="0"/>
              <a:t> Elles consistent à introduire un bronchoscope dans les voies respiratoires et soit à introduire un liquide (généralement une solution saline) dans les voies respiratoires, puis à prélever l’échantillon par aspiration (p. ex. LBA), soit à introduire une brosse télescopique protégée dans les voies respiratoires et à la retirer pour prélever du mucus.</a:t>
            </a:r>
          </a:p>
          <a:p>
            <a:pPr marL="628650" lvl="1" indent="-171450">
              <a:spcBef>
                <a:spcPts val="0"/>
              </a:spcBef>
              <a:spcAft>
                <a:spcPts val="0"/>
              </a:spcAft>
              <a:buFontTx/>
              <a:buChar char="-"/>
            </a:pPr>
            <a:endParaRPr lang="fr-CA" dirty="0"/>
          </a:p>
          <a:p>
            <a:pPr>
              <a:spcBef>
                <a:spcPts val="0"/>
              </a:spcBef>
              <a:spcAft>
                <a:spcPts val="0"/>
              </a:spcAft>
            </a:pPr>
            <a:r>
              <a:rPr lang="fr-CA" b="1" dirty="0"/>
              <a:t>Références</a:t>
            </a:r>
          </a:p>
          <a:p>
            <a:pPr marL="228600" marR="0" indent="-228600" algn="l" defTabSz="914400" rtl="0" eaLnBrk="1" fontAlgn="auto" latinLnBrk="0" hangingPunct="1">
              <a:spcBef>
                <a:spcPts val="0"/>
              </a:spcBef>
              <a:spcAft>
                <a:spcPts val="0"/>
              </a:spcAft>
              <a:buClrTx/>
              <a:buSzTx/>
              <a:buFont typeface="+mj-lt"/>
              <a:buAutoNum type="arabicPeriod"/>
              <a:tabLst/>
              <a:defRPr/>
            </a:pPr>
            <a:r>
              <a:rPr lang="fr-CA" sz="1200" dirty="0">
                <a:solidFill>
                  <a:schemeClr val="bg2">
                    <a:lumMod val="10000"/>
                  </a:schemeClr>
                </a:solidFill>
              </a:rPr>
              <a:t>SEIDLER, D. et coll. </a:t>
            </a:r>
            <a:r>
              <a:rPr lang="fr-CA" sz="1200" i="1" dirty="0">
                <a:solidFill>
                  <a:schemeClr val="bg2">
                    <a:lumMod val="10000"/>
                  </a:schemeClr>
                </a:solidFill>
              </a:rPr>
              <a:t>PLoS One, </a:t>
            </a:r>
            <a:r>
              <a:rPr lang="fr-CA" sz="1200" dirty="0">
                <a:solidFill>
                  <a:schemeClr val="bg2">
                    <a:lumMod val="10000"/>
                  </a:schemeClr>
                </a:solidFill>
              </a:rPr>
              <a:t>2016;11(10):e0164232.</a:t>
            </a:r>
          </a:p>
          <a:p>
            <a:pPr marL="228600" marR="0" indent="-228600" algn="l" defTabSz="914400" rtl="0" eaLnBrk="1" fontAlgn="auto" latinLnBrk="0" hangingPunct="1">
              <a:spcBef>
                <a:spcPts val="0"/>
              </a:spcBef>
              <a:spcAft>
                <a:spcPts val="0"/>
              </a:spcAft>
              <a:buClrTx/>
              <a:buSzTx/>
              <a:buFont typeface="+mj-lt"/>
              <a:buAutoNum type="arabicPeriod"/>
              <a:tabLst/>
              <a:defRPr/>
            </a:pPr>
            <a:r>
              <a:rPr lang="fr-CA" sz="1200" dirty="0">
                <a:solidFill>
                  <a:schemeClr val="bg2">
                    <a:lumMod val="10000"/>
                  </a:schemeClr>
                </a:solidFill>
              </a:rPr>
              <a:t>WEISZHAR, Z. et I. Horvath. </a:t>
            </a:r>
            <a:r>
              <a:rPr lang="fr-CA" sz="1200" i="1" dirty="0">
                <a:solidFill>
                  <a:schemeClr val="bg2">
                    <a:lumMod val="10000"/>
                  </a:schemeClr>
                </a:solidFill>
              </a:rPr>
              <a:t>Breathe, </a:t>
            </a:r>
            <a:r>
              <a:rPr lang="fr-CA" sz="1200" dirty="0">
                <a:solidFill>
                  <a:schemeClr val="bg2">
                    <a:lumMod val="10000"/>
                  </a:schemeClr>
                </a:solidFill>
              </a:rPr>
              <a:t>2013;9(4):301-306.</a:t>
            </a:r>
          </a:p>
          <a:p>
            <a:pPr marL="228600" marR="0" indent="-228600" algn="l" defTabSz="914400" rtl="0" eaLnBrk="1" fontAlgn="auto" latinLnBrk="0" hangingPunct="1">
              <a:spcBef>
                <a:spcPts val="0"/>
              </a:spcBef>
              <a:spcAft>
                <a:spcPts val="0"/>
              </a:spcAft>
              <a:buClrTx/>
              <a:buSzTx/>
              <a:buFont typeface="+mj-lt"/>
              <a:buAutoNum type="arabicPeriod"/>
              <a:tabLst/>
              <a:defRPr/>
            </a:pPr>
            <a:r>
              <a:rPr lang="fr-CA" sz="1200" dirty="0">
                <a:solidFill>
                  <a:schemeClr val="bg2">
                    <a:lumMod val="10000"/>
                  </a:schemeClr>
                </a:solidFill>
              </a:rPr>
              <a:t>BAUGHMAN, R. P. </a:t>
            </a:r>
            <a:r>
              <a:rPr lang="fr-CA" sz="1200" i="1" dirty="0">
                <a:solidFill>
                  <a:schemeClr val="bg2">
                    <a:lumMod val="10000"/>
                  </a:schemeClr>
                </a:solidFill>
              </a:rPr>
              <a:t>Sem Resp Crit Care Med</a:t>
            </a:r>
            <a:r>
              <a:rPr lang="fr-CA" sz="1200" dirty="0">
                <a:solidFill>
                  <a:schemeClr val="bg2">
                    <a:lumMod val="10000"/>
                  </a:schemeClr>
                </a:solidFill>
              </a:rPr>
              <a:t>, 2007;28(5):475-485.</a:t>
            </a:r>
          </a:p>
          <a:p>
            <a:pPr marL="228600" indent="-228600">
              <a:spcBef>
                <a:spcPts val="0"/>
              </a:spcBef>
              <a:spcAft>
                <a:spcPts val="0"/>
              </a:spcAft>
              <a:buFont typeface="+mj-lt"/>
              <a:buAutoNum type="arabicPeriod"/>
            </a:pP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11</a:t>
            </a:fld>
            <a:endParaRPr lang="fr-CA" dirty="0">
              <a:solidFill>
                <a:prstClr val="black"/>
              </a:solidFill>
            </a:endParaRPr>
          </a:p>
        </p:txBody>
      </p:sp>
    </p:spTree>
    <p:extLst>
      <p:ext uri="{BB962C8B-B14F-4D97-AF65-F5344CB8AC3E}">
        <p14:creationId xmlns:p14="http://schemas.microsoft.com/office/powerpoint/2010/main" val="6822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marL="0" marR="0" indent="0" algn="l" defTabSz="914400" rtl="0" eaLnBrk="1" fontAlgn="auto" latinLnBrk="0" hangingPunct="1">
              <a:spcBef>
                <a:spcPts val="0"/>
              </a:spcBef>
              <a:spcAft>
                <a:spcPts val="0"/>
              </a:spcAft>
              <a:buClrTx/>
              <a:buSzTx/>
              <a:buFontTx/>
              <a:buNone/>
              <a:tabLst/>
              <a:defRPr/>
            </a:pPr>
            <a:r>
              <a:rPr lang="fr-CA" b="1" dirty="0"/>
              <a:t>Point clé</a:t>
            </a:r>
          </a:p>
          <a:p>
            <a:r>
              <a:rPr lang="fr-CA" b="0" baseline="0" dirty="0"/>
              <a:t>Dans l’ensemble des groupes d’âge, les agents pathogènes liés aux infections pulmonaires </a:t>
            </a:r>
            <a:r>
              <a:rPr lang="fr-CA" dirty="0"/>
              <a:t>sont différents dans les trois registres sur la FK, mais la prévalence de </a:t>
            </a:r>
            <a:r>
              <a:rPr lang="fr-CA" i="1" dirty="0"/>
              <a:t>P. </a:t>
            </a:r>
            <a:r>
              <a:rPr lang="fr-CA" i="1" dirty="0" err="1"/>
              <a:t>aeruginosa</a:t>
            </a:r>
            <a:r>
              <a:rPr lang="fr-CA" dirty="0"/>
              <a:t> augmente avec l’âge dans les trois registres</a:t>
            </a:r>
            <a:r>
              <a:rPr lang="fr-CA" b="0" baseline="30000" dirty="0"/>
              <a:t>1-3</a:t>
            </a:r>
            <a:r>
              <a:rPr lang="fr-CA" dirty="0"/>
              <a:t>.</a:t>
            </a:r>
            <a:endParaRPr lang="fr-CA" b="0" dirty="0"/>
          </a:p>
          <a:p>
            <a:pPr marL="0" marR="0" indent="0" algn="l" defTabSz="914400" rtl="0" eaLnBrk="1" fontAlgn="auto" latinLnBrk="0" hangingPunct="1">
              <a:spcBef>
                <a:spcPts val="0"/>
              </a:spcBef>
              <a:spcAft>
                <a:spcPts val="0"/>
              </a:spcAft>
              <a:buClrTx/>
              <a:buSzTx/>
              <a:buFontTx/>
              <a:buNone/>
              <a:tabLst/>
              <a:defRPr/>
            </a:pPr>
            <a:endParaRPr lang="fr-CA" sz="1200" b="0"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baseline="0" dirty="0">
                <a:solidFill>
                  <a:schemeClr val="bg2">
                    <a:lumMod val="10000"/>
                  </a:schemeClr>
                </a:solidFill>
              </a:rPr>
              <a:t>Références</a:t>
            </a:r>
          </a:p>
          <a:p>
            <a:pPr marL="228600" indent="-228600">
              <a:spcBef>
                <a:spcPts val="0"/>
              </a:spcBef>
              <a:spcAft>
                <a:spcPts val="0"/>
              </a:spcAft>
              <a:buFont typeface="+mj-lt"/>
              <a:buAutoNum type="arabicPeriod"/>
            </a:pPr>
            <a:r>
              <a:rPr lang="fr-CA" dirty="0"/>
              <a:t>Registre canadien sur la fibrose kystique, rapport annuel 2018.</a:t>
            </a:r>
          </a:p>
          <a:p>
            <a:pPr marL="228600" indent="-228600">
              <a:spcBef>
                <a:spcPts val="0"/>
              </a:spcBef>
              <a:spcAft>
                <a:spcPts val="0"/>
              </a:spcAft>
              <a:buFont typeface="+mj-lt"/>
              <a:buAutoNum type="arabicPeriod"/>
            </a:pPr>
            <a:r>
              <a:rPr lang="fr-CA" dirty="0"/>
              <a:t>Registre de patients de la Cystic Fibrosis Foundation, rapport annuel 2018, Bethesda (Maryland).</a:t>
            </a:r>
          </a:p>
          <a:p>
            <a:pPr marL="228600" indent="-228600">
              <a:spcBef>
                <a:spcPts val="0"/>
              </a:spcBef>
              <a:spcAft>
                <a:spcPts val="0"/>
              </a:spcAft>
              <a:buFont typeface="+mj-lt"/>
              <a:buAutoNum type="arabicPeriod"/>
            </a:pPr>
            <a:r>
              <a:rPr lang="fr-CA" dirty="0"/>
              <a:t>Registre du Royaume-Uni sur la fibrose kystique, rapport annuel 2018. Publié en août 2019.</a:t>
            </a:r>
          </a:p>
          <a:p>
            <a:pPr marL="228600" indent="-228600">
              <a:spcBef>
                <a:spcPts val="0"/>
              </a:spcBef>
              <a:spcAft>
                <a:spcPts val="0"/>
              </a:spcAft>
              <a:buFont typeface="+mj-lt"/>
              <a:buAutoNum type="arabicPeriod"/>
            </a:pPr>
            <a:endParaRPr lang="fr-CA" dirty="0"/>
          </a:p>
        </p:txBody>
      </p:sp>
      <p:sp>
        <p:nvSpPr>
          <p:cNvPr id="4" name="Slide Number Placeholder 3"/>
          <p:cNvSpPr>
            <a:spLocks noGrp="1"/>
          </p:cNvSpPr>
          <p:nvPr>
            <p:ph type="sldNum" sz="quarter" idx="10"/>
          </p:nvPr>
        </p:nvSpPr>
        <p:spPr/>
        <p:txBody>
          <a:bodyPr/>
          <a:lstStyle/>
          <a:p>
            <a:fld id="{BAC375BF-476D-4C86-ACA3-5A500E50D7DE}" type="slidenum">
              <a:rPr lang="fr-CA" smtClean="0">
                <a:solidFill>
                  <a:prstClr val="black"/>
                </a:solidFill>
              </a:rPr>
              <a:pPr/>
              <a:t>12</a:t>
            </a:fld>
            <a:endParaRPr lang="fr-CA" dirty="0">
              <a:solidFill>
                <a:prstClr val="black"/>
              </a:solidFill>
            </a:endParaRPr>
          </a:p>
        </p:txBody>
      </p:sp>
    </p:spTree>
    <p:extLst>
      <p:ext uri="{BB962C8B-B14F-4D97-AF65-F5344CB8AC3E}">
        <p14:creationId xmlns:p14="http://schemas.microsoft.com/office/powerpoint/2010/main" val="991360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11377" y="4423128"/>
            <a:ext cx="5598936" cy="3600450"/>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Les échantillons prélevés dans les voies respiratoires peuvent être analysés soit par culture bactérienne, soit par de nouvelles méthodes moléculaires sans culture</a:t>
            </a:r>
            <a:r>
              <a:rPr lang="fr-CA" baseline="30000" dirty="0"/>
              <a:t>1</a:t>
            </a:r>
            <a:r>
              <a:rPr lang="fr-CA" dirty="0"/>
              <a:t>.</a:t>
            </a:r>
          </a:p>
          <a:p>
            <a:pPr marL="171450" indent="-171450">
              <a:spcBef>
                <a:spcPts val="0"/>
              </a:spcBef>
              <a:buFont typeface="Arial" panose="020B0604020202020204" pitchFamily="34" charset="0"/>
              <a:buChar char="•"/>
            </a:pPr>
            <a:r>
              <a:rPr lang="fr-CA" dirty="0"/>
              <a:t>Beaucoup d’agents pathogènes peuvent être identifiés quand des colonies sont cultivés dans un milieu et des conditions de croissance sélectifs</a:t>
            </a:r>
            <a:r>
              <a:rPr lang="fr-CA" baseline="30000" dirty="0"/>
              <a:t>2</a:t>
            </a:r>
            <a:r>
              <a:rPr lang="fr-CA" dirty="0"/>
              <a:t>.</a:t>
            </a:r>
          </a:p>
          <a:p>
            <a:pPr marL="171450" indent="-171450">
              <a:spcBef>
                <a:spcPts val="0"/>
              </a:spcBef>
              <a:buFont typeface="Arial" panose="020B0604020202020204" pitchFamily="34" charset="0"/>
              <a:buChar char="•"/>
            </a:pPr>
            <a:r>
              <a:rPr lang="fr-CA" dirty="0"/>
              <a:t>Les méthodes moléculaires sans culture consistant à extraire l’ADN et à en effectuer le séquençage peuvent servir à identifier tous les microbes présents dans l’échantillon et à en quantifier l’abondance relative</a:t>
            </a:r>
            <a:r>
              <a:rPr lang="fr-CA" baseline="30000" dirty="0"/>
              <a:t>3</a:t>
            </a:r>
            <a:r>
              <a:rPr lang="fr-CA" dirty="0"/>
              <a:t>.</a:t>
            </a:r>
          </a:p>
          <a:p>
            <a:pPr marL="171450" indent="-171450">
              <a:spcBef>
                <a:spcPts val="0"/>
              </a:spcBef>
              <a:buFont typeface="Arial" panose="020B0604020202020204" pitchFamily="34" charset="0"/>
              <a:buChar char="•"/>
            </a:pPr>
            <a:endParaRPr lang="fr-CA" dirty="0"/>
          </a:p>
          <a:p>
            <a:pPr>
              <a:spcBef>
                <a:spcPts val="0"/>
              </a:spcBef>
            </a:pPr>
            <a:r>
              <a:rPr lang="fr-CA" b="1" dirty="0"/>
              <a:t>Références</a:t>
            </a:r>
          </a:p>
          <a:p>
            <a:pPr marL="228600" indent="-228600">
              <a:spcBef>
                <a:spcPts val="0"/>
              </a:spcBef>
              <a:buFont typeface="+mj-lt"/>
              <a:buAutoNum type="arabicPeriod"/>
            </a:pPr>
            <a:r>
              <a:rPr lang="fr-CA" dirty="0">
                <a:solidFill>
                  <a:schemeClr val="bg2">
                    <a:lumMod val="10000"/>
                  </a:schemeClr>
                </a:solidFill>
              </a:rPr>
              <a:t>HIERGEIST, A. et coll. </a:t>
            </a:r>
            <a:r>
              <a:rPr lang="fr-CA" i="1" dirty="0">
                <a:solidFill>
                  <a:schemeClr val="bg2">
                    <a:lumMod val="10000"/>
                  </a:schemeClr>
                </a:solidFill>
              </a:rPr>
              <a:t>ILAR J, </a:t>
            </a:r>
            <a:r>
              <a:rPr lang="fr-CA" dirty="0">
                <a:solidFill>
                  <a:schemeClr val="bg2">
                    <a:lumMod val="10000"/>
                  </a:schemeClr>
                </a:solidFill>
              </a:rPr>
              <a:t>2015;56(2):228-240.</a:t>
            </a:r>
          </a:p>
          <a:p>
            <a:pPr marL="228600" indent="-228600">
              <a:spcBef>
                <a:spcPts val="0"/>
              </a:spcBef>
              <a:buFont typeface="+mj-lt"/>
              <a:buAutoNum type="arabicPeriod"/>
            </a:pPr>
            <a:r>
              <a:rPr lang="fr-CA" dirty="0">
                <a:solidFill>
                  <a:schemeClr val="bg2">
                    <a:lumMod val="10000"/>
                  </a:schemeClr>
                </a:solidFill>
              </a:rPr>
              <a:t>GILLIGAN, P. H. et coll. 2006. </a:t>
            </a:r>
            <a:r>
              <a:rPr lang="fr-CA" i="1" dirty="0">
                <a:solidFill>
                  <a:schemeClr val="bg2">
                    <a:lumMod val="10000"/>
                  </a:schemeClr>
                </a:solidFill>
              </a:rPr>
              <a:t>Cumetech 43, Cystic Fibrosis Microbiology</a:t>
            </a:r>
            <a:r>
              <a:rPr lang="fr-CA" dirty="0">
                <a:solidFill>
                  <a:schemeClr val="bg2">
                    <a:lumMod val="10000"/>
                  </a:schemeClr>
                </a:solidFill>
              </a:rPr>
              <a:t>, coordonnateur de la révision, M. D. Appleman. ASM Press, Washington D.C.</a:t>
            </a:r>
          </a:p>
          <a:p>
            <a:pPr marL="228600" indent="-228600">
              <a:spcBef>
                <a:spcPts val="0"/>
              </a:spcBef>
              <a:buFont typeface="+mj-lt"/>
              <a:buAutoNum type="arabicPeriod"/>
            </a:pPr>
            <a:r>
              <a:rPr lang="fr-CA" dirty="0">
                <a:solidFill>
                  <a:schemeClr val="bg2">
                    <a:lumMod val="10000"/>
                  </a:schemeClr>
                </a:solidFill>
              </a:rPr>
              <a:t>ROGERS, G. B. et coll. </a:t>
            </a:r>
            <a:r>
              <a:rPr lang="fr-CA" i="1" dirty="0">
                <a:solidFill>
                  <a:schemeClr val="bg2">
                    <a:lumMod val="10000"/>
                  </a:schemeClr>
                </a:solidFill>
              </a:rPr>
              <a:t>Thorax</a:t>
            </a:r>
            <a:r>
              <a:rPr lang="fr-CA" dirty="0"/>
              <a:t>, </a:t>
            </a:r>
            <a:r>
              <a:rPr lang="fr-CA" dirty="0">
                <a:solidFill>
                  <a:schemeClr val="bg2">
                    <a:lumMod val="10000"/>
                  </a:schemeClr>
                </a:solidFill>
              </a:rPr>
              <a:t>2015;70(1):74-81.</a:t>
            </a:r>
            <a:endParaRPr lang="fr-CA" dirty="0">
              <a:solidFill>
                <a:schemeClr val="bg2">
                  <a:lumMod val="10000"/>
                </a:schemeClr>
              </a:solidFill>
              <a:cs typeface="Arial" pitchFamily="34" charset="0"/>
            </a:endParaRPr>
          </a:p>
          <a:p>
            <a:pPr marL="171450" indent="-171450">
              <a:spcBef>
                <a:spcPts val="0"/>
              </a:spcBef>
              <a:buFont typeface="Arial" panose="020B0604020202020204" pitchFamily="34" charset="0"/>
              <a:buChar char="•"/>
              <a:defRPr/>
            </a:pPr>
            <a:endParaRPr lang="fr-CA" dirty="0">
              <a:solidFill>
                <a:schemeClr val="bg2">
                  <a:lumMod val="10000"/>
                </a:schemeClr>
              </a:solidFill>
              <a:cs typeface="Arial" pitchFamily="34" charset="0"/>
            </a:endParaRPr>
          </a:p>
          <a:p>
            <a:pPr>
              <a:spcBef>
                <a:spcPts val="0"/>
              </a:spcBef>
            </a:pP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13</a:t>
            </a:fld>
            <a:endParaRPr lang="fr-CA" dirty="0"/>
          </a:p>
        </p:txBody>
      </p:sp>
    </p:spTree>
    <p:extLst>
      <p:ext uri="{BB962C8B-B14F-4D97-AF65-F5344CB8AC3E}">
        <p14:creationId xmlns:p14="http://schemas.microsoft.com/office/powerpoint/2010/main" val="720406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En règle générale, on estime que moins de 20 % des bactéries environnementales peuvent croître dans un milieu de culture défini</a:t>
            </a:r>
            <a:r>
              <a:rPr lang="fr-CA" baseline="30000" dirty="0"/>
              <a:t>1</a:t>
            </a:r>
            <a:r>
              <a:rPr lang="fr-CA" dirty="0"/>
              <a:t>.</a:t>
            </a:r>
          </a:p>
          <a:p>
            <a:pPr marL="400050" lvl="1" indent="-171450">
              <a:spcBef>
                <a:spcPts val="0"/>
              </a:spcBef>
              <a:buFont typeface="Arial" panose="020B0604020202020204" pitchFamily="34" charset="0"/>
              <a:buChar char="–"/>
            </a:pPr>
            <a:r>
              <a:rPr lang="fr-CA" dirty="0"/>
              <a:t>Plusieurs approches, y compris celle des souches auxiliaires, de l’ajout de molécules de signalisation et de l’imitation des environnements d’origine, peuvent augmenter le taux de réussite de la croissance d’espèces bactériennes n’ayant pas déjà été cultivées.</a:t>
            </a:r>
          </a:p>
          <a:p>
            <a:pPr marL="171450" indent="-171450">
              <a:spcBef>
                <a:spcPts val="0"/>
              </a:spcBef>
              <a:buFont typeface="Arial" panose="020B0604020202020204" pitchFamily="34" charset="0"/>
              <a:buChar char="•"/>
            </a:pPr>
            <a:r>
              <a:rPr lang="fr-CA" dirty="0"/>
              <a:t>Des protocoles bien définis ont été établis pour l’identification sur culture des agents pathogènes typiques de la FK</a:t>
            </a:r>
            <a:r>
              <a:rPr lang="fr-CA" baseline="30000" dirty="0"/>
              <a:t>2,3</a:t>
            </a:r>
            <a:r>
              <a:rPr lang="fr-CA" dirty="0"/>
              <a:t>.</a:t>
            </a:r>
            <a:endParaRPr lang="fr-CA" baseline="30000" dirty="0"/>
          </a:p>
          <a:p>
            <a:pPr>
              <a:spcBef>
                <a:spcPts val="0"/>
              </a:spcBef>
            </a:pPr>
            <a:endParaRPr lang="fr-CA" dirty="0"/>
          </a:p>
          <a:p>
            <a:pPr>
              <a:spcBef>
                <a:spcPts val="0"/>
              </a:spcBef>
            </a:pPr>
            <a:r>
              <a:rPr lang="fr-CA" b="1" dirty="0"/>
              <a:t>Références</a:t>
            </a:r>
          </a:p>
          <a:p>
            <a:pPr marL="228600" indent="-228600">
              <a:spcBef>
                <a:spcPts val="0"/>
              </a:spcBef>
              <a:buFont typeface="+mj-lt"/>
              <a:buAutoNum type="arabicPeriod"/>
              <a:defRPr/>
            </a:pPr>
            <a:r>
              <a:rPr lang="fr-CA" dirty="0">
                <a:solidFill>
                  <a:schemeClr val="bg2">
                    <a:lumMod val="10000"/>
                  </a:schemeClr>
                </a:solidFill>
              </a:rPr>
              <a:t>HIERGEIST, A. et coll. </a:t>
            </a:r>
            <a:r>
              <a:rPr lang="fr-CA" i="1" dirty="0">
                <a:solidFill>
                  <a:schemeClr val="bg2">
                    <a:lumMod val="10000"/>
                  </a:schemeClr>
                </a:solidFill>
              </a:rPr>
              <a:t>ILAR J, </a:t>
            </a:r>
            <a:r>
              <a:rPr lang="fr-CA" dirty="0">
                <a:solidFill>
                  <a:schemeClr val="bg2">
                    <a:lumMod val="10000"/>
                  </a:schemeClr>
                </a:solidFill>
              </a:rPr>
              <a:t>2015;56(2):228-240.</a:t>
            </a:r>
          </a:p>
          <a:p>
            <a:pPr marL="228600" indent="-228600">
              <a:spcBef>
                <a:spcPts val="0"/>
              </a:spcBef>
              <a:buFont typeface="+mj-lt"/>
              <a:buAutoNum type="arabicPeriod"/>
            </a:pPr>
            <a:r>
              <a:rPr lang="fr-CA" dirty="0">
                <a:solidFill>
                  <a:schemeClr val="bg2">
                    <a:lumMod val="10000"/>
                  </a:schemeClr>
                </a:solidFill>
              </a:rPr>
              <a:t>UK CF Trust Microbiology Laboratory Standards Working Group.</a:t>
            </a:r>
            <a:r>
              <a:rPr lang="fr-CA" dirty="0"/>
              <a:t> « Laboratory Standards for Processing Microbiological Samples from People with Cystic Fibrosis », première édition, septembre 2010.</a:t>
            </a:r>
            <a:endParaRPr lang="fr-CA" dirty="0">
              <a:solidFill>
                <a:schemeClr val="bg2">
                  <a:lumMod val="10000"/>
                </a:schemeClr>
              </a:solidFill>
              <a:cs typeface="Arial" pitchFamily="34" charset="0"/>
            </a:endParaRPr>
          </a:p>
          <a:p>
            <a:pPr marL="228600" indent="-228600">
              <a:spcBef>
                <a:spcPts val="0"/>
              </a:spcBef>
              <a:buFont typeface="+mj-lt"/>
              <a:buAutoNum type="arabicPeriod"/>
            </a:pPr>
            <a:r>
              <a:rPr lang="fr-CA" dirty="0">
                <a:solidFill>
                  <a:schemeClr val="bg2">
                    <a:lumMod val="10000"/>
                  </a:schemeClr>
                </a:solidFill>
              </a:rPr>
              <a:t>GILLIGAN, P. H. et coll. 2006. </a:t>
            </a:r>
            <a:r>
              <a:rPr lang="fr-CA" i="1" dirty="0">
                <a:solidFill>
                  <a:schemeClr val="bg2">
                    <a:lumMod val="10000"/>
                  </a:schemeClr>
                </a:solidFill>
              </a:rPr>
              <a:t>Cumetech 43, Cystic Fibrosis Microbiology</a:t>
            </a:r>
            <a:r>
              <a:rPr lang="fr-CA" dirty="0">
                <a:solidFill>
                  <a:schemeClr val="bg2">
                    <a:lumMod val="10000"/>
                  </a:schemeClr>
                </a:solidFill>
              </a:rPr>
              <a:t>, coordonnateur de la révision, M. D. Appleman. ASM Press, Washington D.C.</a:t>
            </a:r>
          </a:p>
          <a:p>
            <a:pPr>
              <a:spcBef>
                <a:spcPts val="0"/>
              </a:spcBef>
            </a:pPr>
            <a:endParaRPr lang="fr-CA" dirty="0"/>
          </a:p>
          <a:p>
            <a:pPr>
              <a:spcBef>
                <a:spcPts val="0"/>
              </a:spcBef>
            </a:pPr>
            <a:r>
              <a:rPr lang="fr-CA" sz="900" dirty="0"/>
              <a:t>Les images de microbes proviennent des dossiers de Vertex. </a:t>
            </a:r>
          </a:p>
          <a:p>
            <a:pPr marL="171450" indent="-171450">
              <a:spcBef>
                <a:spcPts val="0"/>
              </a:spcBef>
              <a:buFont typeface="Arial" panose="020B0604020202020204" pitchFamily="34" charset="0"/>
              <a:buChar char="•"/>
            </a:pPr>
            <a:r>
              <a:rPr lang="fr-CA" sz="900" dirty="0"/>
              <a:t>Micrographie électronique à balayage colorisée de </a:t>
            </a:r>
            <a:r>
              <a:rPr lang="fr-CA" sz="900" i="1" dirty="0"/>
              <a:t>Pseudomonas aeruginosa</a:t>
            </a:r>
            <a:r>
              <a:rPr lang="fr-CA" dirty="0"/>
              <a:t> </a:t>
            </a:r>
            <a:r>
              <a:rPr lang="fr-CA" sz="900" dirty="0"/>
              <a:t>(CDC / Janice Haney Carr)</a:t>
            </a:r>
          </a:p>
          <a:p>
            <a:pPr marL="171450" indent="-171450">
              <a:spcBef>
                <a:spcPts val="0"/>
              </a:spcBef>
              <a:buFont typeface="Arial" panose="020B0604020202020204" pitchFamily="34" charset="0"/>
              <a:buChar char="•"/>
            </a:pPr>
            <a:r>
              <a:rPr lang="fr-CA" sz="900" dirty="0"/>
              <a:t>Micrographie électronique à balayage colorisée de</a:t>
            </a:r>
            <a:r>
              <a:rPr lang="fr-CA" dirty="0"/>
              <a:t> </a:t>
            </a:r>
            <a:r>
              <a:rPr lang="fr-CA" sz="900" dirty="0"/>
              <a:t>grappes de la bactérie </a:t>
            </a:r>
            <a:r>
              <a:rPr lang="fr-CA" sz="900" i="1" dirty="0"/>
              <a:t>Haemophilus</a:t>
            </a:r>
            <a:r>
              <a:rPr lang="fr-CA" dirty="0"/>
              <a:t> </a:t>
            </a:r>
            <a:r>
              <a:rPr lang="fr-CA" sz="900" i="1" dirty="0"/>
              <a:t>influenzae</a:t>
            </a:r>
            <a:r>
              <a:rPr lang="fr-CA" dirty="0"/>
              <a:t> </a:t>
            </a:r>
            <a:r>
              <a:rPr lang="fr-CA" sz="900" dirty="0"/>
              <a:t>(jaune) sur une paroi nasale humaine (rose)</a:t>
            </a:r>
          </a:p>
          <a:p>
            <a:pPr marL="171450" indent="-171450">
              <a:spcBef>
                <a:spcPts val="0"/>
              </a:spcBef>
              <a:buFont typeface="Arial" panose="020B0604020202020204" pitchFamily="34" charset="0"/>
              <a:buChar char="•"/>
            </a:pPr>
            <a:r>
              <a:rPr lang="fr-CA" sz="900" dirty="0"/>
              <a:t>Micrographie électronique à balayage colorisée d’un seul complexe bactérien </a:t>
            </a:r>
            <a:r>
              <a:rPr lang="fr-CA" sz="900" i="1" dirty="0"/>
              <a:t>Burkholderia</a:t>
            </a:r>
            <a:r>
              <a:rPr lang="fr-CA" dirty="0"/>
              <a:t> </a:t>
            </a:r>
            <a:r>
              <a:rPr lang="fr-CA" sz="900" i="1" dirty="0"/>
              <a:t>cepacia</a:t>
            </a:r>
          </a:p>
          <a:p>
            <a:pPr marL="171450" indent="-171450">
              <a:spcBef>
                <a:spcPts val="0"/>
              </a:spcBef>
              <a:buFont typeface="Arial" panose="020B0604020202020204" pitchFamily="34" charset="0"/>
              <a:buChar char="•"/>
            </a:pPr>
            <a:r>
              <a:rPr lang="fr-CA" sz="900" dirty="0"/>
              <a:t>Micrographie électronique à balayage de </a:t>
            </a:r>
            <a:r>
              <a:rPr lang="fr-CA" sz="900" i="1" dirty="0"/>
              <a:t>Staphylococcus aureus</a:t>
            </a:r>
            <a:r>
              <a:rPr lang="fr-CA" sz="900" dirty="0"/>
              <a:t> (CDC / Rodney M. Donlan, Ph. D.; Janice Carr)</a:t>
            </a:r>
          </a:p>
        </p:txBody>
      </p:sp>
      <p:sp>
        <p:nvSpPr>
          <p:cNvPr id="4" name="Slide Number Placeholder 3"/>
          <p:cNvSpPr>
            <a:spLocks noGrp="1"/>
          </p:cNvSpPr>
          <p:nvPr>
            <p:ph type="sldNum" sz="quarter" idx="10"/>
          </p:nvPr>
        </p:nvSpPr>
        <p:spPr/>
        <p:txBody>
          <a:bodyPr/>
          <a:lstStyle/>
          <a:p>
            <a:fld id="{3A26B64B-DB3A-4CEF-8D71-33138CAED4FB}" type="slidenum">
              <a:rPr lang="en-US" smtClean="0"/>
              <a:t>14</a:t>
            </a:fld>
            <a:endParaRPr lang="fr-CA" dirty="0"/>
          </a:p>
        </p:txBody>
      </p:sp>
    </p:spTree>
    <p:extLst>
      <p:ext uri="{BB962C8B-B14F-4D97-AF65-F5344CB8AC3E}">
        <p14:creationId xmlns:p14="http://schemas.microsoft.com/office/powerpoint/2010/main" val="225207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693706"/>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L’utilisation d’oxygène et la composition de la membrane extérieure sont deux facteurs de classification des bactéries</a:t>
            </a:r>
            <a:r>
              <a:rPr lang="fr-CA" baseline="30000" dirty="0"/>
              <a:t>1</a:t>
            </a:r>
            <a:r>
              <a:rPr lang="fr-CA" dirty="0"/>
              <a:t>.</a:t>
            </a:r>
          </a:p>
          <a:p>
            <a:pPr marL="171450" indent="-171450">
              <a:spcBef>
                <a:spcPts val="0"/>
              </a:spcBef>
              <a:buFont typeface="Arial" panose="020B0604020202020204" pitchFamily="34" charset="0"/>
              <a:buChar char="•"/>
            </a:pPr>
            <a:r>
              <a:rPr lang="fr-CA" dirty="0"/>
              <a:t>La classification générale des bactéries dans les catégories « anaérobie », « aérobie » ou « facultative » est fondée sur les types de réactions qu’elles ont pour générer l’énergie nécessaire à leur croissance et à d’autres activités</a:t>
            </a:r>
            <a:r>
              <a:rPr lang="fr-CA" baseline="30000" dirty="0"/>
              <a:t>2</a:t>
            </a:r>
            <a:r>
              <a:rPr lang="fr-CA" dirty="0"/>
              <a:t>.</a:t>
            </a:r>
          </a:p>
          <a:p>
            <a:pPr marL="400050" lvl="1" indent="-171450">
              <a:spcBef>
                <a:spcPts val="0"/>
              </a:spcBef>
              <a:buFont typeface="Arial" panose="020B0604020202020204" pitchFamily="34" charset="0"/>
              <a:buChar char="–"/>
            </a:pPr>
            <a:r>
              <a:rPr lang="fr-CA" dirty="0"/>
              <a:t>Les bactéries aérobies ont besoin d’oxygène; elles ne peuvent pas croître s’il n’y en a pas.</a:t>
            </a:r>
          </a:p>
          <a:p>
            <a:pPr marL="400050" lvl="1" indent="-171450">
              <a:spcBef>
                <a:spcPts val="0"/>
              </a:spcBef>
              <a:buFont typeface="Arial" panose="020B0604020202020204" pitchFamily="34" charset="0"/>
              <a:buChar char="–"/>
            </a:pPr>
            <a:r>
              <a:rPr lang="fr-CA" dirty="0"/>
              <a:t>Les bactéries anaérobies ne peuvent pas croître en présence d’oxygène.</a:t>
            </a:r>
          </a:p>
          <a:p>
            <a:pPr marL="400050" lvl="1" indent="-171450">
              <a:spcBef>
                <a:spcPts val="0"/>
              </a:spcBef>
              <a:buFont typeface="Arial" panose="020B0604020202020204" pitchFamily="34" charset="0"/>
              <a:buChar char="–"/>
            </a:pPr>
            <a:r>
              <a:rPr lang="fr-CA" dirty="0"/>
              <a:t>Les microorganismes facultatifs préfèrent la présence d’oxygène, mais ils peuvent croître en son absence.</a:t>
            </a:r>
          </a:p>
          <a:p>
            <a:pPr marL="171450" indent="-171450">
              <a:spcBef>
                <a:spcPts val="0"/>
              </a:spcBef>
              <a:buFont typeface="Arial" panose="020B0604020202020204" pitchFamily="34" charset="0"/>
              <a:buChar char="•"/>
            </a:pPr>
            <a:r>
              <a:rPr lang="fr-CA" dirty="0"/>
              <a:t>Les parois cellulaires Gram positif contiennent suffisamment de peptidoglycane pour conserver la coloration mauve initale</a:t>
            </a:r>
            <a:r>
              <a:rPr lang="fr-CA" baseline="30000" dirty="0"/>
              <a:t>3</a:t>
            </a:r>
            <a:r>
              <a:rPr lang="fr-CA" dirty="0"/>
              <a:t>.</a:t>
            </a:r>
          </a:p>
          <a:p>
            <a:pPr marL="171450" indent="-171450">
              <a:spcBef>
                <a:spcPts val="0"/>
              </a:spcBef>
              <a:buFont typeface="Arial" panose="020B0604020202020204" pitchFamily="34" charset="0"/>
              <a:buChar char="•"/>
            </a:pPr>
            <a:r>
              <a:rPr lang="fr-CA" dirty="0"/>
              <a:t>Les parois cellulaires Gram négatif ne conserveront pas la coloration mauve initiale; elles la perdront au profit d’une coloration rouge secondaire</a:t>
            </a:r>
            <a:r>
              <a:rPr lang="fr-CA" baseline="30000" dirty="0"/>
              <a:t>3</a:t>
            </a:r>
            <a:r>
              <a:rPr lang="fr-CA" dirty="0"/>
              <a:t>.</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Les bactéries Gram négatif sont généralement plus résistantes aux anticorps et aux antibiotiques que les bactéries Gram positif, car leur paroi extérieure est très imperméable</a:t>
            </a:r>
            <a:r>
              <a:rPr lang="fr-CA" baseline="30000" dirty="0"/>
              <a:t>4</a:t>
            </a:r>
            <a:r>
              <a:rPr lang="fr-CA" dirty="0"/>
              <a:t>.</a:t>
            </a:r>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solidFill>
                  <a:schemeClr val="bg2">
                    <a:lumMod val="10000"/>
                  </a:schemeClr>
                </a:solidFill>
              </a:rPr>
              <a:t>BISEN, P. S. « Microbial taxonomy », dans : </a:t>
            </a:r>
            <a:r>
              <a:rPr lang="fr-CA" i="1" dirty="0">
                <a:solidFill>
                  <a:schemeClr val="bg2">
                    <a:lumMod val="10000"/>
                  </a:schemeClr>
                </a:solidFill>
              </a:rPr>
              <a:t>Microbes in Practice, </a:t>
            </a:r>
            <a:r>
              <a:rPr lang="fr-CA" dirty="0">
                <a:solidFill>
                  <a:schemeClr val="bg2">
                    <a:lumMod val="10000"/>
                  </a:schemeClr>
                </a:solidFill>
              </a:rPr>
              <a:t>IK International, New Delhi, 2014.</a:t>
            </a:r>
          </a:p>
          <a:p>
            <a:pPr marL="228600" indent="-228600">
              <a:spcBef>
                <a:spcPts val="0"/>
              </a:spcBef>
              <a:buFont typeface="+mj-lt"/>
              <a:buAutoNum type="arabicPeriod"/>
            </a:pPr>
            <a:r>
              <a:rPr lang="fr-CA" dirty="0">
                <a:solidFill>
                  <a:schemeClr val="bg2">
                    <a:lumMod val="10000"/>
                  </a:schemeClr>
                </a:solidFill>
              </a:rPr>
              <a:t>HENTGES, D. L. </a:t>
            </a:r>
            <a:r>
              <a:rPr lang="fr-CA" i="1" dirty="0">
                <a:solidFill>
                  <a:schemeClr val="bg2">
                    <a:lumMod val="10000"/>
                  </a:schemeClr>
                </a:solidFill>
              </a:rPr>
              <a:t>Med Microbio</a:t>
            </a:r>
            <a:r>
              <a:rPr lang="fr-CA" dirty="0">
                <a:solidFill>
                  <a:schemeClr val="bg2">
                    <a:lumMod val="10000"/>
                  </a:schemeClr>
                </a:solidFill>
              </a:rPr>
              <a:t>, 1996, 4</a:t>
            </a:r>
            <a:r>
              <a:rPr lang="fr-CA" baseline="30000" dirty="0">
                <a:solidFill>
                  <a:schemeClr val="bg2">
                    <a:lumMod val="10000"/>
                  </a:schemeClr>
                </a:solidFill>
              </a:rPr>
              <a:t>e</a:t>
            </a:r>
            <a:r>
              <a:rPr lang="fr-CA" dirty="0">
                <a:solidFill>
                  <a:schemeClr val="bg2">
                    <a:lumMod val="10000"/>
                  </a:schemeClr>
                </a:solidFill>
              </a:rPr>
              <a:t> édition, chapitre 17.</a:t>
            </a:r>
            <a:endParaRPr lang="fr-CA" dirty="0">
              <a:solidFill>
                <a:schemeClr val="bg2">
                  <a:lumMod val="10000"/>
                </a:schemeClr>
              </a:solidFill>
              <a:cs typeface="Arial" pitchFamily="34" charset="0"/>
            </a:endParaRPr>
          </a:p>
          <a:p>
            <a:pPr marL="228600" indent="-228600">
              <a:spcBef>
                <a:spcPts val="0"/>
              </a:spcBef>
              <a:buFont typeface="+mj-lt"/>
              <a:buAutoNum type="arabicPeriod"/>
            </a:pPr>
            <a:r>
              <a:rPr lang="fr-CA" dirty="0">
                <a:solidFill>
                  <a:schemeClr val="bg2">
                    <a:lumMod val="10000"/>
                  </a:schemeClr>
                </a:solidFill>
              </a:rPr>
              <a:t>BEVERIDGE, T. J.  et L. L. Graham. </a:t>
            </a:r>
            <a:r>
              <a:rPr lang="fr-CA" i="1" dirty="0">
                <a:solidFill>
                  <a:schemeClr val="bg2">
                    <a:lumMod val="10000"/>
                  </a:schemeClr>
                </a:solidFill>
              </a:rPr>
              <a:t>Microbio Rev,</a:t>
            </a:r>
            <a:r>
              <a:rPr lang="fr-CA" dirty="0"/>
              <a:t> </a:t>
            </a:r>
            <a:r>
              <a:rPr lang="fr-CA" dirty="0">
                <a:solidFill>
                  <a:schemeClr val="bg2">
                    <a:lumMod val="10000"/>
                  </a:schemeClr>
                </a:solidFill>
              </a:rPr>
              <a:t>1991;55(4):684-705.</a:t>
            </a:r>
            <a:endParaRPr lang="fr-CA" dirty="0">
              <a:solidFill>
                <a:schemeClr val="bg2">
                  <a:lumMod val="10000"/>
                </a:schemeClr>
              </a:solidFill>
              <a:cs typeface="Arial" pitchFamily="34" charset="0"/>
            </a:endParaRPr>
          </a:p>
          <a:p>
            <a:pPr marL="228600" indent="-228600">
              <a:spcBef>
                <a:spcPts val="0"/>
              </a:spcBef>
              <a:buFont typeface="+mj-lt"/>
              <a:buAutoNum type="arabicPeriod"/>
            </a:pPr>
            <a:r>
              <a:rPr lang="fr-CA" dirty="0">
                <a:solidFill>
                  <a:schemeClr val="bg2">
                    <a:lumMod val="10000"/>
                  </a:schemeClr>
                </a:solidFill>
              </a:rPr>
              <a:t>SILHAVY, T. J. et coll. </a:t>
            </a:r>
            <a:r>
              <a:rPr lang="fr-CA" i="1" dirty="0">
                <a:solidFill>
                  <a:schemeClr val="bg2">
                    <a:lumMod val="10000"/>
                  </a:schemeClr>
                </a:solidFill>
              </a:rPr>
              <a:t>Cold Spring Harb Perspec Biol</a:t>
            </a:r>
            <a:r>
              <a:rPr lang="fr-CA" dirty="0">
                <a:solidFill>
                  <a:schemeClr val="bg2">
                    <a:lumMod val="10000"/>
                  </a:schemeClr>
                </a:solidFill>
              </a:rPr>
              <a:t>, 2010;2:a000414.</a:t>
            </a: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15</a:t>
            </a:fld>
            <a:endParaRPr lang="fr-CA" dirty="0">
              <a:solidFill>
                <a:prstClr val="black"/>
              </a:solidFill>
            </a:endParaRPr>
          </a:p>
        </p:txBody>
      </p:sp>
    </p:spTree>
    <p:extLst>
      <p:ext uri="{BB962C8B-B14F-4D97-AF65-F5344CB8AC3E}">
        <p14:creationId xmlns:p14="http://schemas.microsoft.com/office/powerpoint/2010/main" val="2851431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750151"/>
          </a:xfrm>
        </p:spPr>
        <p:txBody>
          <a:bodyPr/>
          <a:lstStyle/>
          <a:p>
            <a:pPr>
              <a:spcBef>
                <a:spcPts val="0"/>
              </a:spcBef>
              <a:spcAft>
                <a:spcPts val="0"/>
              </a:spcAft>
            </a:pPr>
            <a:r>
              <a:rPr lang="fr-CA" sz="1100" b="1" dirty="0"/>
              <a:t>Point clé</a:t>
            </a:r>
          </a:p>
          <a:p>
            <a:pPr marL="171450" indent="-171450">
              <a:spcBef>
                <a:spcPts val="0"/>
              </a:spcBef>
              <a:spcAft>
                <a:spcPts val="0"/>
              </a:spcAft>
              <a:buFont typeface="Arial" panose="020B0604020202020204" pitchFamily="34" charset="0"/>
              <a:buChar char="•"/>
            </a:pPr>
            <a:r>
              <a:rPr lang="fr-CA" sz="1100" dirty="0"/>
              <a:t>Les démarches les plus courantes pour caractériser les espèces présentes dans les communautés bactériennes reposent sur l’analyse du gène de l’ARN ribosomique 16S, qui, avec les régions conservées des espèces et les polymorphismes des régions hypervariables du gène, permet la détection d’un large spectre de bactéries présentes dans un échantillon et de leurs identités phylogénétiques</a:t>
            </a:r>
            <a:r>
              <a:rPr lang="fr-CA" sz="1100" baseline="30000" dirty="0"/>
              <a:t>1</a:t>
            </a:r>
            <a:r>
              <a:rPr lang="fr-CA" sz="1100" dirty="0"/>
              <a:t>.</a:t>
            </a:r>
          </a:p>
          <a:p>
            <a:pPr>
              <a:spcBef>
                <a:spcPts val="0"/>
              </a:spcBef>
              <a:spcAft>
                <a:spcPts val="0"/>
              </a:spcAft>
            </a:pPr>
            <a:endParaRPr lang="fr-CA" sz="1100" b="1" dirty="0"/>
          </a:p>
          <a:p>
            <a:pPr>
              <a:spcBef>
                <a:spcPts val="0"/>
              </a:spcBef>
              <a:spcAft>
                <a:spcPts val="0"/>
              </a:spcAft>
            </a:pPr>
            <a:r>
              <a:rPr lang="fr-CA" sz="1100" b="1" dirty="0"/>
              <a:t>Autres renseignements</a:t>
            </a:r>
          </a:p>
          <a:p>
            <a:pPr marL="171450" indent="-171450">
              <a:spcBef>
                <a:spcPts val="0"/>
              </a:spcBef>
              <a:spcAft>
                <a:spcPts val="0"/>
              </a:spcAft>
              <a:buFont typeface="Arial" panose="020B0604020202020204" pitchFamily="34" charset="0"/>
              <a:buChar char="•"/>
            </a:pPr>
            <a:r>
              <a:rPr lang="fr-CA" sz="1100" dirty="0"/>
              <a:t>Le génome est le compte rendu par excellence de l’histoire de l’évolution. C’est donc grâce à lui qu’on identifie le mieux les relations phylogénétiques</a:t>
            </a:r>
            <a:r>
              <a:rPr lang="fr-CA" sz="1100" baseline="30000" dirty="0"/>
              <a:t>2</a:t>
            </a:r>
            <a:r>
              <a:rPr lang="fr-CA" sz="1100" dirty="0"/>
              <a:t>.</a:t>
            </a:r>
          </a:p>
          <a:p>
            <a:pPr marL="171450" indent="-171450">
              <a:spcBef>
                <a:spcPts val="0"/>
              </a:spcBef>
              <a:spcAft>
                <a:spcPts val="0"/>
              </a:spcAft>
              <a:buFont typeface="Arial" panose="020B0604020202020204" pitchFamily="34" charset="0"/>
              <a:buChar char="•"/>
            </a:pPr>
            <a:r>
              <a:rPr lang="fr-CA" sz="1100" dirty="0"/>
              <a:t>L’ARN ribosomique 16S est utilisé parce qu’il s’agit d’une composante de tous les systèmes autoréplicables. Il est facile à isoler, sa fonction n’a pas changé et ses changements de séquence aléatoires sont plus représentatifs de l’évolution au fil du temps</a:t>
            </a:r>
            <a:r>
              <a:rPr lang="fr-CA" sz="1100" baseline="30000" dirty="0"/>
              <a:t>2,3</a:t>
            </a:r>
            <a:r>
              <a:rPr lang="fr-CA" sz="1100" dirty="0"/>
              <a:t>.</a:t>
            </a:r>
          </a:p>
          <a:p>
            <a:pPr marL="400050" lvl="1" indent="-171450">
              <a:spcBef>
                <a:spcPts val="0"/>
              </a:spcBef>
              <a:spcAft>
                <a:spcPts val="0"/>
              </a:spcAft>
              <a:buFont typeface="Arial" panose="020B0604020202020204" pitchFamily="34" charset="0"/>
              <a:buChar char="–"/>
            </a:pPr>
            <a:r>
              <a:rPr lang="fr-CA" sz="1100" dirty="0"/>
              <a:t>Les régions hypervariables du gène de l’ARN ribosomique 16S sont des séquences d’ADN qui illustrent la diversité des espèces bactériennes</a:t>
            </a:r>
            <a:r>
              <a:rPr lang="fr-CA" sz="1100" baseline="30000" dirty="0"/>
              <a:t>4</a:t>
            </a:r>
            <a:r>
              <a:rPr lang="fr-CA" sz="1100" dirty="0"/>
              <a:t>.</a:t>
            </a:r>
          </a:p>
          <a:p>
            <a:pPr marL="400050" lvl="1" indent="-171450">
              <a:spcBef>
                <a:spcPts val="0"/>
              </a:spcBef>
              <a:spcAft>
                <a:spcPts val="0"/>
              </a:spcAft>
              <a:buFont typeface="Arial" panose="020B0604020202020204" pitchFamily="34" charset="0"/>
              <a:buChar char="–"/>
            </a:pPr>
            <a:r>
              <a:rPr lang="fr-CA" sz="1100" dirty="0"/>
              <a:t>L’ARN ribosomique 16S ne peut pas être utilisé pour identifier des virus ni des champignons</a:t>
            </a:r>
            <a:r>
              <a:rPr lang="fr-CA" sz="1100" baseline="30000" dirty="0"/>
              <a:t>1</a:t>
            </a:r>
            <a:r>
              <a:rPr lang="fr-CA" sz="1100" dirty="0"/>
              <a:t>.</a:t>
            </a:r>
          </a:p>
          <a:p>
            <a:pPr marL="171450" indent="-171450">
              <a:spcBef>
                <a:spcPts val="0"/>
              </a:spcBef>
              <a:spcAft>
                <a:spcPts val="0"/>
              </a:spcAft>
              <a:buFont typeface="Arial" panose="020B0604020202020204" pitchFamily="34" charset="0"/>
              <a:buChar char="•"/>
            </a:pPr>
            <a:r>
              <a:rPr lang="fr-CA" sz="1100" dirty="0"/>
              <a:t>L’organisation en alternance du gène de l’ARN ribosomique 16S, avec ses séquences hautement conservées et ses séquences hypervariables, est avantageuse, car elle permet d’utiliser des amorces universelles qui se lient à ses régions conservées et amplifient ainsi les séquences des régions hypervariables flanquées qui distinguent les taxons à l’aide de techniques de séquençage à haut débit</a:t>
            </a:r>
            <a:r>
              <a:rPr lang="fr-CA" sz="1100" baseline="30000" dirty="0"/>
              <a:t>4</a:t>
            </a:r>
            <a:r>
              <a:rPr lang="fr-CA" sz="1100" dirty="0"/>
              <a:t>.</a:t>
            </a:r>
          </a:p>
          <a:p>
            <a:pPr>
              <a:spcBef>
                <a:spcPts val="0"/>
              </a:spcBef>
              <a:spcAft>
                <a:spcPts val="0"/>
              </a:spcAft>
            </a:pPr>
            <a:endParaRPr lang="fr-CA" sz="1100" b="1" dirty="0"/>
          </a:p>
          <a:p>
            <a:pPr>
              <a:spcBef>
                <a:spcPts val="0"/>
              </a:spcBef>
              <a:spcAft>
                <a:spcPts val="0"/>
              </a:spcAft>
            </a:pPr>
            <a:r>
              <a:rPr lang="fr-CA" sz="1100" b="1" dirty="0"/>
              <a:t>Références</a:t>
            </a:r>
          </a:p>
          <a:p>
            <a:pPr>
              <a:spcBef>
                <a:spcPts val="0"/>
              </a:spcBef>
              <a:spcAft>
                <a:spcPts val="0"/>
              </a:spcAft>
              <a:defRPr/>
            </a:pPr>
            <a:r>
              <a:rPr lang="fr-CA" sz="1100" dirty="0">
                <a:solidFill>
                  <a:schemeClr val="bg2">
                    <a:lumMod val="10000"/>
                  </a:schemeClr>
                </a:solidFill>
              </a:rPr>
              <a:t>1. </a:t>
            </a:r>
            <a:r>
              <a:rPr lang="fr-CA" sz="1100" dirty="0"/>
              <a:t>HUANG</a:t>
            </a:r>
            <a:r>
              <a:rPr lang="fr-CA" dirty="0"/>
              <a:t>,</a:t>
            </a:r>
            <a:r>
              <a:rPr lang="fr-CA" sz="1100" dirty="0"/>
              <a:t> Y. J. et J. J. LiPuma. </a:t>
            </a:r>
            <a:r>
              <a:rPr lang="fr-CA" sz="1100" i="1" dirty="0"/>
              <a:t>Clin Chest Med</a:t>
            </a:r>
            <a:r>
              <a:rPr lang="fr-CA" sz="1100" dirty="0"/>
              <a:t>, </a:t>
            </a:r>
            <a:r>
              <a:rPr lang="fr-CA" sz="1100" i="1" dirty="0"/>
              <a:t>Clin Chest Med</a:t>
            </a:r>
            <a:r>
              <a:rPr lang="fr-CA" sz="1100" dirty="0"/>
              <a:t>, 2016;37(1):59-67.</a:t>
            </a:r>
          </a:p>
          <a:p>
            <a:pPr>
              <a:spcBef>
                <a:spcPts val="0"/>
              </a:spcBef>
              <a:spcAft>
                <a:spcPts val="0"/>
              </a:spcAft>
              <a:defRPr/>
            </a:pPr>
            <a:r>
              <a:rPr lang="fr-CA" sz="1100" dirty="0">
                <a:solidFill>
                  <a:schemeClr val="bg2">
                    <a:lumMod val="10000"/>
                  </a:schemeClr>
                </a:solidFill>
              </a:rPr>
              <a:t>2. WOESE, C. R. et G. E. Fox. </a:t>
            </a:r>
            <a:r>
              <a:rPr lang="fr-CA" sz="1100" i="1" dirty="0">
                <a:solidFill>
                  <a:schemeClr val="bg2">
                    <a:lumMod val="10000"/>
                  </a:schemeClr>
                </a:solidFill>
              </a:rPr>
              <a:t>Proc Natl Acad Sci USA</a:t>
            </a:r>
            <a:r>
              <a:rPr lang="fr-CA" sz="1100" dirty="0">
                <a:solidFill>
                  <a:schemeClr val="bg2">
                    <a:lumMod val="10000"/>
                  </a:schemeClr>
                </a:solidFill>
              </a:rPr>
              <a:t>, 1977;74(11):5088-5090.</a:t>
            </a:r>
            <a:endParaRPr lang="fr-CA" sz="1100" dirty="0">
              <a:solidFill>
                <a:schemeClr val="bg2">
                  <a:lumMod val="10000"/>
                </a:schemeClr>
              </a:solidFill>
              <a:cs typeface="Arial" pitchFamily="34" charset="0"/>
            </a:endParaRPr>
          </a:p>
          <a:p>
            <a:pPr>
              <a:spcBef>
                <a:spcPts val="0"/>
              </a:spcBef>
              <a:spcAft>
                <a:spcPts val="0"/>
              </a:spcAft>
            </a:pPr>
            <a:r>
              <a:rPr lang="fr-CA" sz="1100" dirty="0">
                <a:solidFill>
                  <a:schemeClr val="bg2">
                    <a:lumMod val="10000"/>
                  </a:schemeClr>
                </a:solidFill>
              </a:rPr>
              <a:t>3. JANDA, J. M. et S. L. Abbott. </a:t>
            </a:r>
            <a:r>
              <a:rPr lang="fr-CA" sz="1100" i="1" dirty="0">
                <a:solidFill>
                  <a:schemeClr val="bg2">
                    <a:lumMod val="10000"/>
                  </a:schemeClr>
                </a:solidFill>
              </a:rPr>
              <a:t>J Clin Microbiol</a:t>
            </a:r>
            <a:r>
              <a:rPr lang="fr-CA" sz="1100" dirty="0">
                <a:solidFill>
                  <a:schemeClr val="bg2">
                    <a:lumMod val="10000"/>
                  </a:schemeClr>
                </a:solidFill>
              </a:rPr>
              <a:t>, 2007;45(9):2761-2764.</a:t>
            </a:r>
            <a:endParaRPr lang="fr-CA" sz="1100" dirty="0">
              <a:solidFill>
                <a:schemeClr val="bg2">
                  <a:lumMod val="10000"/>
                </a:schemeClr>
              </a:solidFill>
              <a:cs typeface="Arial" pitchFamily="34" charset="0"/>
            </a:endParaRPr>
          </a:p>
          <a:p>
            <a:pPr marR="0" algn="l" defTabSz="914400" rtl="0" eaLnBrk="1" fontAlgn="auto" latinLnBrk="0" hangingPunct="1">
              <a:spcBef>
                <a:spcPts val="0"/>
              </a:spcBef>
              <a:spcAft>
                <a:spcPts val="0"/>
              </a:spcAft>
              <a:buClrTx/>
              <a:buSzTx/>
              <a:tabLst/>
              <a:defRPr/>
            </a:pPr>
            <a:r>
              <a:rPr lang="fr-CA" sz="1100" dirty="0">
                <a:solidFill>
                  <a:schemeClr val="bg2">
                    <a:lumMod val="10000"/>
                  </a:schemeClr>
                </a:solidFill>
              </a:rPr>
              <a:t>4. HIERGEIST, A. et coll. </a:t>
            </a:r>
            <a:r>
              <a:rPr lang="fr-CA" sz="1100" i="1" dirty="0">
                <a:solidFill>
                  <a:schemeClr val="bg2">
                    <a:lumMod val="10000"/>
                  </a:schemeClr>
                </a:solidFill>
              </a:rPr>
              <a:t>ILAR J, </a:t>
            </a:r>
            <a:r>
              <a:rPr lang="fr-CA" sz="1100" dirty="0">
                <a:solidFill>
                  <a:schemeClr val="bg2">
                    <a:lumMod val="10000"/>
                  </a:schemeClr>
                </a:solidFill>
              </a:rPr>
              <a:t>2015;56(2):228-240.</a:t>
            </a:r>
            <a:endParaRPr lang="fr-CA" sz="11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sz="1100" b="0" dirty="0"/>
          </a:p>
        </p:txBody>
      </p:sp>
      <p:sp>
        <p:nvSpPr>
          <p:cNvPr id="4" name="Slide Number Placeholder 3"/>
          <p:cNvSpPr>
            <a:spLocks noGrp="1"/>
          </p:cNvSpPr>
          <p:nvPr>
            <p:ph type="sldNum" sz="quarter" idx="10"/>
          </p:nvPr>
        </p:nvSpPr>
        <p:spPr/>
        <p:txBody>
          <a:bodyPr/>
          <a:lstStyle/>
          <a:p>
            <a:fld id="{3A26B64B-DB3A-4CEF-8D71-33138CAED4FB}" type="slidenum">
              <a:rPr lang="en-US" smtClean="0"/>
              <a:t>16</a:t>
            </a:fld>
            <a:endParaRPr lang="fr-CA" dirty="0"/>
          </a:p>
        </p:txBody>
      </p:sp>
    </p:spTree>
    <p:extLst>
      <p:ext uri="{BB962C8B-B14F-4D97-AF65-F5344CB8AC3E}">
        <p14:creationId xmlns:p14="http://schemas.microsoft.com/office/powerpoint/2010/main" val="1202718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 clé</a:t>
            </a:r>
          </a:p>
          <a:p>
            <a:pPr marL="171450" indent="-171450">
              <a:spcBef>
                <a:spcPts val="0"/>
              </a:spcBef>
              <a:buFont typeface="Arial" panose="020B0604020202020204" pitchFamily="34" charset="0"/>
              <a:buChar char="•"/>
            </a:pPr>
            <a:r>
              <a:rPr lang="fr-CA" kern="0" dirty="0">
                <a:solidFill>
                  <a:schemeClr val="bg2">
                    <a:lumMod val="10000"/>
                  </a:schemeClr>
                </a:solidFill>
              </a:rPr>
              <a:t>L’unité taxonomique opérationnelle (UTO) est une grappe de microorganismes regroupés selon la similarité des séquences des gènes, comme la similarité de la séquence des gènes de l’ARN ribosomique 16S.</a:t>
            </a:r>
          </a:p>
          <a:p>
            <a:pPr marL="171450" indent="-171450">
              <a:spcBef>
                <a:spcPts val="0"/>
              </a:spcBef>
              <a:buFont typeface="Arial" panose="020B0604020202020204" pitchFamily="34" charset="0"/>
              <a:buChar char="•"/>
            </a:pPr>
            <a:endParaRPr lang="fr-CA" dirty="0"/>
          </a:p>
          <a:p>
            <a:pPr>
              <a:spcBef>
                <a:spcPts val="0"/>
              </a:spcBef>
            </a:pPr>
            <a:r>
              <a:rPr lang="fr-CA" b="1" dirty="0"/>
              <a:t>Référence</a:t>
            </a:r>
          </a:p>
          <a:p>
            <a:pPr>
              <a:spcBef>
                <a:spcPts val="0"/>
              </a:spcBef>
            </a:pPr>
            <a:r>
              <a:rPr lang="fr-CA" dirty="0">
                <a:solidFill>
                  <a:srgbClr val="000000"/>
                </a:solidFill>
              </a:rPr>
              <a:t>ROGERS, G. B. et coll. </a:t>
            </a:r>
            <a:r>
              <a:rPr lang="fr-CA" i="1" dirty="0">
                <a:solidFill>
                  <a:srgbClr val="000000"/>
                </a:solidFill>
              </a:rPr>
              <a:t>Thorax</a:t>
            </a:r>
            <a:r>
              <a:rPr lang="fr-CA" dirty="0"/>
              <a:t>, </a:t>
            </a:r>
            <a:r>
              <a:rPr lang="fr-CA" dirty="0">
                <a:solidFill>
                  <a:srgbClr val="000000"/>
                </a:solidFill>
              </a:rPr>
              <a:t>2015;70(1):74-81.</a:t>
            </a:r>
          </a:p>
          <a:p>
            <a:pPr>
              <a:spcBef>
                <a:spcPts val="0"/>
              </a:spcBef>
            </a:pPr>
            <a:endParaRPr lang="fr-CA" b="1" dirty="0"/>
          </a:p>
        </p:txBody>
      </p:sp>
      <p:sp>
        <p:nvSpPr>
          <p:cNvPr id="4" name="Slide Number Placeholder 3"/>
          <p:cNvSpPr>
            <a:spLocks noGrp="1"/>
          </p:cNvSpPr>
          <p:nvPr>
            <p:ph type="sldNum" sz="quarter" idx="10"/>
          </p:nvPr>
        </p:nvSpPr>
        <p:spPr/>
        <p:txBody>
          <a:bodyPr/>
          <a:lstStyle/>
          <a:p>
            <a:fld id="{3A26B64B-DB3A-4CEF-8D71-33138CAED4FB}" type="slidenum">
              <a:rPr lang="en-US" smtClean="0"/>
              <a:t>17</a:t>
            </a:fld>
            <a:endParaRPr lang="fr-CA" dirty="0"/>
          </a:p>
        </p:txBody>
      </p:sp>
    </p:spTree>
    <p:extLst>
      <p:ext uri="{BB962C8B-B14F-4D97-AF65-F5344CB8AC3E}">
        <p14:creationId xmlns:p14="http://schemas.microsoft.com/office/powerpoint/2010/main" val="3362605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 clé</a:t>
            </a:r>
          </a:p>
          <a:p>
            <a:pPr marL="171450" indent="-171450">
              <a:spcBef>
                <a:spcPts val="0"/>
              </a:spcBef>
              <a:buFont typeface="Arial" panose="020B0604020202020204" pitchFamily="34" charset="0"/>
              <a:buChar char="•"/>
            </a:pPr>
            <a:r>
              <a:rPr lang="fr-CA" dirty="0"/>
              <a:t>Le séquençage</a:t>
            </a:r>
            <a:r>
              <a:rPr lang="fr-CA" baseline="0" dirty="0"/>
              <a:t> de nouvelle génération</a:t>
            </a:r>
            <a:r>
              <a:rPr lang="fr-CA" dirty="0"/>
              <a:t> (SNG) permet de détecter dans le microbiome du poumon des genres qui ne sont pas détectés par les méthodes de culture courantes.</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En tout, 96 échantillons ont été prélevés auprès de 20 patients atteints de FK. De ces échantillons, 18 genres ont été détectés par culture, comparativement à 76 genres détectés par SNG.</a:t>
            </a:r>
          </a:p>
          <a:p>
            <a:pPr marL="171450" indent="-171450">
              <a:spcBef>
                <a:spcPts val="0"/>
              </a:spcBef>
              <a:buFont typeface="Arial" panose="020B0604020202020204" pitchFamily="34" charset="0"/>
              <a:buChar char="•"/>
            </a:pPr>
            <a:r>
              <a:rPr lang="fr-CA" dirty="0"/>
              <a:t>Dans 45 échantillons, pas plus de 50 % des genres ont été détectés par SNG, y compris dans 17 échantillons dont la culture n’avait pas permis de détecter de genres.</a:t>
            </a:r>
          </a:p>
          <a:p>
            <a:pPr>
              <a:spcBef>
                <a:spcPts val="0"/>
              </a:spcBef>
            </a:pPr>
            <a:endParaRPr lang="fr-CA" b="1" dirty="0"/>
          </a:p>
          <a:p>
            <a:pPr>
              <a:spcBef>
                <a:spcPts val="0"/>
              </a:spcBef>
            </a:pPr>
            <a:r>
              <a:rPr lang="fr-CA" b="1" dirty="0"/>
              <a:t>Référence</a:t>
            </a:r>
          </a:p>
          <a:p>
            <a:pPr>
              <a:spcBef>
                <a:spcPts val="0"/>
              </a:spcBef>
            </a:pPr>
            <a:r>
              <a:rPr lang="fr-CA" dirty="0">
                <a:solidFill>
                  <a:schemeClr val="bg2">
                    <a:lumMod val="10000"/>
                  </a:schemeClr>
                </a:solidFill>
              </a:rPr>
              <a:t>BOUTIN, S. et coll. </a:t>
            </a:r>
            <a:r>
              <a:rPr lang="fr-CA" i="1" dirty="0">
                <a:solidFill>
                  <a:schemeClr val="bg2">
                    <a:lumMod val="10000"/>
                  </a:schemeClr>
                </a:solidFill>
              </a:rPr>
              <a:t>PLoS One,</a:t>
            </a:r>
            <a:r>
              <a:rPr lang="fr-CA" dirty="0"/>
              <a:t> </a:t>
            </a:r>
            <a:r>
              <a:rPr lang="fr-CA" dirty="0">
                <a:solidFill>
                  <a:schemeClr val="bg2">
                    <a:lumMod val="10000"/>
                  </a:schemeClr>
                </a:solidFill>
              </a:rPr>
              <a:t>2015;10(1):e0116029.</a:t>
            </a:r>
            <a:endParaRPr lang="fr-CA" dirty="0"/>
          </a:p>
          <a:p>
            <a:pPr>
              <a:spcBef>
                <a:spcPts val="0"/>
              </a:spcBef>
            </a:pP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18</a:t>
            </a:fld>
            <a:endParaRPr lang="fr-CA" dirty="0">
              <a:solidFill>
                <a:prstClr val="black"/>
              </a:solidFill>
            </a:endParaRPr>
          </a:p>
        </p:txBody>
      </p:sp>
    </p:spTree>
    <p:extLst>
      <p:ext uri="{BB962C8B-B14F-4D97-AF65-F5344CB8AC3E}">
        <p14:creationId xmlns:p14="http://schemas.microsoft.com/office/powerpoint/2010/main" val="238883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Les conditions d’expansion en culture améliorées entraînent l’augmentation du nombre d’UTO pouvant être détectées par culture.</a:t>
            </a:r>
          </a:p>
          <a:p>
            <a:pPr marL="171450" indent="-171450">
              <a:spcBef>
                <a:spcPts val="0"/>
              </a:spcBef>
              <a:buFont typeface="Arial" panose="020B0604020202020204" pitchFamily="34" charset="0"/>
              <a:buChar char="•"/>
            </a:pPr>
            <a:r>
              <a:rPr lang="fr-CA" dirty="0"/>
              <a:t>L’association des techniques sur culture et sans culture permet de relever des UTO indétectables par l’une ou l’autre des méthodes employées seules.</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Les expectorations de patients atteints de FK ont été analysées par SNG (n = 4), par culture améliorée (n = 117) ou par l’association du SNG et de l’analyse sur culture (n = 4).</a:t>
            </a:r>
          </a:p>
          <a:p>
            <a:pPr marL="171450" indent="-171450">
              <a:spcBef>
                <a:spcPts val="0"/>
              </a:spcBef>
              <a:buFont typeface="Arial" panose="020B0604020202020204" pitchFamily="34" charset="0"/>
              <a:buChar char="•"/>
            </a:pPr>
            <a:r>
              <a:rPr lang="fr-CA" dirty="0"/>
              <a:t>Les méthodes d’expansion en culture ont été appliquées à 16 plaques à la gélose différentes cultivées dans des conditions aérobiques et anaérobiques.</a:t>
            </a:r>
          </a:p>
          <a:p>
            <a:pPr marL="171450" indent="-171450">
              <a:spcBef>
                <a:spcPts val="0"/>
              </a:spcBef>
              <a:buFont typeface="Arial" panose="020B0604020202020204" pitchFamily="34" charset="0"/>
              <a:buChar char="•"/>
            </a:pPr>
            <a:endParaRPr lang="fr-CA" dirty="0"/>
          </a:p>
          <a:p>
            <a:pPr>
              <a:spcBef>
                <a:spcPts val="0"/>
              </a:spcBef>
            </a:pPr>
            <a:r>
              <a:rPr lang="fr-CA" b="1" dirty="0"/>
              <a:t>Référence</a:t>
            </a:r>
          </a:p>
          <a:p>
            <a:pPr>
              <a:spcBef>
                <a:spcPts val="0"/>
              </a:spcBef>
            </a:pPr>
            <a:r>
              <a:rPr lang="fr-CA" dirty="0">
                <a:solidFill>
                  <a:schemeClr val="bg2">
                    <a:lumMod val="10000"/>
                  </a:schemeClr>
                </a:solidFill>
              </a:rPr>
              <a:t>SIBLEY, C. D. et coll. </a:t>
            </a:r>
            <a:r>
              <a:rPr lang="fr-CA" i="1" dirty="0">
                <a:solidFill>
                  <a:schemeClr val="bg2">
                    <a:lumMod val="10000"/>
                  </a:schemeClr>
                </a:solidFill>
              </a:rPr>
              <a:t>PLoS One,</a:t>
            </a:r>
            <a:r>
              <a:rPr lang="fr-CA" dirty="0"/>
              <a:t> </a:t>
            </a:r>
            <a:r>
              <a:rPr lang="fr-CA" dirty="0">
                <a:solidFill>
                  <a:schemeClr val="bg2">
                    <a:lumMod val="10000"/>
                  </a:schemeClr>
                </a:solidFill>
              </a:rPr>
              <a:t>2011;6(7):e22702.</a:t>
            </a: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19</a:t>
            </a:fld>
            <a:endParaRPr lang="fr-CA" dirty="0">
              <a:solidFill>
                <a:prstClr val="black"/>
              </a:solidFill>
            </a:endParaRPr>
          </a:p>
        </p:txBody>
      </p:sp>
    </p:spTree>
    <p:extLst>
      <p:ext uri="{BB962C8B-B14F-4D97-AF65-F5344CB8AC3E}">
        <p14:creationId xmlns:p14="http://schemas.microsoft.com/office/powerpoint/2010/main" val="3068501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a:t>
            </a:fld>
            <a:endParaRPr lang="fr-CA" dirty="0">
              <a:solidFill>
                <a:prstClr val="black"/>
              </a:solidFill>
            </a:endParaRPr>
          </a:p>
        </p:txBody>
      </p:sp>
    </p:spTree>
    <p:extLst>
      <p:ext uri="{BB962C8B-B14F-4D97-AF65-F5344CB8AC3E}">
        <p14:creationId xmlns:p14="http://schemas.microsoft.com/office/powerpoint/2010/main" val="3421647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20</a:t>
            </a:fld>
            <a:endParaRPr lang="fr-CA" dirty="0">
              <a:solidFill>
                <a:prstClr val="black"/>
              </a:solidFill>
            </a:endParaRPr>
          </a:p>
        </p:txBody>
      </p:sp>
    </p:spTree>
    <p:extLst>
      <p:ext uri="{BB962C8B-B14F-4D97-AF65-F5344CB8AC3E}">
        <p14:creationId xmlns:p14="http://schemas.microsoft.com/office/powerpoint/2010/main" val="387308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dirty="0"/>
              <a:t>Les étapes de la caractérisation d’un microbiome par séquençage de l’ARN ribosomique 16S sont :</a:t>
            </a:r>
          </a:p>
          <a:p>
            <a:pPr marL="400050" lvl="1" indent="-171450">
              <a:spcBef>
                <a:spcPts val="0"/>
              </a:spcBef>
              <a:spcAft>
                <a:spcPts val="0"/>
              </a:spcAft>
              <a:buFont typeface="Arial" panose="020B0604020202020204" pitchFamily="34" charset="0"/>
              <a:buChar char="–"/>
            </a:pPr>
            <a:r>
              <a:rPr lang="fr-CA" dirty="0">
                <a:solidFill>
                  <a:schemeClr val="bg2">
                    <a:lumMod val="10000"/>
                  </a:schemeClr>
                </a:solidFill>
              </a:rPr>
              <a:t>Prélèvement de l’échantillon (p. ex. expectorations)</a:t>
            </a:r>
          </a:p>
          <a:p>
            <a:pPr marL="400050" lvl="1" indent="-171450">
              <a:spcBef>
                <a:spcPts val="0"/>
              </a:spcBef>
              <a:spcAft>
                <a:spcPts val="0"/>
              </a:spcAft>
              <a:buFont typeface="Arial" panose="020B0604020202020204" pitchFamily="34" charset="0"/>
              <a:buChar char="–"/>
            </a:pPr>
            <a:r>
              <a:rPr lang="fr-CA" dirty="0">
                <a:solidFill>
                  <a:schemeClr val="bg2">
                    <a:lumMod val="10000"/>
                  </a:schemeClr>
                </a:solidFill>
              </a:rPr>
              <a:t>Extraction de l’ADN (acides nucléiques)</a:t>
            </a:r>
          </a:p>
          <a:p>
            <a:pPr marL="400050" lvl="1" indent="-171450">
              <a:spcBef>
                <a:spcPts val="0"/>
              </a:spcBef>
              <a:spcAft>
                <a:spcPts val="0"/>
              </a:spcAft>
              <a:buFont typeface="Arial" panose="020B0604020202020204" pitchFamily="34" charset="0"/>
              <a:buChar char="–"/>
            </a:pPr>
            <a:r>
              <a:rPr lang="fr-CA" dirty="0">
                <a:solidFill>
                  <a:schemeClr val="bg2">
                    <a:lumMod val="10000"/>
                  </a:schemeClr>
                </a:solidFill>
              </a:rPr>
              <a:t>Amplification des régions variables du gène de l’ARN ribosomique 16S à l’aide d’une amorce</a:t>
            </a:r>
          </a:p>
          <a:p>
            <a:pPr marL="400050" lvl="1" indent="-171450">
              <a:spcBef>
                <a:spcPts val="0"/>
              </a:spcBef>
              <a:spcAft>
                <a:spcPts val="0"/>
              </a:spcAft>
              <a:buFont typeface="Arial" panose="020B0604020202020204" pitchFamily="34" charset="0"/>
              <a:buChar char="–"/>
            </a:pPr>
            <a:r>
              <a:rPr lang="fr-CA" dirty="0">
                <a:solidFill>
                  <a:schemeClr val="bg2">
                    <a:lumMod val="10000"/>
                  </a:schemeClr>
                </a:solidFill>
              </a:rPr>
              <a:t>Identification des taxons microbiens en comparant leurs séquences à celles provenant d’une base de données de référence</a:t>
            </a:r>
          </a:p>
          <a:p>
            <a:pPr marL="400050" lvl="1" indent="-171450">
              <a:spcBef>
                <a:spcPts val="0"/>
              </a:spcBef>
              <a:spcAft>
                <a:spcPts val="0"/>
              </a:spcAft>
              <a:buFont typeface="Arial" panose="020B0604020202020204" pitchFamily="34" charset="0"/>
              <a:buChar char="–"/>
            </a:pPr>
            <a:r>
              <a:rPr lang="fr-CA" dirty="0">
                <a:solidFill>
                  <a:schemeClr val="bg2">
                    <a:lumMod val="10000"/>
                  </a:schemeClr>
                </a:solidFill>
              </a:rPr>
              <a:t>Analyse visant à caractériser le profil du microbiome (comprend de l’information sur l’abondance relative des microorganismes)</a:t>
            </a:r>
          </a:p>
          <a:p>
            <a:pPr>
              <a:spcBef>
                <a:spcPts val="0"/>
              </a:spcBef>
              <a:spcAft>
                <a:spcPts val="0"/>
              </a:spcAft>
            </a:pPr>
            <a:endParaRPr lang="fr-CA" b="1" dirty="0"/>
          </a:p>
          <a:p>
            <a:pPr>
              <a:spcBef>
                <a:spcPts val="0"/>
              </a:spcBef>
              <a:spcAft>
                <a:spcPts val="0"/>
              </a:spcAft>
            </a:pPr>
            <a:r>
              <a:rPr lang="fr-CA" b="1" dirty="0"/>
              <a:t>Référence</a:t>
            </a: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ROGERS, G. B. et coll. </a:t>
            </a:r>
            <a:r>
              <a:rPr lang="fr-CA" sz="1200" i="1" dirty="0">
                <a:solidFill>
                  <a:schemeClr val="bg2">
                    <a:lumMod val="10000"/>
                  </a:schemeClr>
                </a:solidFill>
              </a:rPr>
              <a:t>Thorax, </a:t>
            </a:r>
            <a:r>
              <a:rPr lang="fr-CA" sz="1200" dirty="0">
                <a:solidFill>
                  <a:schemeClr val="bg2">
                    <a:lumMod val="10000"/>
                  </a:schemeClr>
                </a:solidFill>
              </a:rPr>
              <a:t>2015;70(1):74-81.</a:t>
            </a:r>
            <a:endParaRPr lang="fr-CA" sz="12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21</a:t>
            </a:fld>
            <a:endParaRPr lang="fr-CA" dirty="0"/>
          </a:p>
        </p:txBody>
      </p:sp>
    </p:spTree>
    <p:extLst>
      <p:ext uri="{BB962C8B-B14F-4D97-AF65-F5344CB8AC3E}">
        <p14:creationId xmlns:p14="http://schemas.microsoft.com/office/powerpoint/2010/main" val="2071340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La composition du microbiome peut être analysée à l’aide de diverses mesures de la diversité.</a:t>
            </a:r>
          </a:p>
          <a:p>
            <a:pPr marL="400050" lvl="1" indent="-171450">
              <a:spcBef>
                <a:spcPts val="0"/>
              </a:spcBef>
              <a:buFont typeface="Arial" panose="020B0604020202020204" pitchFamily="34" charset="0"/>
              <a:buChar char="–"/>
            </a:pPr>
            <a:r>
              <a:rPr lang="fr-CA" dirty="0"/>
              <a:t>Richesse : Permet de déterminer le nombre d’UTO présentes dans un échantillon.</a:t>
            </a:r>
          </a:p>
          <a:p>
            <a:pPr marL="400050" lvl="1" indent="-171450">
              <a:spcBef>
                <a:spcPts val="0"/>
              </a:spcBef>
              <a:buFont typeface="Arial" panose="020B0604020202020204" pitchFamily="34" charset="0"/>
              <a:buChar char="–"/>
            </a:pPr>
            <a:r>
              <a:rPr lang="fr-CA" dirty="0"/>
              <a:t>Homogénéité : Permet de déterminer le degré d’uniformité de la répartition des UTO dans un échantillon.</a:t>
            </a:r>
          </a:p>
          <a:p>
            <a:pPr marL="400050" lvl="1" indent="-171450">
              <a:spcBef>
                <a:spcPts val="0"/>
              </a:spcBef>
              <a:buFont typeface="Arial" panose="020B0604020202020204" pitchFamily="34" charset="0"/>
              <a:buChar char="–"/>
            </a:pPr>
            <a:r>
              <a:rPr lang="fr-CA" dirty="0"/>
              <a:t>Similarité à d’autres échantillons : Permet de déterminer le nombre d’UTO communes d’un échantillon à l’autre.</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La diversité dans un seul échantillon (richesse et homogénéité) s’appelle la « diversité alpha ». Les formules couramment utilisées pour calculer la diversité alpha comprennent l’indice de Shannon, l’indice de Simpson et l’estimation Chao1.</a:t>
            </a:r>
          </a:p>
          <a:p>
            <a:pPr marL="171450" indent="-171450">
              <a:spcBef>
                <a:spcPts val="0"/>
              </a:spcBef>
              <a:buFont typeface="Arial" panose="020B0604020202020204" pitchFamily="34" charset="0"/>
              <a:buChar char="•"/>
            </a:pPr>
            <a:r>
              <a:rPr lang="fr-CA" dirty="0"/>
              <a:t>La diversité entre les échantillons (similarité) s’appelle la « diversité bêta ». Elle est souvent calculée à l’aide de la méthode de Bray-Curtis. </a:t>
            </a:r>
          </a:p>
          <a:p>
            <a:pPr>
              <a:spcBef>
                <a:spcPts val="0"/>
              </a:spcBef>
            </a:pPr>
            <a:endParaRPr lang="fr-CA" b="1" dirty="0"/>
          </a:p>
          <a:p>
            <a:pPr>
              <a:spcBef>
                <a:spcPts val="0"/>
              </a:spcBef>
            </a:pPr>
            <a:r>
              <a:rPr lang="fr-CA" b="1" dirty="0"/>
              <a:t>Référence</a:t>
            </a:r>
          </a:p>
          <a:p>
            <a:pPr>
              <a:spcBef>
                <a:spcPts val="0"/>
              </a:spcBef>
            </a:pPr>
            <a:r>
              <a:rPr lang="fr-CA" dirty="0"/>
              <a:t>MORGAN, X. C. et C. Huttenhower. </a:t>
            </a:r>
            <a:r>
              <a:rPr lang="fr-CA" i="1" dirty="0"/>
              <a:t>PLoS Comp Bio</a:t>
            </a:r>
            <a:r>
              <a:rPr lang="fr-CA" dirty="0"/>
              <a:t>, 2012;8(12):e1002808.</a:t>
            </a: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22</a:t>
            </a:fld>
            <a:endParaRPr lang="fr-CA" dirty="0">
              <a:solidFill>
                <a:prstClr val="black"/>
              </a:solidFill>
            </a:endParaRPr>
          </a:p>
        </p:txBody>
      </p:sp>
    </p:spTree>
    <p:extLst>
      <p:ext uri="{BB962C8B-B14F-4D97-AF65-F5344CB8AC3E}">
        <p14:creationId xmlns:p14="http://schemas.microsoft.com/office/powerpoint/2010/main" val="3222386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Le microbiome d’échantillons différents peut être analysé en comparant le nombre de taxons communs ou distincts (diversité bêta)</a:t>
            </a:r>
            <a:r>
              <a:rPr lang="fr-CA" baseline="30000" dirty="0"/>
              <a:t>1</a:t>
            </a:r>
            <a:r>
              <a:rPr lang="fr-CA" dirty="0"/>
              <a:t> et en examinant la distance phylogénétique moyenne par paire entre toutes les paires possibles de membres de la communauté</a:t>
            </a:r>
            <a:r>
              <a:rPr lang="fr-CA" baseline="30000" dirty="0"/>
              <a:t>2</a:t>
            </a:r>
            <a:r>
              <a:rPr lang="fr-CA" dirty="0"/>
              <a:t>.</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La diversité entre les échantillons (similarité ou différence) s’appelle la « diversité bêta ». Elle peut être calculée à l’aide de la méthode de Bray-Curtis</a:t>
            </a:r>
            <a:r>
              <a:rPr lang="fr-CA" baseline="30000" dirty="0"/>
              <a:t>1</a:t>
            </a:r>
            <a:r>
              <a:rPr lang="fr-CA" dirty="0"/>
              <a:t>. </a:t>
            </a:r>
          </a:p>
          <a:p>
            <a:pPr marL="171450" indent="-171450">
              <a:spcBef>
                <a:spcPts val="0"/>
              </a:spcBef>
              <a:buFont typeface="Arial" panose="020B0604020202020204" pitchFamily="34" charset="0"/>
              <a:buChar char="•"/>
            </a:pPr>
            <a:r>
              <a:rPr lang="fr-CA" dirty="0"/>
              <a:t>L’indice de parenté net est calculé à l’aide de l’arbre phylogénétique et de la matrice de distance</a:t>
            </a:r>
            <a:r>
              <a:rPr lang="fr-CA" baseline="30000" dirty="0"/>
              <a:t>2</a:t>
            </a:r>
            <a:r>
              <a:rPr lang="fr-CA" dirty="0"/>
              <a:t>.</a:t>
            </a:r>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t>MORGAN, X. C. et C. Huttenhower. </a:t>
            </a:r>
            <a:r>
              <a:rPr lang="fr-CA" i="1" dirty="0"/>
              <a:t>PLoS Comp Bio</a:t>
            </a:r>
            <a:r>
              <a:rPr lang="fr-CA" dirty="0"/>
              <a:t>, 2012;8(12):e1002808.</a:t>
            </a:r>
          </a:p>
          <a:p>
            <a:pPr marL="228600" indent="-228600">
              <a:spcBef>
                <a:spcPts val="0"/>
              </a:spcBef>
              <a:buAutoNum type="arabicPeriod"/>
            </a:pPr>
            <a:r>
              <a:rPr lang="fr-CA" dirty="0">
                <a:solidFill>
                  <a:srgbClr val="D7D7D7">
                    <a:lumMod val="10000"/>
                  </a:srgbClr>
                </a:solidFill>
              </a:rPr>
              <a:t>HERRERA-ALSINA, L. et R. Villegas-Patraca. </a:t>
            </a:r>
            <a:r>
              <a:rPr lang="fr-CA" i="1" dirty="0">
                <a:solidFill>
                  <a:srgbClr val="D7D7D7">
                    <a:lumMod val="10000"/>
                  </a:srgbClr>
                </a:solidFill>
              </a:rPr>
              <a:t>Eco and Evo</a:t>
            </a:r>
            <a:r>
              <a:rPr lang="fr-CA" dirty="0"/>
              <a:t>, </a:t>
            </a:r>
            <a:r>
              <a:rPr lang="fr-CA" dirty="0">
                <a:solidFill>
                  <a:srgbClr val="D7D7D7">
                    <a:lumMod val="10000"/>
                  </a:srgbClr>
                </a:solidFill>
              </a:rPr>
              <a:t>2014;4(7):</a:t>
            </a:r>
            <a:br>
              <a:rPr lang="fr-CA" dirty="0">
                <a:solidFill>
                  <a:srgbClr val="D7D7D7">
                    <a:lumMod val="10000"/>
                  </a:srgbClr>
                </a:solidFill>
              </a:rPr>
            </a:br>
            <a:r>
              <a:rPr lang="fr-CA" dirty="0">
                <a:solidFill>
                  <a:srgbClr val="D7D7D7">
                    <a:lumMod val="10000"/>
                  </a:srgbClr>
                </a:solidFill>
              </a:rPr>
              <a:t>968-976.</a:t>
            </a: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23</a:t>
            </a:fld>
            <a:endParaRPr lang="fr-CA" dirty="0">
              <a:solidFill>
                <a:prstClr val="black"/>
              </a:solidFill>
            </a:endParaRPr>
          </a:p>
        </p:txBody>
      </p:sp>
    </p:spTree>
    <p:extLst>
      <p:ext uri="{BB962C8B-B14F-4D97-AF65-F5344CB8AC3E}">
        <p14:creationId xmlns:p14="http://schemas.microsoft.com/office/powerpoint/2010/main" val="297042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A26B64B-DB3A-4CEF-8D71-33138CAED4FB}" type="slidenum">
              <a:rPr lang="en-US" smtClean="0"/>
              <a:t>24</a:t>
            </a:fld>
            <a:endParaRPr lang="fr-CA" dirty="0"/>
          </a:p>
        </p:txBody>
      </p:sp>
      <p:sp>
        <p:nvSpPr>
          <p:cNvPr id="8" name="Notes Placeholder 2"/>
          <p:cNvSpPr>
            <a:spLocks noGrp="1"/>
          </p:cNvSpPr>
          <p:nvPr>
            <p:ph type="body" idx="3"/>
          </p:nvPr>
        </p:nvSpPr>
        <p:spPr>
          <a:xfrm>
            <a:off x="685800" y="4400550"/>
            <a:ext cx="5486400" cy="3600450"/>
          </a:xfrm>
        </p:spPr>
        <p:txBody>
          <a:bodyPr/>
          <a:lstStyle/>
          <a:p>
            <a:endParaRPr lang="en-US" dirty="0"/>
          </a:p>
        </p:txBody>
      </p:sp>
    </p:spTree>
    <p:extLst>
      <p:ext uri="{BB962C8B-B14F-4D97-AF65-F5344CB8AC3E}">
        <p14:creationId xmlns:p14="http://schemas.microsoft.com/office/powerpoint/2010/main" val="1960526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25</a:t>
            </a:fld>
            <a:endParaRPr lang="fr-CA" dirty="0">
              <a:solidFill>
                <a:prstClr val="black"/>
              </a:solidFill>
            </a:endParaRPr>
          </a:p>
        </p:txBody>
      </p:sp>
    </p:spTree>
    <p:extLst>
      <p:ext uri="{BB962C8B-B14F-4D97-AF65-F5344CB8AC3E}">
        <p14:creationId xmlns:p14="http://schemas.microsoft.com/office/powerpoint/2010/main" val="886230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41363"/>
            <a:ext cx="4648200" cy="3486150"/>
          </a:xfrm>
        </p:spPr>
      </p:sp>
      <p:sp>
        <p:nvSpPr>
          <p:cNvPr id="3" name="Notes Placeholder 2"/>
          <p:cNvSpPr>
            <a:spLocks noGrp="1"/>
          </p:cNvSpPr>
          <p:nvPr>
            <p:ph type="body" idx="1"/>
          </p:nvPr>
        </p:nvSpPr>
        <p:spPr>
          <a:xfrm>
            <a:off x="708377" y="4423128"/>
            <a:ext cx="5601935" cy="3600450"/>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Environ 200 espèces de bactéries ont été observées dans les poumons sains</a:t>
            </a:r>
            <a:r>
              <a:rPr lang="fr-CA" baseline="30000" dirty="0"/>
              <a:t>1</a:t>
            </a:r>
            <a:r>
              <a:rPr lang="fr-CA" dirty="0"/>
              <a:t>.</a:t>
            </a:r>
          </a:p>
          <a:p>
            <a:pPr marL="171450" indent="-171450">
              <a:spcBef>
                <a:spcPts val="0"/>
              </a:spcBef>
              <a:buFont typeface="Arial" panose="020B0604020202020204" pitchFamily="34" charset="0"/>
              <a:buChar char="•"/>
            </a:pPr>
            <a:r>
              <a:rPr lang="fr-CA" dirty="0"/>
              <a:t>Le poumon sain n’a pas toujours le même microbiome, et le microbiome est hétérogène d’une personne à l’autre</a:t>
            </a:r>
            <a:r>
              <a:rPr lang="fr-CA" baseline="30000" dirty="0"/>
              <a:t>2</a:t>
            </a:r>
            <a:r>
              <a:rPr lang="fr-CA" dirty="0"/>
              <a:t>.</a:t>
            </a:r>
            <a:endParaRPr lang="fr-CA" baseline="30000" dirty="0"/>
          </a:p>
          <a:p>
            <a:pPr marL="171450" indent="-171450">
              <a:spcBef>
                <a:spcPts val="0"/>
              </a:spcBef>
              <a:buFont typeface="Arial" panose="020B0604020202020204" pitchFamily="34" charset="0"/>
              <a:buChar char="•"/>
            </a:pPr>
            <a:r>
              <a:rPr lang="fr-CA" dirty="0"/>
              <a:t>La figure illustre la distribution des phylums prélevés par brossage par bronchoscope gainé du lobe supérieur gauche chez des sujets en bonne santé. Les phylums ont été sous-classés dans les sept catégories de genres les plus courants (</a:t>
            </a:r>
            <a:r>
              <a:rPr lang="fr-CA" i="1" dirty="0"/>
              <a:t>Corynebacterium</a:t>
            </a:r>
            <a:r>
              <a:rPr lang="fr-CA" dirty="0"/>
              <a:t>, </a:t>
            </a:r>
            <a:r>
              <a:rPr lang="fr-CA" i="1" dirty="0"/>
              <a:t>Prevotella</a:t>
            </a:r>
            <a:r>
              <a:rPr lang="fr-CA" dirty="0"/>
              <a:t>, </a:t>
            </a:r>
            <a:r>
              <a:rPr lang="fr-CA" i="1" dirty="0"/>
              <a:t>Staphylococcus</a:t>
            </a:r>
            <a:r>
              <a:rPr lang="fr-CA" dirty="0"/>
              <a:t>, </a:t>
            </a:r>
            <a:r>
              <a:rPr lang="fr-CA" i="1" dirty="0"/>
              <a:t>Streptococcus</a:t>
            </a:r>
            <a:r>
              <a:rPr lang="fr-CA" dirty="0"/>
              <a:t>, </a:t>
            </a:r>
            <a:r>
              <a:rPr lang="fr-CA" i="1" dirty="0"/>
              <a:t>Veillonella</a:t>
            </a:r>
            <a:r>
              <a:rPr lang="fr-CA" dirty="0"/>
              <a:t>, </a:t>
            </a:r>
            <a:r>
              <a:rPr lang="fr-CA" i="1" dirty="0"/>
              <a:t>Haemophilus,</a:t>
            </a:r>
            <a:r>
              <a:rPr lang="fr-CA" dirty="0"/>
              <a:t> et </a:t>
            </a:r>
            <a:r>
              <a:rPr lang="fr-CA" i="1" dirty="0"/>
              <a:t>Neisseria</a:t>
            </a:r>
            <a:r>
              <a:rPr lang="fr-CA" dirty="0"/>
              <a:t>)</a:t>
            </a:r>
            <a:r>
              <a:rPr lang="fr-CA" baseline="30000" dirty="0"/>
              <a:t>3</a:t>
            </a:r>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t>DICKSON, R. P. et coll. </a:t>
            </a:r>
            <a:r>
              <a:rPr lang="fr-CA" i="1" dirty="0"/>
              <a:t>Ann Am Thorac Soc, </a:t>
            </a:r>
            <a:r>
              <a:rPr lang="fr-CA" dirty="0"/>
              <a:t>2015;12(6):821-830.</a:t>
            </a:r>
          </a:p>
          <a:p>
            <a:pPr marL="228600" indent="-228600">
              <a:spcBef>
                <a:spcPts val="0"/>
              </a:spcBef>
              <a:buFont typeface="+mj-lt"/>
              <a:buAutoNum type="arabicPeriod"/>
            </a:pPr>
            <a:r>
              <a:rPr lang="fr-CA" dirty="0"/>
              <a:t>CHARSON, E. S. et coll. </a:t>
            </a:r>
            <a:r>
              <a:rPr lang="fr-CA" i="1" dirty="0"/>
              <a:t>Am J Respir Crit Care Med</a:t>
            </a:r>
            <a:r>
              <a:rPr lang="fr-CA" dirty="0"/>
              <a:t>. 2011;184(8):957-963.</a:t>
            </a:r>
          </a:p>
          <a:p>
            <a:pPr marL="228600" indent="-228600">
              <a:spcBef>
                <a:spcPts val="0"/>
              </a:spcBef>
              <a:buFont typeface="+mj-lt"/>
              <a:buAutoNum type="arabicPeriod"/>
            </a:pPr>
            <a:r>
              <a:rPr lang="fr-CA" dirty="0"/>
              <a:t>HILTY, M. et coll. </a:t>
            </a:r>
            <a:r>
              <a:rPr lang="fr-CA" i="1" dirty="0"/>
              <a:t>PLoS One</a:t>
            </a:r>
            <a:r>
              <a:rPr lang="fr-CA" dirty="0"/>
              <a:t>, 2010;5(1):e8578.</a:t>
            </a: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26</a:t>
            </a:fld>
            <a:endParaRPr lang="fr-CA" dirty="0">
              <a:solidFill>
                <a:prstClr val="black"/>
              </a:solidFill>
            </a:endParaRPr>
          </a:p>
        </p:txBody>
      </p:sp>
    </p:spTree>
    <p:extLst>
      <p:ext uri="{BB962C8B-B14F-4D97-AF65-F5344CB8AC3E}">
        <p14:creationId xmlns:p14="http://schemas.microsoft.com/office/powerpoint/2010/main" val="1276960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682417"/>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La composition du microbiome du poumon repose sur 3 facteurs écologiques</a:t>
            </a:r>
            <a:r>
              <a:rPr lang="fr-CA" baseline="30000" dirty="0"/>
              <a:t>1</a:t>
            </a:r>
            <a:r>
              <a:rPr lang="fr-CA" dirty="0"/>
              <a:t>.</a:t>
            </a:r>
          </a:p>
          <a:p>
            <a:pPr marL="400050" lvl="1" indent="-171450">
              <a:spcBef>
                <a:spcPts val="0"/>
              </a:spcBef>
              <a:buFont typeface="Arial" panose="020B0604020202020204" pitchFamily="34" charset="0"/>
              <a:buChar char="–"/>
            </a:pPr>
            <a:r>
              <a:rPr lang="fr-CA" dirty="0"/>
              <a:t>Immigration microbienne dans les voies respiratoires</a:t>
            </a:r>
          </a:p>
          <a:p>
            <a:pPr marL="400050" lvl="1" indent="-171450">
              <a:spcBef>
                <a:spcPts val="0"/>
              </a:spcBef>
              <a:buFont typeface="Arial" panose="020B0604020202020204" pitchFamily="34" charset="0"/>
              <a:buChar char="–"/>
            </a:pPr>
            <a:r>
              <a:rPr lang="fr-CA" dirty="0"/>
              <a:t>Élimination des microbes des voies respiratoires</a:t>
            </a:r>
          </a:p>
          <a:p>
            <a:pPr marL="400050" lvl="1" indent="-171450">
              <a:spcBef>
                <a:spcPts val="0"/>
              </a:spcBef>
              <a:buFont typeface="Arial" panose="020B0604020202020204" pitchFamily="34" charset="0"/>
              <a:buChar char="–"/>
            </a:pPr>
            <a:r>
              <a:rPr lang="fr-CA" dirty="0"/>
              <a:t>Taux de reproduction relatif des membres de sa communauté, déterminé par les conditions de croissance propres à la région</a:t>
            </a:r>
          </a:p>
          <a:p>
            <a:pPr marL="171450" indent="-171450">
              <a:spcBef>
                <a:spcPts val="0"/>
              </a:spcBef>
              <a:buFont typeface="Arial" panose="020B0604020202020204" pitchFamily="34" charset="0"/>
              <a:buChar char="•"/>
            </a:pPr>
            <a:r>
              <a:rPr lang="fr-CA" dirty="0"/>
              <a:t>Le </a:t>
            </a:r>
            <a:r>
              <a:rPr lang="fr-CA" dirty="0" err="1"/>
              <a:t>microbiome</a:t>
            </a:r>
            <a:r>
              <a:rPr lang="fr-CA" dirty="0"/>
              <a:t> buccal est la source principale du microbiote bactérien pulmomaire</a:t>
            </a:r>
            <a:r>
              <a:rPr lang="fr-CA" baseline="30000" dirty="0"/>
              <a:t>1</a:t>
            </a:r>
            <a:r>
              <a:rPr lang="fr-CA" dirty="0"/>
              <a:t>.</a:t>
            </a:r>
          </a:p>
          <a:p>
            <a:pPr marL="400050" lvl="1" indent="-171450">
              <a:spcBef>
                <a:spcPts val="0"/>
              </a:spcBef>
              <a:buFont typeface="Arial" panose="020B0604020202020204" pitchFamily="34" charset="0"/>
              <a:buChar char="–"/>
            </a:pPr>
            <a:r>
              <a:rPr lang="fr-CA" dirty="0"/>
              <a:t>Les communautés bactériennes du poumon sain et de la bouche saine ont un nombre significatif de membres communs</a:t>
            </a:r>
            <a:r>
              <a:rPr lang="fr-CA" baseline="30000" dirty="0"/>
              <a:t>2</a:t>
            </a:r>
            <a:r>
              <a:rPr lang="fr-CA" dirty="0"/>
              <a:t>.</a:t>
            </a:r>
          </a:p>
          <a:p>
            <a:pPr marL="171450" indent="-171450">
              <a:spcBef>
                <a:spcPts val="0"/>
              </a:spcBef>
              <a:buFont typeface="Arial" panose="020B0604020202020204" pitchFamily="34" charset="0"/>
              <a:buChar char="•"/>
            </a:pPr>
            <a:r>
              <a:rPr lang="fr-CA" dirty="0"/>
              <a:t>La cavité buccale a une charge bactérienne beaucoup plus importante que les poumons</a:t>
            </a:r>
            <a:r>
              <a:rPr lang="fr-CA" baseline="30000" dirty="0"/>
              <a:t>2</a:t>
            </a:r>
            <a:r>
              <a:rPr lang="fr-CA" dirty="0"/>
              <a:t>, ce qui ne transparaît pas dans l’abondance relative illustrée dans la figure.</a:t>
            </a:r>
          </a:p>
          <a:p>
            <a:pPr>
              <a:spcBef>
                <a:spcPts val="0"/>
              </a:spcBef>
            </a:pPr>
            <a:endParaRPr lang="fr-CA" b="1" dirty="0"/>
          </a:p>
          <a:p>
            <a:pPr>
              <a:spcBef>
                <a:spcPts val="0"/>
              </a:spcBef>
            </a:pPr>
            <a:r>
              <a:rPr lang="fr-CA" b="1" dirty="0"/>
              <a:t>Autres renseignements</a:t>
            </a:r>
            <a:r>
              <a:rPr lang="fr-CA" b="1" baseline="30000" dirty="0"/>
              <a:t>2</a:t>
            </a:r>
            <a:endParaRPr lang="fr-CA" b="1" dirty="0"/>
          </a:p>
          <a:p>
            <a:pPr marL="171450" indent="-171450">
              <a:spcBef>
                <a:spcPts val="0"/>
              </a:spcBef>
              <a:buFont typeface="Arial" panose="020B0604020202020204" pitchFamily="34" charset="0"/>
              <a:buChar char="•"/>
            </a:pPr>
            <a:r>
              <a:rPr lang="fr-CA" dirty="0"/>
              <a:t>Les échantillons obtenus par lavage buccal et par LBA provenaient de 28 personnes en bonne santé.</a:t>
            </a:r>
          </a:p>
          <a:p>
            <a:pPr marL="171450" indent="-171450">
              <a:spcBef>
                <a:spcPts val="0"/>
              </a:spcBef>
              <a:buFont typeface="Arial" panose="020B0604020202020204" pitchFamily="34" charset="0"/>
              <a:buChar char="•"/>
            </a:pPr>
            <a:r>
              <a:rPr lang="fr-CA" dirty="0"/>
              <a:t>Des échantillons d’ADN ont été analysés par pyroséquençage pour définir les UTO.</a:t>
            </a:r>
          </a:p>
          <a:p>
            <a:pPr marL="171450" indent="-171450">
              <a:spcBef>
                <a:spcPts val="0"/>
              </a:spcBef>
              <a:buFont typeface="Arial" panose="020B0604020202020204" pitchFamily="34" charset="0"/>
              <a:buChar char="•"/>
            </a:pPr>
            <a:r>
              <a:rPr lang="fr-CA" dirty="0"/>
              <a:t>Les graphiques en barres sont des diagrammes rang-abondance des 50 UTO principales. Les barres représentent la moyenne ± l’erreur-type.</a:t>
            </a:r>
          </a:p>
          <a:p>
            <a:pPr>
              <a:spcBef>
                <a:spcPts val="0"/>
              </a:spcBef>
            </a:pPr>
            <a:endParaRPr lang="fr-CA" b="1" dirty="0"/>
          </a:p>
          <a:p>
            <a:pPr>
              <a:spcBef>
                <a:spcPts val="0"/>
              </a:spcBef>
            </a:pPr>
            <a:r>
              <a:rPr lang="fr-CA" b="1" dirty="0"/>
              <a:t>Références</a:t>
            </a:r>
            <a:endParaRPr lang="fr-CA" dirty="0"/>
          </a:p>
          <a:p>
            <a:pPr marL="228600" indent="-228600">
              <a:spcBef>
                <a:spcPts val="0"/>
              </a:spcBef>
              <a:buFont typeface="+mj-lt"/>
              <a:buAutoNum type="arabicPeriod"/>
            </a:pPr>
            <a:r>
              <a:rPr lang="fr-CA" dirty="0">
                <a:solidFill>
                  <a:schemeClr val="bg2">
                    <a:lumMod val="10000"/>
                  </a:schemeClr>
                </a:solidFill>
              </a:rPr>
              <a:t>DICKSON, R. P. et G. B. Huffnagle. </a:t>
            </a:r>
            <a:r>
              <a:rPr lang="fr-CA" i="1" dirty="0">
                <a:solidFill>
                  <a:schemeClr val="bg2">
                    <a:lumMod val="10000"/>
                  </a:schemeClr>
                </a:solidFill>
              </a:rPr>
              <a:t>PLoS Pathogens,</a:t>
            </a:r>
            <a:r>
              <a:rPr lang="fr-CA" dirty="0"/>
              <a:t> </a:t>
            </a:r>
            <a:r>
              <a:rPr lang="fr-CA" dirty="0">
                <a:solidFill>
                  <a:schemeClr val="bg2">
                    <a:lumMod val="10000"/>
                  </a:schemeClr>
                </a:solidFill>
              </a:rPr>
              <a:t>2015;11(7):e1004923.</a:t>
            </a:r>
            <a:endParaRPr lang="fr-CA" dirty="0">
              <a:solidFill>
                <a:schemeClr val="bg2">
                  <a:lumMod val="10000"/>
                </a:schemeClr>
              </a:solidFill>
              <a:cs typeface="Arial" pitchFamily="34" charset="0"/>
            </a:endParaRPr>
          </a:p>
          <a:p>
            <a:pPr marL="228600" indent="-228600">
              <a:spcBef>
                <a:spcPts val="0"/>
              </a:spcBef>
              <a:buFont typeface="+mj-lt"/>
              <a:buAutoNum type="arabicPeriod"/>
            </a:pPr>
            <a:r>
              <a:rPr lang="fr-CA" dirty="0">
                <a:solidFill>
                  <a:schemeClr val="bg2">
                    <a:lumMod val="10000"/>
                  </a:schemeClr>
                </a:solidFill>
              </a:rPr>
              <a:t>BASSIS, C. M. et coll. </a:t>
            </a:r>
            <a:r>
              <a:rPr lang="fr-CA" i="1" dirty="0">
                <a:solidFill>
                  <a:schemeClr val="bg2">
                    <a:lumMod val="10000"/>
                  </a:schemeClr>
                </a:solidFill>
              </a:rPr>
              <a:t>Mbio,</a:t>
            </a:r>
            <a:r>
              <a:rPr lang="fr-CA" dirty="0"/>
              <a:t> </a:t>
            </a:r>
            <a:r>
              <a:rPr lang="fr-CA" dirty="0">
                <a:solidFill>
                  <a:schemeClr val="bg2">
                    <a:lumMod val="10000"/>
                  </a:schemeClr>
                </a:solidFill>
              </a:rPr>
              <a:t>2015;6(2):e00037.</a:t>
            </a:r>
            <a:endParaRPr lang="fr-CA" dirty="0">
              <a:solidFill>
                <a:schemeClr val="bg2">
                  <a:lumMod val="10000"/>
                </a:schemeClr>
              </a:solidFill>
              <a:cs typeface="Arial"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27</a:t>
            </a:fld>
            <a:endParaRPr lang="fr-CA" dirty="0">
              <a:solidFill>
                <a:prstClr val="black"/>
              </a:solidFill>
            </a:endParaRPr>
          </a:p>
        </p:txBody>
      </p:sp>
    </p:spTree>
    <p:extLst>
      <p:ext uri="{BB962C8B-B14F-4D97-AF65-F5344CB8AC3E}">
        <p14:creationId xmlns:p14="http://schemas.microsoft.com/office/powerpoint/2010/main" val="3220074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377" y="4423128"/>
            <a:ext cx="5601935" cy="3600450"/>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Cette étude visait à examiner le lien entre le nombre d’espèces microbiennes cultivables comprenant la microflore pulmonaire des patients atteints de FK et la charge microbienne : types de microbes </a:t>
            </a:r>
            <a:r>
              <a:rPr lang="fr-CA" i="1" dirty="0"/>
              <a:t>vs</a:t>
            </a:r>
            <a:r>
              <a:rPr lang="fr-CA" dirty="0"/>
              <a:t> nombre observé.</a:t>
            </a:r>
          </a:p>
          <a:p>
            <a:pPr marL="171450" indent="-171450">
              <a:spcBef>
                <a:spcPts val="0"/>
              </a:spcBef>
              <a:buFont typeface="Arial" panose="020B0604020202020204" pitchFamily="34" charset="0"/>
              <a:buChar char="•"/>
            </a:pPr>
            <a:r>
              <a:rPr lang="fr-CA" dirty="0"/>
              <a:t>Elle a démontré que dans la cohorte de 34 adultes, les expectorations contenaient de 1 à 3 taxons, avec une densité cellulaire moyenne de 8,25 ± 0,85 log UFC/g d’expectorations et une fourchette de 5,91 à 9,74 log UFC/g d’expectorations.</a:t>
            </a:r>
          </a:p>
          <a:p>
            <a:pPr marL="171450" indent="-171450">
              <a:spcBef>
                <a:spcPts val="0"/>
              </a:spcBef>
              <a:buFont typeface="Arial" panose="020B0604020202020204" pitchFamily="34" charset="0"/>
              <a:buChar char="•"/>
            </a:pPr>
            <a:r>
              <a:rPr lang="fr-CA" dirty="0"/>
              <a:t>En tout, 53 % des patients étaient colonisés par un seul microorganisme, 38 % étaient colonisés par 2 microorganismes et 4 % étaient colonisés par 3 microorganismes.</a:t>
            </a:r>
          </a:p>
          <a:p>
            <a:pPr marL="171450" indent="-171450">
              <a:spcBef>
                <a:spcPts val="0"/>
              </a:spcBef>
              <a:buFont typeface="Arial" panose="020B0604020202020204" pitchFamily="34" charset="0"/>
              <a:buChar char="•"/>
            </a:pPr>
            <a:r>
              <a:rPr lang="fr-CA" dirty="0"/>
              <a:t>Les schémas de co-infection dans les poumons des patients atteints de FK sont un facteur compliquant la prise en charge de telles infections. Il faut donc en tenir compte. Par ailleurs, on en sait relativement peu sur les interactions écologiques entre les microorganismes présents dans les poumons des patients atteints de FK.</a:t>
            </a:r>
          </a:p>
          <a:p>
            <a:pPr>
              <a:spcBef>
                <a:spcPts val="0"/>
              </a:spcBef>
            </a:pPr>
            <a:endParaRPr lang="fr-CA" b="1" dirty="0"/>
          </a:p>
          <a:p>
            <a:pPr>
              <a:spcBef>
                <a:spcPts val="0"/>
              </a:spcBef>
            </a:pPr>
            <a:r>
              <a:rPr lang="fr-CA" b="1" dirty="0"/>
              <a:t>Référence</a:t>
            </a:r>
          </a:p>
          <a:p>
            <a:pPr>
              <a:spcBef>
                <a:spcPts val="0"/>
              </a:spcBef>
            </a:pPr>
            <a:r>
              <a:rPr lang="fr-CA" dirty="0">
                <a:solidFill>
                  <a:srgbClr val="D7D7D7">
                    <a:lumMod val="10000"/>
                  </a:srgbClr>
                </a:solidFill>
              </a:rPr>
              <a:t>MOORE, J. E. et coll. </a:t>
            </a:r>
            <a:r>
              <a:rPr lang="fr-CA" i="1" dirty="0">
                <a:solidFill>
                  <a:srgbClr val="D7D7D7">
                    <a:lumMod val="10000"/>
                  </a:srgbClr>
                </a:solidFill>
              </a:rPr>
              <a:t>Br J Biomed Sci</a:t>
            </a:r>
            <a:r>
              <a:rPr lang="fr-CA" dirty="0">
                <a:solidFill>
                  <a:srgbClr val="D7D7D7">
                    <a:lumMod val="10000"/>
                  </a:srgbClr>
                </a:solidFill>
              </a:rPr>
              <a:t>, 2005;62(4):1-4.</a:t>
            </a:r>
          </a:p>
          <a:p>
            <a:pPr>
              <a:spcBef>
                <a:spcPts val="0"/>
              </a:spcBef>
            </a:pPr>
            <a:endParaRPr lang="fr-CA"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28</a:t>
            </a:fld>
            <a:endParaRPr lang="fr-CA" dirty="0">
              <a:solidFill>
                <a:prstClr val="black"/>
              </a:solidFill>
            </a:endParaRPr>
          </a:p>
        </p:txBody>
      </p:sp>
    </p:spTree>
    <p:extLst>
      <p:ext uri="{BB962C8B-B14F-4D97-AF65-F5344CB8AC3E}">
        <p14:creationId xmlns:p14="http://schemas.microsoft.com/office/powerpoint/2010/main" val="2452312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marL="0" marR="0" indent="0" algn="l" defTabSz="914400" rtl="0" eaLnBrk="1" fontAlgn="auto" latinLnBrk="0" hangingPunct="1">
              <a:spcBef>
                <a:spcPts val="0"/>
              </a:spcBef>
              <a:spcAft>
                <a:spcPts val="0"/>
              </a:spcAft>
              <a:buClrTx/>
              <a:buSzTx/>
              <a:buFontTx/>
              <a:buNone/>
              <a:tabLst/>
              <a:defRPr/>
            </a:pPr>
            <a:r>
              <a:rPr lang="fr-CA" b="1" dirty="0"/>
              <a:t>Points clés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b="0" dirty="0"/>
              <a:t>Le microbiome des patients atteints de FK une moins grande diversité et est plus riche.</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t>Ces constats indiquent que la colonisation par des bactéries opportunistes agit sur la structure de la communauté du microbiome du patient atteint de FK.</a:t>
            </a:r>
            <a:endParaRPr lang="fr-CA" b="0" dirty="0"/>
          </a:p>
          <a:p>
            <a:pPr marL="0" marR="0" indent="0" algn="l" defTabSz="914400" rtl="0" eaLnBrk="1" fontAlgn="auto" latinLnBrk="0" hangingPunct="1">
              <a:spcBef>
                <a:spcPts val="0"/>
              </a:spcBef>
              <a:spcAft>
                <a:spcPts val="0"/>
              </a:spcAft>
              <a:buClrTx/>
              <a:buSzTx/>
              <a:buFontTx/>
              <a:buNone/>
              <a:tabLst/>
              <a:defRPr/>
            </a:pPr>
            <a:endParaRPr lang="fr-CA" sz="1200" b="1"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dirty="0">
                <a:solidFill>
                  <a:schemeClr val="bg2">
                    <a:lumMod val="10000"/>
                  </a:schemeClr>
                </a:solidFill>
              </a:rPr>
              <a:t>Autres renseignements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200" b="0" dirty="0">
                <a:solidFill>
                  <a:schemeClr val="bg2">
                    <a:lumMod val="10000"/>
                  </a:schemeClr>
                </a:solidFill>
              </a:rPr>
              <a:t>Cette étude visait à analyser 718 échantillons d’expectorations provenant de 18 études antérieures.</a:t>
            </a:r>
          </a:p>
          <a:p>
            <a:pPr marL="171450" indent="-171450">
              <a:spcBef>
                <a:spcPts val="0"/>
              </a:spcBef>
              <a:spcAft>
                <a:spcPts val="0"/>
              </a:spcAft>
              <a:buFont typeface="Arial" panose="020B0604020202020204" pitchFamily="34" charset="0"/>
              <a:buChar char="•"/>
              <a:defRPr/>
            </a:pPr>
            <a:r>
              <a:rPr lang="fr-CA" sz="1200" b="0" baseline="0" dirty="0">
                <a:solidFill>
                  <a:schemeClr val="bg2">
                    <a:lumMod val="10000"/>
                  </a:schemeClr>
                </a:solidFill>
              </a:rPr>
              <a:t>Le diagramme de diversité de gauche représente l’indice de Shannon </a:t>
            </a:r>
            <a:r>
              <a:rPr lang="fr-CA" dirty="0">
                <a:solidFill>
                  <a:schemeClr val="bg2">
                    <a:lumMod val="10000"/>
                  </a:schemeClr>
                </a:solidFill>
              </a:rPr>
              <a:t>des sujets atteints de FK et des témoins non infectés. L’extrémité supérieure de chaque boîte correspond à la ligne du 75 %, alors que l’extrémité inférieure correspond à la ligne du 25 %, et la ligne à l’intérieur de chaque boîte correspond à la ligne du 50 %.</a:t>
            </a:r>
            <a:endParaRPr lang="fr-CA" sz="1200" b="0"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endParaRPr lang="fr-CA" sz="1200" b="1"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baseline="0" dirty="0">
                <a:solidFill>
                  <a:schemeClr val="bg2">
                    <a:lumMod val="10000"/>
                  </a:schemeClr>
                </a:solidFill>
              </a:rPr>
              <a:t>Référence</a:t>
            </a:r>
            <a:endParaRPr lang="fr-CA" sz="1200" b="1" baseline="0" dirty="0">
              <a:solidFill>
                <a:schemeClr val="bg2">
                  <a:lumMod val="10000"/>
                </a:schemeClr>
              </a:solidFill>
              <a:cs typeface="Arial" pitchFamily="34" charset="0"/>
            </a:endParaRPr>
          </a:p>
          <a:p>
            <a:pPr>
              <a:spcBef>
                <a:spcPts val="0"/>
              </a:spcBef>
              <a:spcAft>
                <a:spcPts val="0"/>
              </a:spcAft>
            </a:pPr>
            <a:r>
              <a:rPr lang="fr-CA" dirty="0">
                <a:solidFill>
                  <a:srgbClr val="D7D7D7">
                    <a:lumMod val="10000"/>
                  </a:srgbClr>
                </a:solidFill>
              </a:rPr>
              <a:t>LI, J. et coll. </a:t>
            </a:r>
            <a:r>
              <a:rPr lang="fr-CA" i="1" dirty="0">
                <a:solidFill>
                  <a:srgbClr val="D7D7D7">
                    <a:lumMod val="10000"/>
                  </a:srgbClr>
                </a:solidFill>
              </a:rPr>
              <a:t>PLoS One,</a:t>
            </a:r>
            <a:r>
              <a:rPr lang="fr-CA" dirty="0"/>
              <a:t> </a:t>
            </a:r>
            <a:r>
              <a:rPr lang="fr-CA" dirty="0">
                <a:solidFill>
                  <a:srgbClr val="D7D7D7">
                    <a:lumMod val="10000"/>
                  </a:srgbClr>
                </a:solidFill>
              </a:rPr>
              <a:t>2016;11(10):e0164510.</a:t>
            </a:r>
            <a:endParaRPr lang="fr-CA" dirty="0">
              <a:solidFill>
                <a:srgbClr val="D7D7D7">
                  <a:lumMod val="10000"/>
                </a:srgb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BAC375BF-476D-4C86-ACA3-5A500E50D7DE}" type="slidenum">
              <a:rPr lang="en-US" smtClean="0">
                <a:solidFill>
                  <a:prstClr val="black"/>
                </a:solidFill>
              </a:rPr>
              <a:pPr/>
              <a:t>29</a:t>
            </a:fld>
            <a:endParaRPr lang="fr-CA" dirty="0">
              <a:solidFill>
                <a:prstClr val="black"/>
              </a:solidFill>
            </a:endParaRPr>
          </a:p>
        </p:txBody>
      </p:sp>
    </p:spTree>
    <p:extLst>
      <p:ext uri="{BB962C8B-B14F-4D97-AF65-F5344CB8AC3E}">
        <p14:creationId xmlns:p14="http://schemas.microsoft.com/office/powerpoint/2010/main" val="137088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3</a:t>
            </a:fld>
            <a:endParaRPr lang="fr-CA" dirty="0">
              <a:solidFill>
                <a:prstClr val="black"/>
              </a:solidFill>
            </a:endParaRPr>
          </a:p>
        </p:txBody>
      </p:sp>
    </p:spTree>
    <p:extLst>
      <p:ext uri="{BB962C8B-B14F-4D97-AF65-F5344CB8AC3E}">
        <p14:creationId xmlns:p14="http://schemas.microsoft.com/office/powerpoint/2010/main" val="2231268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marL="0" marR="0" indent="0" algn="l" defTabSz="914400" rtl="0" eaLnBrk="1" fontAlgn="auto" latinLnBrk="0" hangingPunct="1">
              <a:spcBef>
                <a:spcPts val="0"/>
              </a:spcBef>
              <a:spcAft>
                <a:spcPts val="0"/>
              </a:spcAft>
              <a:buClrTx/>
              <a:buSzTx/>
              <a:buFontTx/>
              <a:buNone/>
              <a:tabLst/>
              <a:defRPr/>
            </a:pPr>
            <a:r>
              <a:rPr lang="fr-CA" b="1" dirty="0"/>
              <a:t>Points clés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b="0" dirty="0"/>
              <a:t>Les expectorations de 14 patients adultes atteints de FK ont été analysées pour déterminer les communautés principales (courantes) et les communautés satellites (plus rares/moins abondantes) présentes</a:t>
            </a:r>
            <a:r>
              <a:rPr lang="fr-CA" b="0" baseline="30000" dirty="0"/>
              <a:t>1</a:t>
            </a:r>
            <a:r>
              <a:rPr lang="fr-CA" b="0" dirty="0"/>
              <a:t>.</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t>Ce graphique représente les 15 taxons de 7 genres considérés comme le groupe principal.</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b="0" dirty="0"/>
              <a:t>Le groupe principal était dominé par </a:t>
            </a:r>
            <a:r>
              <a:rPr lang="fr-CA" b="0" i="1" dirty="0"/>
              <a:t>P. aeruginosa</a:t>
            </a:r>
            <a:r>
              <a:rPr lang="fr-CA" b="0" dirty="0"/>
              <a:t>, qui était également le seul taxon non associé au microbiote buccal</a:t>
            </a:r>
            <a:r>
              <a:rPr lang="fr-CA" b="0" baseline="30000" dirty="0"/>
              <a:t>1</a:t>
            </a:r>
            <a:r>
              <a:rPr lang="fr-CA" b="0" dirty="0"/>
              <a:t>.</a:t>
            </a:r>
          </a:p>
          <a:p>
            <a:pPr marL="0" marR="0" indent="0" algn="l" defTabSz="914400" rtl="0" eaLnBrk="1" fontAlgn="auto" latinLnBrk="0" hangingPunct="1">
              <a:spcBef>
                <a:spcPts val="0"/>
              </a:spcBef>
              <a:spcAft>
                <a:spcPts val="0"/>
              </a:spcAft>
              <a:buClrTx/>
              <a:buSzTx/>
              <a:buFontTx/>
              <a:buNone/>
              <a:tabLst/>
              <a:defRPr/>
            </a:pPr>
            <a:endParaRPr lang="fr-CA" sz="1200" b="1"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dirty="0">
                <a:solidFill>
                  <a:schemeClr val="bg2">
                    <a:lumMod val="10000"/>
                  </a:schemeClr>
                </a:solidFill>
              </a:rPr>
              <a:t>Autres renseignements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200" b="0" baseline="0" dirty="0">
                <a:solidFill>
                  <a:schemeClr val="bg2">
                    <a:lumMod val="10000"/>
                  </a:schemeClr>
                </a:solidFill>
              </a:rPr>
              <a:t>En tout, 2 139 clones bactériens représentant 35 genres et </a:t>
            </a:r>
            <a:r>
              <a:rPr lang="fr-CA" sz="1200" b="0" dirty="0">
                <a:solidFill>
                  <a:schemeClr val="bg2">
                    <a:lumMod val="10000"/>
                  </a:schemeClr>
                </a:solidFill>
              </a:rPr>
              <a:t>82 taxons ont été générés à partir d’analyses de l’ARN ribosomique 16S</a:t>
            </a:r>
            <a:r>
              <a:rPr lang="fr-CA" sz="1200" b="0" baseline="30000" dirty="0">
                <a:solidFill>
                  <a:schemeClr val="bg2">
                    <a:lumMod val="10000"/>
                  </a:schemeClr>
                </a:solidFill>
              </a:rPr>
              <a:t>1</a:t>
            </a:r>
            <a:r>
              <a:rPr lang="fr-CA" sz="1200" b="0" dirty="0">
                <a:solidFill>
                  <a:schemeClr val="bg2">
                    <a:lumMod val="10000"/>
                  </a:schemeClr>
                </a:solidFill>
              </a:rPr>
              <a:t>.</a:t>
            </a:r>
            <a:endParaRPr lang="fr-CA" sz="1200" b="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defRPr/>
            </a:pPr>
            <a:r>
              <a:rPr lang="fr-CA" dirty="0">
                <a:solidFill>
                  <a:schemeClr val="bg2">
                    <a:lumMod val="10000"/>
                  </a:schemeClr>
                </a:solidFill>
              </a:rPr>
              <a:t>Le rôle des bactéries anaérobies dans la maladie pulmonaire associée à la FK n’est toujours pas clair. Cependant, ces bactéries sont souvent identifiables et leur prévalence est mise en évidence </a:t>
            </a:r>
            <a:r>
              <a:rPr lang="fr-CA">
                <a:solidFill>
                  <a:schemeClr val="bg2">
                    <a:lumMod val="10000"/>
                  </a:schemeClr>
                </a:solidFill>
              </a:rPr>
              <a:t>par des méthodes </a:t>
            </a:r>
            <a:r>
              <a:rPr lang="fr-CA" dirty="0">
                <a:solidFill>
                  <a:schemeClr val="bg2">
                    <a:lumMod val="10000"/>
                  </a:schemeClr>
                </a:solidFill>
              </a:rPr>
              <a:t>sur culture et des méthodes sans culture</a:t>
            </a:r>
            <a:r>
              <a:rPr lang="fr-CA" baseline="30000" dirty="0">
                <a:solidFill>
                  <a:schemeClr val="bg2">
                    <a:lumMod val="10000"/>
                  </a:schemeClr>
                </a:solidFill>
              </a:rPr>
              <a:t>2</a:t>
            </a:r>
            <a:r>
              <a:rPr lang="fr-CA" dirty="0">
                <a:solidFill>
                  <a:schemeClr val="bg2">
                    <a:lumMod val="10000"/>
                  </a:schemeClr>
                </a:solidFill>
              </a:rPr>
              <a:t>.</a:t>
            </a:r>
            <a:endParaRPr lang="fr-CA" dirty="0">
              <a:solidFill>
                <a:schemeClr val="bg2">
                  <a:lumMod val="10000"/>
                </a:schemeClr>
              </a:solidFill>
              <a:cs typeface="Arial" pitchFamily="34" charset="0"/>
            </a:endParaRP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endParaRPr lang="fr-CA" sz="1200" b="0"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baseline="0" dirty="0">
                <a:solidFill>
                  <a:schemeClr val="bg2">
                    <a:lumMod val="10000"/>
                  </a:schemeClr>
                </a:solidFill>
              </a:rPr>
              <a:t>Références</a:t>
            </a:r>
          </a:p>
          <a:p>
            <a:pPr marL="228600" marR="0" indent="-228600" algn="l" defTabSz="914400" rtl="0" eaLnBrk="1" fontAlgn="auto" latinLnBrk="0" hangingPunct="1">
              <a:spcBef>
                <a:spcPts val="0"/>
              </a:spcBef>
              <a:spcAft>
                <a:spcPts val="0"/>
              </a:spcAft>
              <a:buClrTx/>
              <a:buSzTx/>
              <a:buFont typeface="+mj-lt"/>
              <a:buAutoNum type="arabicPeriod"/>
              <a:tabLst/>
              <a:defRPr/>
            </a:pPr>
            <a:r>
              <a:rPr lang="fr-CA" sz="1200" dirty="0">
                <a:solidFill>
                  <a:schemeClr val="bg2">
                    <a:lumMod val="10000"/>
                  </a:schemeClr>
                </a:solidFill>
              </a:rPr>
              <a:t>VAN DER GAST, C. J. et coll. </a:t>
            </a:r>
            <a:r>
              <a:rPr lang="fr-CA" sz="1200" i="1" dirty="0">
                <a:solidFill>
                  <a:schemeClr val="bg2">
                    <a:lumMod val="10000"/>
                  </a:schemeClr>
                </a:solidFill>
              </a:rPr>
              <a:t>ISME J, </a:t>
            </a:r>
            <a:r>
              <a:rPr lang="fr-CA" sz="1200" dirty="0">
                <a:solidFill>
                  <a:schemeClr val="bg2">
                    <a:lumMod val="10000"/>
                  </a:schemeClr>
                </a:solidFill>
              </a:rPr>
              <a:t>2011;5:780-791.</a:t>
            </a:r>
          </a:p>
          <a:p>
            <a:pPr marL="228600" indent="-228600">
              <a:spcBef>
                <a:spcPts val="0"/>
              </a:spcBef>
              <a:spcAft>
                <a:spcPts val="0"/>
              </a:spcAft>
              <a:buFont typeface="+mj-lt"/>
              <a:buAutoNum type="arabicPeriod"/>
              <a:defRPr/>
            </a:pPr>
            <a:r>
              <a:rPr lang="fr-CA" dirty="0">
                <a:solidFill>
                  <a:schemeClr val="bg2">
                    <a:lumMod val="10000"/>
                  </a:schemeClr>
                </a:solidFill>
              </a:rPr>
              <a:t>HUANG, Y. J. et J. J. LiPuma. </a:t>
            </a:r>
            <a:r>
              <a:rPr lang="fr-CA" i="1" dirty="0">
                <a:solidFill>
                  <a:schemeClr val="bg2">
                    <a:lumMod val="10000"/>
                  </a:schemeClr>
                </a:solidFill>
              </a:rPr>
              <a:t>Clin Chest Med</a:t>
            </a:r>
            <a:r>
              <a:rPr lang="fr-CA" dirty="0">
                <a:solidFill>
                  <a:schemeClr val="bg2">
                    <a:lumMod val="10000"/>
                  </a:schemeClr>
                </a:solidFill>
              </a:rPr>
              <a:t>, 2016;37(1):59-67.</a:t>
            </a:r>
            <a:endParaRPr lang="fr-CA" sz="1200" dirty="0">
              <a:solidFill>
                <a:schemeClr val="bg2">
                  <a:lumMod val="10000"/>
                </a:schemeClr>
              </a:solidFill>
              <a:cs typeface="Arial" pitchFamily="34" charset="0"/>
            </a:endParaRPr>
          </a:p>
          <a:p>
            <a:pPr marR="0" algn="l" defTabSz="914400" rtl="0" eaLnBrk="1" fontAlgn="auto" latinLnBrk="0" hangingPunct="1">
              <a:spcBef>
                <a:spcPts val="0"/>
              </a:spcBef>
              <a:spcAft>
                <a:spcPts val="0"/>
              </a:spcAft>
              <a:buClrTx/>
              <a:buSzTx/>
              <a:tabLst/>
              <a:defRPr/>
            </a:pPr>
            <a:endParaRPr lang="fr-CA" sz="1200" dirty="0">
              <a:solidFill>
                <a:schemeClr val="bg2">
                  <a:lumMod val="10000"/>
                </a:schemeClr>
              </a:solidFill>
              <a:cs typeface="Arial" pitchFamily="34" charset="0"/>
            </a:endParaRP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endParaRPr lang="fr-CA" sz="1200" b="0" dirty="0">
              <a:solidFill>
                <a:schemeClr val="bg2">
                  <a:lumMod val="10000"/>
                </a:schemeClr>
              </a:solidFill>
              <a:cs typeface="Arial" pitchFamily="34" charset="0"/>
            </a:endParaRPr>
          </a:p>
          <a:p>
            <a:pPr>
              <a:spcBef>
                <a:spcPts val="0"/>
              </a:spcBef>
              <a:spcAft>
                <a:spcPts val="0"/>
              </a:spcAft>
            </a:pPr>
            <a:endParaRPr lang="fr-CA" dirty="0"/>
          </a:p>
        </p:txBody>
      </p:sp>
      <p:sp>
        <p:nvSpPr>
          <p:cNvPr id="4" name="Slide Number Placeholder 3"/>
          <p:cNvSpPr>
            <a:spLocks noGrp="1"/>
          </p:cNvSpPr>
          <p:nvPr>
            <p:ph type="sldNum" sz="quarter" idx="10"/>
          </p:nvPr>
        </p:nvSpPr>
        <p:spPr/>
        <p:txBody>
          <a:bodyPr/>
          <a:lstStyle/>
          <a:p>
            <a:fld id="{BAC375BF-476D-4C86-ACA3-5A500E50D7DE}" type="slidenum">
              <a:rPr lang="en-US" smtClean="0">
                <a:solidFill>
                  <a:prstClr val="black"/>
                </a:solidFill>
              </a:rPr>
              <a:pPr/>
              <a:t>30</a:t>
            </a:fld>
            <a:endParaRPr lang="fr-CA" dirty="0">
              <a:solidFill>
                <a:prstClr val="black"/>
              </a:solidFill>
            </a:endParaRPr>
          </a:p>
        </p:txBody>
      </p:sp>
    </p:spTree>
    <p:extLst>
      <p:ext uri="{BB962C8B-B14F-4D97-AF65-F5344CB8AC3E}">
        <p14:creationId xmlns:p14="http://schemas.microsoft.com/office/powerpoint/2010/main" val="2286115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marL="0" marR="0" indent="0" algn="l" defTabSz="914400" rtl="0" eaLnBrk="1" fontAlgn="auto" latinLnBrk="0" hangingPunct="1">
              <a:spcBef>
                <a:spcPts val="0"/>
              </a:spcBef>
              <a:spcAft>
                <a:spcPts val="0"/>
              </a:spcAft>
              <a:buClrTx/>
              <a:buSzTx/>
              <a:buFontTx/>
              <a:buNone/>
              <a:tabLst/>
              <a:defRPr/>
            </a:pPr>
            <a:r>
              <a:rPr lang="fr-CA" b="1" dirty="0"/>
              <a:t>Points clés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b="0" dirty="0"/>
              <a:t>L’abondance relative des principales UTO dans les échantillons quotidiens varie d’une personne à l’autre.</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t>La diversité des schémas de changement observés d’une personne à l’autre indiquerait qu’il existe différents types d’exacerbations, dont certains sont corrélés avec des modifications substantielles des communautés bactériennes dans les voies respiratoires.</a:t>
            </a:r>
          </a:p>
          <a:p>
            <a:pPr marL="400050" lvl="1" indent="-171450">
              <a:spcBef>
                <a:spcPts val="0"/>
              </a:spcBef>
              <a:spcAft>
                <a:spcPts val="0"/>
              </a:spcAft>
              <a:buFont typeface="Arial" panose="020B0604020202020204" pitchFamily="34" charset="0"/>
              <a:buChar char="–"/>
              <a:defRPr/>
            </a:pPr>
            <a:r>
              <a:rPr lang="fr-CA" b="0" dirty="0"/>
              <a:t>Les communautés observées chez le sujet A avaient beaucoup changé au cours de la semaine précédant l’apparition des symptômes d’exacerbation.</a:t>
            </a:r>
          </a:p>
          <a:p>
            <a:pPr marL="400050" lvl="1" indent="-171450">
              <a:spcBef>
                <a:spcPts val="0"/>
              </a:spcBef>
              <a:spcAft>
                <a:spcPts val="0"/>
              </a:spcAft>
              <a:buFont typeface="Arial" panose="020B0604020202020204" pitchFamily="34" charset="0"/>
              <a:buChar char="–"/>
              <a:defRPr/>
            </a:pPr>
            <a:r>
              <a:rPr lang="fr-CA" dirty="0"/>
              <a:t>Les communautés observées chez le sujet B avaient beaucoup changé juste après l’apparition des symptômes.</a:t>
            </a:r>
          </a:p>
          <a:p>
            <a:pPr marL="400050" lvl="1" indent="-171450">
              <a:spcBef>
                <a:spcPts val="0"/>
              </a:spcBef>
              <a:spcAft>
                <a:spcPts val="0"/>
              </a:spcAft>
              <a:buFont typeface="Arial" panose="020B0604020202020204" pitchFamily="34" charset="0"/>
              <a:buChar char="–"/>
              <a:defRPr/>
            </a:pPr>
            <a:r>
              <a:rPr lang="fr-CA" b="0" dirty="0"/>
              <a:t>Les communautés observées chez les sujets C et D ne présentaient pour ainsi dire aucun changement.</a:t>
            </a:r>
          </a:p>
          <a:p>
            <a:pPr marL="0" marR="0" indent="0" algn="l" defTabSz="914400" rtl="0" eaLnBrk="1" fontAlgn="auto" latinLnBrk="0" hangingPunct="1">
              <a:spcBef>
                <a:spcPts val="0"/>
              </a:spcBef>
              <a:spcAft>
                <a:spcPts val="0"/>
              </a:spcAft>
              <a:buClrTx/>
              <a:buSzTx/>
              <a:buFontTx/>
              <a:buNone/>
              <a:tabLst/>
              <a:defRPr/>
            </a:pPr>
            <a:endParaRPr lang="fr-CA" sz="1200" b="1"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dirty="0">
                <a:solidFill>
                  <a:schemeClr val="bg2">
                    <a:lumMod val="10000"/>
                  </a:schemeClr>
                </a:solidFill>
              </a:rPr>
              <a:t>Autres renseignements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200" b="0" baseline="0" dirty="0">
                <a:solidFill>
                  <a:schemeClr val="bg2">
                    <a:lumMod val="10000"/>
                  </a:schemeClr>
                </a:solidFill>
              </a:rPr>
              <a:t>Abondance relative des principales UTO dans les échantillons d’expectorations quotidiens prélevés consécutivement </a:t>
            </a:r>
            <a:r>
              <a:rPr lang="fr-CA" sz="1200" b="0" dirty="0">
                <a:solidFill>
                  <a:schemeClr val="bg2">
                    <a:lumMod val="10000"/>
                  </a:schemeClr>
                </a:solidFill>
              </a:rPr>
              <a:t>auprès de 4 sujets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solidFill>
                  <a:schemeClr val="bg2">
                    <a:lumMod val="10000"/>
                  </a:schemeClr>
                </a:solidFill>
              </a:rPr>
              <a:t>Les périodes de stabilité clinique correspondent aux barres horizontales blanches. Les exacerbations correspondent aux barres horizontales noires.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200" b="0" dirty="0">
                <a:solidFill>
                  <a:schemeClr val="bg2">
                    <a:lumMod val="10000"/>
                  </a:schemeClr>
                </a:solidFill>
              </a:rPr>
              <a:t>Les symboles sous les diagrammes indiquent les jours d’antibiothérapie d’entretien.</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solidFill>
                  <a:schemeClr val="bg2">
                    <a:lumMod val="10000"/>
                  </a:schemeClr>
                </a:solidFill>
              </a:rPr>
              <a:t>Chaque diagramme rend compte de la période se terminant le jour précédant la prescription d’antibiotiques pour le traitement de l’exacerbation.</a:t>
            </a:r>
            <a:endParaRPr lang="fr-CA" sz="1200" b="0"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endParaRPr lang="fr-CA" sz="1200" b="1"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baseline="0" dirty="0">
                <a:solidFill>
                  <a:schemeClr val="bg2">
                    <a:lumMod val="10000"/>
                  </a:schemeClr>
                </a:solidFill>
              </a:rPr>
              <a:t>Référence</a:t>
            </a:r>
            <a:endParaRPr lang="fr-CA" sz="1200" b="1" baseline="0" dirty="0">
              <a:solidFill>
                <a:schemeClr val="bg2">
                  <a:lumMod val="10000"/>
                </a:schemeClr>
              </a:solidFill>
              <a:cs typeface="Arial" pitchFamily="34" charset="0"/>
            </a:endParaRPr>
          </a:p>
          <a:p>
            <a:pPr>
              <a:spcBef>
                <a:spcPts val="0"/>
              </a:spcBef>
              <a:spcAft>
                <a:spcPts val="0"/>
              </a:spcAft>
            </a:pPr>
            <a:r>
              <a:rPr lang="fr-CA" dirty="0"/>
              <a:t>CARMODY, L. A. et coll. </a:t>
            </a:r>
            <a:r>
              <a:rPr lang="fr-CA" i="1" dirty="0"/>
              <a:t>Microbiome, </a:t>
            </a:r>
            <a:r>
              <a:rPr lang="fr-CA" dirty="0"/>
              <a:t>2015;3:12. doi: 10.1186/s40168-015-0074-9. </a:t>
            </a:r>
            <a:endParaRPr lang="fr-CA" sz="1200" baseline="0" dirty="0">
              <a:solidFill>
                <a:schemeClr val="bg2">
                  <a:lumMod val="10000"/>
                </a:schemeClr>
              </a:solidFill>
              <a:cs typeface="Arial" pitchFamily="34" charset="0"/>
            </a:endParaRPr>
          </a:p>
          <a:p>
            <a:pPr>
              <a:spcBef>
                <a:spcPts val="0"/>
              </a:spcBef>
              <a:spcAft>
                <a:spcPts val="0"/>
              </a:spcAft>
            </a:pPr>
            <a:endParaRPr lang="fr-CA" dirty="0"/>
          </a:p>
        </p:txBody>
      </p:sp>
      <p:sp>
        <p:nvSpPr>
          <p:cNvPr id="4" name="Slide Number Placeholder 3"/>
          <p:cNvSpPr>
            <a:spLocks noGrp="1"/>
          </p:cNvSpPr>
          <p:nvPr>
            <p:ph type="sldNum" sz="quarter" idx="10"/>
          </p:nvPr>
        </p:nvSpPr>
        <p:spPr/>
        <p:txBody>
          <a:bodyPr/>
          <a:lstStyle/>
          <a:p>
            <a:fld id="{BAC375BF-476D-4C86-ACA3-5A500E50D7DE}" type="slidenum">
              <a:rPr lang="en-US" smtClean="0">
                <a:solidFill>
                  <a:prstClr val="black"/>
                </a:solidFill>
              </a:rPr>
              <a:pPr/>
              <a:t>31</a:t>
            </a:fld>
            <a:endParaRPr lang="fr-CA" dirty="0">
              <a:solidFill>
                <a:prstClr val="black"/>
              </a:solidFill>
            </a:endParaRPr>
          </a:p>
        </p:txBody>
      </p:sp>
    </p:spTree>
    <p:extLst>
      <p:ext uri="{BB962C8B-B14F-4D97-AF65-F5344CB8AC3E}">
        <p14:creationId xmlns:p14="http://schemas.microsoft.com/office/powerpoint/2010/main" val="20224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dirty="0"/>
              <a:t>La composition du microbiome varie d’une personne à l’autre, peu importe le stade de l’EP.</a:t>
            </a:r>
          </a:p>
          <a:p>
            <a:pPr marL="171450" indent="-171450">
              <a:spcBef>
                <a:spcPts val="0"/>
              </a:spcBef>
              <a:spcAft>
                <a:spcPts val="0"/>
              </a:spcAft>
              <a:buFont typeface="Arial" panose="020B0604020202020204" pitchFamily="34" charset="0"/>
              <a:buChar char="•"/>
            </a:pPr>
            <a:r>
              <a:rPr lang="fr-CA" dirty="0"/>
              <a:t>La composition du microbiome d’une personne pendant une EP ressemble davantage à celle de son microbiome en temps normal qu’à celle des autres personnes qui ont une EP.</a:t>
            </a:r>
          </a:p>
          <a:p>
            <a:pPr marL="400050" lvl="1" indent="-171450">
              <a:spcBef>
                <a:spcPts val="0"/>
              </a:spcBef>
              <a:spcAft>
                <a:spcPts val="0"/>
              </a:spcAft>
              <a:buFont typeface="Arial" panose="020B0604020202020204" pitchFamily="34" charset="0"/>
              <a:buChar char="–"/>
            </a:pPr>
            <a:r>
              <a:rPr lang="fr-CA" dirty="0"/>
              <a:t>Au niveau du genre, il n’y a en général aucune preuve de signature microbienne liée au stade clinique.</a:t>
            </a:r>
          </a:p>
          <a:p>
            <a:pPr>
              <a:spcBef>
                <a:spcPts val="0"/>
              </a:spcBef>
              <a:spcAft>
                <a:spcPts val="0"/>
              </a:spcAft>
            </a:pPr>
            <a:endParaRPr lang="fr-CA" b="1" dirty="0"/>
          </a:p>
          <a:p>
            <a:pPr>
              <a:spcBef>
                <a:spcPts val="0"/>
              </a:spcBef>
              <a:spcAft>
                <a:spcPts val="0"/>
              </a:spcAft>
            </a:pPr>
            <a:r>
              <a:rPr lang="fr-CA" b="1" dirty="0"/>
              <a:t>Autres renseignements</a:t>
            </a:r>
          </a:p>
          <a:p>
            <a:pPr marL="171450" indent="-171450">
              <a:spcBef>
                <a:spcPts val="0"/>
              </a:spcBef>
              <a:spcAft>
                <a:spcPts val="0"/>
              </a:spcAft>
              <a:buFont typeface="Arial" panose="020B0604020202020204" pitchFamily="34" charset="0"/>
              <a:buChar char="•"/>
            </a:pPr>
            <a:r>
              <a:rPr lang="fr-CA" dirty="0"/>
              <a:t>En tout, 17 patients adultes atteints de FK ont été recrutés pour participer à l’étude.</a:t>
            </a:r>
          </a:p>
          <a:p>
            <a:pPr marL="171450" indent="-171450">
              <a:spcBef>
                <a:spcPts val="0"/>
              </a:spcBef>
              <a:spcAft>
                <a:spcPts val="0"/>
              </a:spcAft>
              <a:buFont typeface="Arial" panose="020B0604020202020204" pitchFamily="34" charset="0"/>
              <a:buChar char="•"/>
            </a:pPr>
            <a:r>
              <a:rPr lang="fr-CA" dirty="0"/>
              <a:t>De l’ADN génomique a été isolé à partir d’échantillons d’expectorations produites spontanément à quatre stades cliniquement définis : départ, exacerbation, traitement et rétablissement.</a:t>
            </a:r>
          </a:p>
          <a:p>
            <a:pPr>
              <a:spcBef>
                <a:spcPts val="0"/>
              </a:spcBef>
              <a:spcAft>
                <a:spcPts val="0"/>
              </a:spcAft>
            </a:pPr>
            <a:endParaRPr lang="fr-CA" b="1" dirty="0"/>
          </a:p>
          <a:p>
            <a:pPr>
              <a:spcBef>
                <a:spcPts val="0"/>
              </a:spcBef>
              <a:spcAft>
                <a:spcPts val="0"/>
              </a:spcAft>
            </a:pPr>
            <a:r>
              <a:rPr lang="fr-CA" b="1" dirty="0"/>
              <a:t>Référence</a:t>
            </a: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PRICE, E. K. et coll. </a:t>
            </a:r>
            <a:r>
              <a:rPr lang="fr-CA" sz="1200" i="1" dirty="0">
                <a:solidFill>
                  <a:schemeClr val="bg2">
                    <a:lumMod val="10000"/>
                  </a:schemeClr>
                </a:solidFill>
              </a:rPr>
              <a:t>Microbiome, </a:t>
            </a:r>
            <a:r>
              <a:rPr lang="fr-CA" sz="1200" dirty="0">
                <a:solidFill>
                  <a:schemeClr val="bg2">
                    <a:lumMod val="10000"/>
                  </a:schemeClr>
                </a:solidFill>
              </a:rPr>
              <a:t>2013;1:27.</a:t>
            </a:r>
            <a:endParaRPr lang="fr-CA" sz="12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29215E54-7DF3-4B7E-98EA-5BABA3CA7FA9}" type="slidenum">
              <a:rPr lang="en-US" smtClean="0">
                <a:solidFill>
                  <a:prstClr val="black"/>
                </a:solidFill>
              </a:rPr>
              <a:pPr/>
              <a:t>32</a:t>
            </a:fld>
            <a:endParaRPr lang="fr-CA" dirty="0">
              <a:solidFill>
                <a:prstClr val="black"/>
              </a:solidFill>
            </a:endParaRPr>
          </a:p>
        </p:txBody>
      </p:sp>
    </p:spTree>
    <p:extLst>
      <p:ext uri="{BB962C8B-B14F-4D97-AF65-F5344CB8AC3E}">
        <p14:creationId xmlns:p14="http://schemas.microsoft.com/office/powerpoint/2010/main" val="2455742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375BF-476D-4C86-ACA3-5A500E50D7DE}" type="slidenum">
              <a:rPr lang="en-US" smtClean="0">
                <a:solidFill>
                  <a:prstClr val="black"/>
                </a:solidFill>
              </a:rPr>
              <a:pPr/>
              <a:t>33</a:t>
            </a:fld>
            <a:endParaRPr lang="fr-CA" dirty="0">
              <a:solidFill>
                <a:prstClr val="black"/>
              </a:solidFill>
            </a:endParaRPr>
          </a:p>
        </p:txBody>
      </p:sp>
    </p:spTree>
    <p:extLst>
      <p:ext uri="{BB962C8B-B14F-4D97-AF65-F5344CB8AC3E}">
        <p14:creationId xmlns:p14="http://schemas.microsoft.com/office/powerpoint/2010/main" val="3295907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 :</a:t>
            </a:r>
          </a:p>
          <a:p>
            <a:pPr marL="171450" indent="-171450">
              <a:spcBef>
                <a:spcPts val="0"/>
              </a:spcBef>
              <a:buFont typeface="Arial" panose="020B0604020202020204" pitchFamily="34" charset="0"/>
              <a:buChar char="•"/>
            </a:pPr>
            <a:r>
              <a:rPr lang="fr-CA" dirty="0"/>
              <a:t>Des études menées auprès de patients atteints de FK ont révélé que les changements du microbiome pulmonaire, les interactions entre microbes et les interactions entre les microbes et l’hôte peuvent influencer l’évolution de la maladie. </a:t>
            </a:r>
          </a:p>
          <a:p>
            <a:pPr marL="0" indent="0">
              <a:spcBef>
                <a:spcPts val="0"/>
              </a:spcBef>
              <a:buFont typeface="Arial" panose="020B0604020202020204" pitchFamily="34" charset="0"/>
              <a:buNone/>
            </a:pPr>
            <a:r>
              <a:rPr lang="fr-CA" dirty="0"/>
              <a:t>    Par exemple :</a:t>
            </a:r>
          </a:p>
          <a:p>
            <a:pPr marL="400050" lvl="1" indent="-171450">
              <a:spcBef>
                <a:spcPts val="0"/>
              </a:spcBef>
              <a:buFont typeface="Arial" panose="020B0604020202020204" pitchFamily="34" charset="0"/>
              <a:buChar char="–"/>
            </a:pPr>
            <a:r>
              <a:rPr lang="fr-CA" dirty="0"/>
              <a:t>L’appauvrissement de la diversité microbienne avec le temps et la colonisation chronique par des agents pathogènes ont été associées à la détérioration de la fonction pulmonaire</a:t>
            </a:r>
            <a:r>
              <a:rPr lang="fr-CA" baseline="30000" dirty="0"/>
              <a:t>1</a:t>
            </a:r>
            <a:r>
              <a:rPr lang="fr-CA" dirty="0"/>
              <a:t>.</a:t>
            </a:r>
          </a:p>
          <a:p>
            <a:pPr marL="400050" lvl="1" indent="-171450">
              <a:spcBef>
                <a:spcPts val="0"/>
              </a:spcBef>
              <a:buFont typeface="Arial" panose="020B0604020202020204" pitchFamily="34" charset="0"/>
              <a:buChar char="–"/>
            </a:pPr>
            <a:r>
              <a:rPr lang="fr-CA" dirty="0"/>
              <a:t>La colonisation par des agents pathogènes et les interactions hôte-microbes ont été associées à une augmentation de l’inflammation pulmonaire</a:t>
            </a:r>
            <a:r>
              <a:rPr lang="fr-CA" baseline="30000" dirty="0"/>
              <a:t>2</a:t>
            </a:r>
            <a:r>
              <a:rPr lang="fr-CA" dirty="0"/>
              <a:t>.</a:t>
            </a:r>
          </a:p>
          <a:p>
            <a:pPr marL="400050" lvl="1" indent="-171450">
              <a:spcBef>
                <a:spcPts val="0"/>
              </a:spcBef>
              <a:buFont typeface="Arial" panose="020B0604020202020204" pitchFamily="34" charset="0"/>
              <a:buChar char="–"/>
            </a:pPr>
            <a:r>
              <a:rPr lang="fr-CA" dirty="0"/>
              <a:t>Les infections chroniques par des agents pathogènes particuliers ont été associées à une augmentation de la mortalité par rapport à celle observée chez les personnes n’ayant pas d’infections chroniques</a:t>
            </a:r>
            <a:r>
              <a:rPr lang="fr-CA" baseline="30000" dirty="0"/>
              <a:t>3</a:t>
            </a:r>
            <a:r>
              <a:rPr lang="fr-CA" dirty="0"/>
              <a:t>.</a:t>
            </a:r>
          </a:p>
          <a:p>
            <a:pPr marL="400050" lvl="1" indent="-171450">
              <a:spcBef>
                <a:spcPts val="0"/>
              </a:spcBef>
              <a:buFont typeface="Arial" panose="020B0604020202020204" pitchFamily="34" charset="0"/>
              <a:buChar char="–"/>
            </a:pPr>
            <a:r>
              <a:rPr lang="fr-CA" dirty="0"/>
              <a:t>La co-infection chronique par des agents pathogènes particuliers a également été associée à une détérioration de la fonction pulmonaire, à des exacerbations pulmonaires plus fréquentes et à un déclin plus rapide</a:t>
            </a:r>
            <a:r>
              <a:rPr lang="fr-CA" baseline="30000" dirty="0"/>
              <a:t>4-6</a:t>
            </a:r>
            <a:r>
              <a:rPr lang="fr-CA" dirty="0"/>
              <a:t>.</a:t>
            </a:r>
          </a:p>
          <a:p>
            <a:pPr>
              <a:spcBef>
                <a:spcPts val="0"/>
              </a:spcBef>
            </a:pPr>
            <a:endParaRPr lang="fr-CA" sz="1000" b="1" dirty="0"/>
          </a:p>
          <a:p>
            <a:pPr>
              <a:spcBef>
                <a:spcPts val="0"/>
              </a:spcBef>
            </a:pPr>
            <a:endParaRPr lang="fr-CA" sz="1000" b="1" dirty="0"/>
          </a:p>
          <a:p>
            <a:pPr>
              <a:spcBef>
                <a:spcPts val="0"/>
              </a:spcBef>
            </a:pPr>
            <a:r>
              <a:rPr lang="fr-CA" sz="1000" b="1" dirty="0"/>
              <a:t>Références</a:t>
            </a:r>
          </a:p>
          <a:p>
            <a:pPr marL="228600" indent="-228600">
              <a:lnSpc>
                <a:spcPct val="90000"/>
              </a:lnSpc>
              <a:buAutoNum type="arabicPeriod"/>
            </a:pPr>
            <a:r>
              <a:rPr lang="fr-CA" sz="1000" dirty="0"/>
              <a:t>COX, M. J. et coll. </a:t>
            </a:r>
            <a:r>
              <a:rPr lang="fr-CA" sz="1000" i="1" dirty="0"/>
              <a:t>PLoS One, </a:t>
            </a:r>
            <a:r>
              <a:rPr lang="fr-CA" sz="1000" dirty="0"/>
              <a:t>2010;5(6):e11044. </a:t>
            </a:r>
            <a:endParaRPr lang="fr-CA" sz="1000" dirty="0">
              <a:cs typeface="Arial" pitchFamily="34" charset="0"/>
            </a:endParaRPr>
          </a:p>
          <a:p>
            <a:pPr marL="228600" indent="-228600">
              <a:lnSpc>
                <a:spcPct val="90000"/>
              </a:lnSpc>
              <a:buAutoNum type="arabicPeriod"/>
            </a:pPr>
            <a:r>
              <a:rPr lang="fr-CA" sz="1000" dirty="0"/>
              <a:t>LUND-PALAU, H. et coll. </a:t>
            </a:r>
            <a:r>
              <a:rPr lang="fr-CA" sz="1000" i="1" dirty="0"/>
              <a:t>Exp Rev Respir Med</a:t>
            </a:r>
            <a:r>
              <a:rPr lang="fr-CA" sz="1000" dirty="0"/>
              <a:t>, 2016;10(6):685-697. </a:t>
            </a:r>
          </a:p>
          <a:p>
            <a:pPr marL="228600" indent="-228600">
              <a:lnSpc>
                <a:spcPct val="90000"/>
              </a:lnSpc>
              <a:buAutoNum type="arabicPeriod"/>
            </a:pPr>
            <a:r>
              <a:rPr lang="fr-CA" sz="1000" dirty="0"/>
              <a:t>COURTNEY, J. M. et coll. </a:t>
            </a:r>
            <a:r>
              <a:rPr lang="fr-CA" sz="1000" i="1" dirty="0"/>
              <a:t>Pediatr</a:t>
            </a:r>
            <a:r>
              <a:rPr lang="fr-CA" dirty="0"/>
              <a:t> </a:t>
            </a:r>
            <a:r>
              <a:rPr lang="fr-CA" sz="1000" i="1" dirty="0"/>
              <a:t>Pulmonol</a:t>
            </a:r>
            <a:r>
              <a:rPr lang="fr-CA" sz="1000" dirty="0"/>
              <a:t>, 2007; 42:525-532. </a:t>
            </a:r>
          </a:p>
          <a:p>
            <a:pPr marL="228600" indent="-228600">
              <a:lnSpc>
                <a:spcPct val="90000"/>
              </a:lnSpc>
              <a:buAutoNum type="arabicPeriod"/>
            </a:pPr>
            <a:r>
              <a:rPr lang="fr-CA" sz="1000" dirty="0"/>
              <a:t>LIMOLI, D. H. et coll. </a:t>
            </a:r>
            <a:r>
              <a:rPr lang="fr-CA" sz="1000" i="1" dirty="0"/>
              <a:t>Eur J Clin Microbiol Infect Dis</a:t>
            </a:r>
            <a:r>
              <a:rPr lang="fr-CA" sz="1000" dirty="0"/>
              <a:t>, 2016;35(6):947-953. </a:t>
            </a:r>
            <a:endParaRPr lang="fr-CA" sz="1000" dirty="0">
              <a:latin typeface="Arial" panose="020B0604020202020204" pitchFamily="34" charset="0"/>
              <a:cs typeface="Arial" panose="020B0604020202020204" pitchFamily="34" charset="0"/>
            </a:endParaRPr>
          </a:p>
          <a:p>
            <a:pPr marL="228600" indent="-228600">
              <a:lnSpc>
                <a:spcPct val="90000"/>
              </a:lnSpc>
              <a:buAutoNum type="arabicPeriod"/>
            </a:pPr>
            <a:r>
              <a:rPr lang="fr-CA" sz="1000" dirty="0"/>
              <a:t>FOLESCU, T. W. et coll. </a:t>
            </a:r>
            <a:r>
              <a:rPr lang="fr-CA" sz="1000" i="1" dirty="0"/>
              <a:t>BMC Pulm Med. </a:t>
            </a:r>
            <a:r>
              <a:rPr lang="fr-CA" sz="1000" dirty="0"/>
              <a:t>2015;15:158. doi: 10.1186/s12890-015-014. </a:t>
            </a:r>
            <a:endParaRPr lang="fr-CA" sz="1000" dirty="0">
              <a:cs typeface="Arial" pitchFamily="34" charset="0"/>
            </a:endParaRPr>
          </a:p>
          <a:p>
            <a:pPr marL="228600" indent="-228600">
              <a:lnSpc>
                <a:spcPct val="90000"/>
              </a:lnSpc>
              <a:buAutoNum type="arabicPeriod"/>
            </a:pPr>
            <a:r>
              <a:rPr lang="fr-CA" sz="1000" dirty="0"/>
              <a:t>MALINIAK</a:t>
            </a:r>
            <a:r>
              <a:rPr lang="fr-CA" dirty="0"/>
              <a:t>, </a:t>
            </a:r>
            <a:r>
              <a:rPr lang="fr-CA" sz="1000" dirty="0"/>
              <a:t>M. L. et coll. </a:t>
            </a:r>
            <a:r>
              <a:rPr lang="fr-CA" sz="1000" i="1" dirty="0"/>
              <a:t>J Cyst Fibros</a:t>
            </a:r>
            <a:r>
              <a:rPr lang="fr-CA" sz="1000" dirty="0"/>
              <a:t>, 2016;15:350-356</a:t>
            </a:r>
            <a:r>
              <a:rPr lang="fr-CA" sz="1000" dirty="0">
                <a:solidFill>
                  <a:srgbClr val="000000"/>
                </a:solidFill>
              </a:rPr>
              <a:t>. </a:t>
            </a:r>
            <a:endParaRPr lang="fr-CA" sz="1000" dirty="0">
              <a:solidFill>
                <a:srgbClr val="000000"/>
              </a:solidFill>
              <a:cs typeface="Arial" pitchFamily="34" charset="0"/>
            </a:endParaRPr>
          </a:p>
          <a:p>
            <a:pPr>
              <a:spcBef>
                <a:spcPts val="0"/>
              </a:spcBef>
            </a:pPr>
            <a:endParaRPr lang="fr-CA" sz="1000" dirty="0"/>
          </a:p>
          <a:p>
            <a:pPr>
              <a:spcBef>
                <a:spcPts val="0"/>
              </a:spcBef>
            </a:pPr>
            <a:endParaRPr lang="fr-CA" sz="1000" dirty="0"/>
          </a:p>
        </p:txBody>
      </p:sp>
      <p:sp>
        <p:nvSpPr>
          <p:cNvPr id="4" name="Slide Number Placeholder 3"/>
          <p:cNvSpPr>
            <a:spLocks noGrp="1"/>
          </p:cNvSpPr>
          <p:nvPr>
            <p:ph type="sldNum" sz="quarter" idx="10"/>
          </p:nvPr>
        </p:nvSpPr>
        <p:spPr/>
        <p:txBody>
          <a:bodyPr/>
          <a:lstStyle/>
          <a:p>
            <a:fld id="{3A26B64B-DB3A-4CEF-8D71-33138CAED4FB}" type="slidenum">
              <a:rPr lang="en-US" smtClean="0"/>
              <a:t>34</a:t>
            </a:fld>
            <a:endParaRPr lang="fr-CA" dirty="0"/>
          </a:p>
        </p:txBody>
      </p:sp>
    </p:spTree>
    <p:extLst>
      <p:ext uri="{BB962C8B-B14F-4D97-AF65-F5344CB8AC3E}">
        <p14:creationId xmlns:p14="http://schemas.microsoft.com/office/powerpoint/2010/main" val="2882037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marL="0" marR="0" indent="0" algn="l" defTabSz="914400" rtl="0" eaLnBrk="1" fontAlgn="auto" latinLnBrk="0" hangingPunct="1">
              <a:spcBef>
                <a:spcPts val="0"/>
              </a:spcBef>
              <a:spcAft>
                <a:spcPts val="0"/>
              </a:spcAft>
              <a:buClrTx/>
              <a:buSzTx/>
              <a:buFontTx/>
              <a:buNone/>
              <a:tabLst/>
              <a:defRPr/>
            </a:pPr>
            <a:r>
              <a:rPr lang="fr-CA" b="1" dirty="0"/>
              <a:t>Points clés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b="0" dirty="0"/>
              <a:t>Comparativement aux communautés bactériennes des voies respiratoires des enfants atteints de FK, celles des patients adultes sont moins diversifiées et plus hétérogènes.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t>L’appauvrissement de la diversité bactérienne dans les voies respiratoires des </a:t>
            </a:r>
            <a:r>
              <a:rPr lang="fr-CA" b="0" dirty="0"/>
              <a:t>personnes plus âgées est fortement corrélé avec la réduction de la fonction pulmonaire et l’émergence d’espèces dominantes d’agents pathogènes.</a:t>
            </a:r>
          </a:p>
          <a:p>
            <a:pPr marL="0" marR="0" indent="0" algn="l" defTabSz="914400" rtl="0" eaLnBrk="1" fontAlgn="auto" latinLnBrk="0" hangingPunct="1">
              <a:spcBef>
                <a:spcPts val="0"/>
              </a:spcBef>
              <a:spcAft>
                <a:spcPts val="0"/>
              </a:spcAft>
              <a:buClrTx/>
              <a:buSzTx/>
              <a:buFontTx/>
              <a:buNone/>
              <a:tabLst/>
              <a:defRPr/>
            </a:pPr>
            <a:endParaRPr lang="fr-CA" sz="1200" b="1"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dirty="0">
                <a:solidFill>
                  <a:schemeClr val="bg2">
                    <a:lumMod val="10000"/>
                  </a:schemeClr>
                </a:solidFill>
              </a:rPr>
              <a:t>Autres renseignements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dirty="0">
                <a:solidFill>
                  <a:schemeClr val="bg2">
                    <a:lumMod val="10000"/>
                  </a:schemeClr>
                </a:solidFill>
              </a:rPr>
              <a:t>Le changement de la diversité bactérienne au fil du temps a </a:t>
            </a:r>
            <a:r>
              <a:rPr lang="fr-CA" sz="1200" b="0" baseline="0" dirty="0">
                <a:solidFill>
                  <a:schemeClr val="bg2">
                    <a:lumMod val="10000"/>
                  </a:schemeClr>
                </a:solidFill>
              </a:rPr>
              <a:t>été déterminé </a:t>
            </a:r>
            <a:r>
              <a:rPr lang="fr-CA" dirty="0">
                <a:solidFill>
                  <a:schemeClr val="bg2">
                    <a:lumMod val="10000"/>
                  </a:schemeClr>
                </a:solidFill>
              </a:rPr>
              <a:t>dans une sous-étude menée chez 13 patients âgés de 9 mois à 43</a:t>
            </a:r>
            <a:r>
              <a:rPr lang="fr-CA" dirty="0"/>
              <a:t> </a:t>
            </a:r>
            <a:r>
              <a:rPr lang="fr-CA" dirty="0">
                <a:solidFill>
                  <a:schemeClr val="bg2">
                    <a:lumMod val="10000"/>
                  </a:schemeClr>
                </a:solidFill>
              </a:rPr>
              <a:t>ans chez qui un deuxième échantillon de sécrétions des voies respiratoires cliniquement stables avait été prélevé et analysé.</a:t>
            </a:r>
            <a:endParaRPr lang="fr-CA"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r>
              <a:rPr lang="fr-CA" dirty="0"/>
              <a:t>Parmi les agents pathogènes associés à la FK dans l’ensemble de la population étudiée, </a:t>
            </a:r>
            <a:r>
              <a:rPr lang="fr-CA" i="1" dirty="0"/>
              <a:t>Stenotrophomonas maltophilia </a:t>
            </a:r>
            <a:r>
              <a:rPr lang="fr-CA" dirty="0"/>
              <a:t>(</a:t>
            </a:r>
            <a:r>
              <a:rPr lang="fr-CA" i="1" dirty="0"/>
              <a:t>p</a:t>
            </a:r>
            <a:r>
              <a:rPr lang="fr-CA" dirty="0"/>
              <a:t> = 0,02) et </a:t>
            </a:r>
            <a:r>
              <a:rPr lang="fr-CA" i="1" dirty="0"/>
              <a:t>Pseudomonas aeruginosa </a:t>
            </a:r>
            <a:r>
              <a:rPr lang="fr-CA" dirty="0"/>
              <a:t>(</a:t>
            </a:r>
            <a:r>
              <a:rPr lang="fr-CA" i="1" dirty="0"/>
              <a:t>p </a:t>
            </a:r>
            <a:r>
              <a:rPr lang="fr-CA" dirty="0"/>
              <a:t>= 0,001) étaient significativement corrélés avec l’âge, l’abondance étant plus importante chez les patients plus âgés atteints de FK. </a:t>
            </a:r>
            <a:r>
              <a:rPr lang="fr-CA" i="1" dirty="0"/>
              <a:t>Haemophilus influenzae </a:t>
            </a:r>
            <a:r>
              <a:rPr lang="fr-CA" dirty="0"/>
              <a:t>était aussi significativement corrélé avec l’âge; un pic d’abondance a été observé chez les jeunes patients alors que la diversité de la communauté était à son maximum (</a:t>
            </a:r>
            <a:r>
              <a:rPr lang="fr-CA" i="1" dirty="0"/>
              <a:t>p </a:t>
            </a:r>
            <a:r>
              <a:rPr lang="fr-CA" dirty="0"/>
              <a:t>= 0,02).</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endParaRPr lang="fr-CA" sz="1200" b="0" baseline="0" dirty="0">
              <a:solidFill>
                <a:schemeClr val="bg2">
                  <a:lumMod val="10000"/>
                </a:schemeClr>
              </a:solidFill>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lang="fr-CA" sz="1200" b="1" baseline="0" dirty="0">
                <a:solidFill>
                  <a:schemeClr val="bg2">
                    <a:lumMod val="10000"/>
                  </a:schemeClr>
                </a:solidFill>
              </a:rPr>
              <a:t>Référence</a:t>
            </a:r>
            <a:endParaRPr lang="fr-CA" sz="1200" b="1" baseline="0" dirty="0">
              <a:solidFill>
                <a:schemeClr val="bg2">
                  <a:lumMod val="10000"/>
                </a:schemeClr>
              </a:solidFill>
              <a:cs typeface="Arial" pitchFamily="34" charset="0"/>
            </a:endParaRP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COX, M. J. et coll. </a:t>
            </a:r>
            <a:r>
              <a:rPr lang="fr-CA" sz="1200" i="1" dirty="0">
                <a:solidFill>
                  <a:schemeClr val="bg2">
                    <a:lumMod val="10000"/>
                  </a:schemeClr>
                </a:solidFill>
              </a:rPr>
              <a:t>PLoS One,</a:t>
            </a:r>
            <a:r>
              <a:rPr lang="fr-CA" dirty="0"/>
              <a:t> </a:t>
            </a:r>
            <a:r>
              <a:rPr lang="fr-CA" sz="1200" dirty="0">
                <a:solidFill>
                  <a:schemeClr val="bg2">
                    <a:lumMod val="10000"/>
                  </a:schemeClr>
                </a:solidFill>
              </a:rPr>
              <a:t>2010;5(6):e11044.</a:t>
            </a:r>
            <a:endParaRPr lang="fr-CA" sz="1200" dirty="0">
              <a:solidFill>
                <a:schemeClr val="bg2">
                  <a:lumMod val="10000"/>
                </a:schemeClr>
              </a:solidFill>
              <a:cs typeface="Arial" pitchFamily="34" charset="0"/>
            </a:endParaRP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endParaRPr lang="fr-CA" sz="1200" b="0" baseline="0" dirty="0">
              <a:solidFill>
                <a:schemeClr val="bg2">
                  <a:lumMod val="10000"/>
                </a:schemeClr>
              </a:solidFill>
              <a:cs typeface="Arial" pitchFamily="34" charset="0"/>
            </a:endParaRPr>
          </a:p>
        </p:txBody>
      </p:sp>
      <p:sp>
        <p:nvSpPr>
          <p:cNvPr id="4" name="Slide Number Placeholder 3"/>
          <p:cNvSpPr>
            <a:spLocks noGrp="1"/>
          </p:cNvSpPr>
          <p:nvPr>
            <p:ph type="sldNum" sz="quarter" idx="10"/>
          </p:nvPr>
        </p:nvSpPr>
        <p:spPr/>
        <p:txBody>
          <a:bodyPr/>
          <a:lstStyle/>
          <a:p>
            <a:fld id="{BAC375BF-476D-4C86-ACA3-5A500E50D7DE}" type="slidenum">
              <a:rPr lang="en-US" smtClean="0">
                <a:solidFill>
                  <a:prstClr val="black"/>
                </a:solidFill>
              </a:rPr>
              <a:pPr/>
              <a:t>35</a:t>
            </a:fld>
            <a:endParaRPr lang="fr-CA" dirty="0">
              <a:solidFill>
                <a:prstClr val="black"/>
              </a:solidFill>
            </a:endParaRPr>
          </a:p>
        </p:txBody>
      </p:sp>
    </p:spTree>
    <p:extLst>
      <p:ext uri="{BB962C8B-B14F-4D97-AF65-F5344CB8AC3E}">
        <p14:creationId xmlns:p14="http://schemas.microsoft.com/office/powerpoint/2010/main" val="2186897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784017"/>
          </a:xfrm>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pPr>
            <a:r>
              <a:rPr lang="fr-CA" sz="1100" dirty="0"/>
              <a:t>Dans une cohorte de patients cliniquement stables, les patients atteints de FK plus âgés avaient une fonction pulmonaire significativement faible (r = -0,48; </a:t>
            </a:r>
            <a:r>
              <a:rPr lang="fr-CA" sz="1100" i="1" dirty="0"/>
              <a:t>p </a:t>
            </a:r>
            <a:r>
              <a:rPr lang="fr-CA" sz="1100" dirty="0"/>
              <a:t>&lt; 0,0003). Les bactéries de la communauté présente dans les voies respiratoires de ces patients étaient davantage apparentées (indice de parenté net, r = -0,35; </a:t>
            </a:r>
            <a:r>
              <a:rPr lang="fr-CA" sz="1100" i="1" dirty="0"/>
              <a:t>p</a:t>
            </a:r>
            <a:r>
              <a:rPr lang="fr-CA" sz="1100" dirty="0"/>
              <a:t> &lt; 0,0001)</a:t>
            </a:r>
            <a:r>
              <a:rPr lang="fr-CA" sz="1100" baseline="30000" dirty="0"/>
              <a:t>1</a:t>
            </a:r>
            <a:r>
              <a:rPr lang="fr-CA" sz="1100" dirty="0"/>
              <a:t>.</a:t>
            </a:r>
          </a:p>
          <a:p>
            <a:pPr marL="171450" indent="-171450">
              <a:spcBef>
                <a:spcPts val="0"/>
              </a:spcBef>
              <a:spcAft>
                <a:spcPts val="0"/>
              </a:spcAft>
              <a:buFont typeface="Arial" panose="020B0604020202020204" pitchFamily="34" charset="0"/>
              <a:buChar char="•"/>
            </a:pPr>
            <a:r>
              <a:rPr lang="fr-CA" sz="1100" dirty="0"/>
              <a:t>De plus, la diversité du microbiome pulmonaire était relativement stable chez les patients dont la fonction pulmonaire était relativement stable sur 8 à 9 ans</a:t>
            </a:r>
            <a:r>
              <a:rPr lang="fr-CA" sz="1100" baseline="30000" dirty="0"/>
              <a:t>2</a:t>
            </a:r>
            <a:r>
              <a:rPr lang="fr-CA" sz="1100" dirty="0"/>
              <a:t>.</a:t>
            </a:r>
          </a:p>
          <a:p>
            <a:pPr marL="171450" indent="-171450">
              <a:spcBef>
                <a:spcPts val="0"/>
              </a:spcBef>
              <a:spcAft>
                <a:spcPts val="0"/>
              </a:spcAft>
              <a:buFont typeface="Arial" panose="020B0604020202020204" pitchFamily="34" charset="0"/>
              <a:buChar char="•"/>
            </a:pPr>
            <a:r>
              <a:rPr lang="fr-CA" sz="1100" dirty="0"/>
              <a:t>Par contre, les patients dont la fonction pulmonaire avait décliné présentaient un appauvrissement de la diversité du microbiome pulmonaire</a:t>
            </a:r>
            <a:r>
              <a:rPr lang="fr-CA" sz="1100" baseline="30000" dirty="0"/>
              <a:t>2</a:t>
            </a:r>
            <a:r>
              <a:rPr lang="fr-CA" sz="1100" dirty="0"/>
              <a:t>.</a:t>
            </a:r>
          </a:p>
          <a:p>
            <a:pPr marL="171450" indent="-171450">
              <a:spcBef>
                <a:spcPts val="0"/>
              </a:spcBef>
              <a:spcAft>
                <a:spcPts val="0"/>
              </a:spcAft>
              <a:buFont typeface="Arial" panose="020B0604020202020204" pitchFamily="34" charset="0"/>
              <a:buChar char="•"/>
            </a:pPr>
            <a:endParaRPr lang="fr-CA" sz="1100" dirty="0"/>
          </a:p>
          <a:p>
            <a:pPr>
              <a:spcBef>
                <a:spcPts val="0"/>
              </a:spcBef>
              <a:spcAft>
                <a:spcPts val="0"/>
              </a:spcAft>
            </a:pPr>
            <a:r>
              <a:rPr lang="fr-CA" sz="1100" b="1" dirty="0"/>
              <a:t>Autres renseignements</a:t>
            </a:r>
          </a:p>
          <a:p>
            <a:pPr marL="171450" indent="-171450">
              <a:spcBef>
                <a:spcPts val="0"/>
              </a:spcBef>
              <a:spcAft>
                <a:spcPts val="0"/>
              </a:spcAft>
              <a:buFont typeface="Arial" panose="020B0604020202020204" pitchFamily="34" charset="0"/>
              <a:buChar char="•"/>
            </a:pPr>
            <a:r>
              <a:rPr lang="fr-CA" sz="1100" dirty="0"/>
              <a:t>Des échantillons de sécrétions des voies respiratoires prélevés auprès d’adultes (n = 37 échantillons d’expectorations) et d’enfants (n = 26 échantillons prélevés par écouvillonnage du fond de la gorge) atteints de FK cliniquement stables, état défini par l’absence de changement de la fonction pulmonaire sur au moins 2 mois avant le prélèvement, ont été utilisés dans l’étude représentée dans le graphique de gauche</a:t>
            </a:r>
            <a:r>
              <a:rPr lang="fr-CA" sz="1100" baseline="30000" dirty="0"/>
              <a:t>1</a:t>
            </a:r>
            <a:r>
              <a:rPr lang="fr-CA" sz="1100" dirty="0"/>
              <a:t>.</a:t>
            </a:r>
          </a:p>
          <a:p>
            <a:pPr marL="171450" indent="-171450">
              <a:spcBef>
                <a:spcPts val="0"/>
              </a:spcBef>
              <a:spcAft>
                <a:spcPts val="0"/>
              </a:spcAft>
              <a:buFont typeface="Arial" panose="020B0604020202020204" pitchFamily="34" charset="0"/>
              <a:buChar char="•"/>
            </a:pPr>
            <a:r>
              <a:rPr lang="fr-CA" sz="1100" dirty="0"/>
              <a:t>Plusieurs échantillons d’expectorations ont été prélevés auprès de 6 patients adultes de sexe masculin atteints de FK sur 8 à 9 ans dans l’étude représentée dans le graphique de droite. Trois patients ont conservé une fonction pulmonaire relativement stable sur plusieurs années. Un déclin progressif de la fonction pulmonaire a été observé chez les 3 autres patients pendant la période d’observation</a:t>
            </a:r>
            <a:r>
              <a:rPr lang="fr-CA" sz="1100" baseline="30000" dirty="0"/>
              <a:t>2</a:t>
            </a:r>
            <a:r>
              <a:rPr lang="fr-CA" sz="1100" dirty="0"/>
              <a:t>.</a:t>
            </a:r>
          </a:p>
          <a:p>
            <a:pPr marL="171450" indent="-171450">
              <a:spcBef>
                <a:spcPts val="0"/>
              </a:spcBef>
              <a:spcAft>
                <a:spcPts val="0"/>
              </a:spcAft>
              <a:buFont typeface="Arial" panose="020B0604020202020204" pitchFamily="34" charset="0"/>
              <a:buChar char="•"/>
            </a:pPr>
            <a:r>
              <a:rPr lang="fr-CA" sz="1100" dirty="0"/>
              <a:t>Les communautés bactériennes de 126 échantillons d’expectorations prélevés auprès de ces 6 patients ont été analysées par pyroséquençage de la région hypervariable V3-V5 de l’ARN ribosomique 16S</a:t>
            </a:r>
            <a:r>
              <a:rPr lang="fr-CA" sz="1100" baseline="30000" dirty="0"/>
              <a:t>2</a:t>
            </a:r>
            <a:r>
              <a:rPr lang="fr-CA" sz="1100" dirty="0"/>
              <a:t>.</a:t>
            </a:r>
          </a:p>
          <a:p>
            <a:pPr marL="171450" indent="-171450">
              <a:spcBef>
                <a:spcPts val="0"/>
              </a:spcBef>
              <a:spcAft>
                <a:spcPts val="0"/>
              </a:spcAft>
              <a:buFont typeface="Arial" panose="020B0604020202020204" pitchFamily="34" charset="0"/>
              <a:buChar char="•"/>
            </a:pPr>
            <a:endParaRPr lang="fr-CA" sz="1100" dirty="0"/>
          </a:p>
          <a:p>
            <a:pPr>
              <a:spcBef>
                <a:spcPts val="0"/>
              </a:spcBef>
              <a:spcAft>
                <a:spcPts val="0"/>
              </a:spcAft>
            </a:pPr>
            <a:r>
              <a:rPr lang="fr-CA" sz="1100" b="1" dirty="0"/>
              <a:t>Références</a:t>
            </a:r>
          </a:p>
          <a:p>
            <a:pPr marL="228600" marR="0" indent="-228600" algn="l" defTabSz="914400" rtl="0" eaLnBrk="1" fontAlgn="auto" latinLnBrk="0" hangingPunct="1">
              <a:spcBef>
                <a:spcPts val="0"/>
              </a:spcBef>
              <a:spcAft>
                <a:spcPts val="0"/>
              </a:spcAft>
              <a:buClrTx/>
              <a:buSzTx/>
              <a:buFont typeface="+mj-lt"/>
              <a:buAutoNum type="arabicPeriod"/>
              <a:tabLst/>
              <a:defRPr/>
            </a:pPr>
            <a:r>
              <a:rPr lang="fr-CA" sz="1100" dirty="0"/>
              <a:t>COX, M. J. et coll. </a:t>
            </a:r>
            <a:r>
              <a:rPr lang="fr-CA" sz="1100" i="1" dirty="0"/>
              <a:t>PLoS One,</a:t>
            </a:r>
            <a:r>
              <a:rPr lang="fr-CA" dirty="0"/>
              <a:t> </a:t>
            </a:r>
            <a:r>
              <a:rPr lang="fr-CA" sz="1100" dirty="0"/>
              <a:t>2010;5(6):e11044.</a:t>
            </a:r>
          </a:p>
          <a:p>
            <a:pPr marL="228600" indent="-228600" fontAlgn="auto">
              <a:spcBef>
                <a:spcPts val="0"/>
              </a:spcBef>
              <a:spcAft>
                <a:spcPts val="0"/>
              </a:spcAft>
              <a:buFont typeface="+mj-lt"/>
              <a:buAutoNum type="arabicPeriod"/>
              <a:defRPr/>
            </a:pPr>
            <a:r>
              <a:rPr lang="fr-CA" sz="1100" dirty="0"/>
              <a:t>ZHAO, J. et coll. </a:t>
            </a:r>
            <a:r>
              <a:rPr lang="fr-CA" sz="1100" i="1" dirty="0"/>
              <a:t>Proc Natl Acad Sci USA. </a:t>
            </a:r>
            <a:r>
              <a:rPr lang="fr-CA" sz="1100" dirty="0"/>
              <a:t>2012;109(15):5809-5814.</a:t>
            </a:r>
            <a:endParaRPr lang="fr-CA" sz="1100" dirty="0">
              <a:cs typeface="Arial" pitchFamily="34" charset="0"/>
            </a:endParaRPr>
          </a:p>
          <a:p>
            <a:pPr marL="171450" indent="-171450">
              <a:spcBef>
                <a:spcPts val="0"/>
              </a:spcBef>
              <a:spcAft>
                <a:spcPts val="0"/>
              </a:spcAft>
              <a:buFont typeface="Arial" panose="020B0604020202020204" pitchFamily="34" charset="0"/>
              <a:buChar char="•"/>
            </a:pPr>
            <a:endParaRPr lang="fr-CA" sz="1100" dirty="0"/>
          </a:p>
        </p:txBody>
      </p:sp>
      <p:sp>
        <p:nvSpPr>
          <p:cNvPr id="4" name="Slide Number Placeholder 3"/>
          <p:cNvSpPr>
            <a:spLocks noGrp="1"/>
          </p:cNvSpPr>
          <p:nvPr>
            <p:ph type="sldNum" sz="quarter" idx="10"/>
          </p:nvPr>
        </p:nvSpPr>
        <p:spPr/>
        <p:txBody>
          <a:bodyPr/>
          <a:lstStyle/>
          <a:p>
            <a:fld id="{29215E54-7DF3-4B7E-98EA-5BABA3CA7FA9}" type="slidenum">
              <a:rPr lang="en-US" smtClean="0">
                <a:solidFill>
                  <a:prstClr val="black"/>
                </a:solidFill>
              </a:rPr>
              <a:pPr/>
              <a:t>36</a:t>
            </a:fld>
            <a:endParaRPr lang="fr-CA" dirty="0">
              <a:solidFill>
                <a:prstClr val="black"/>
              </a:solidFill>
            </a:endParaRPr>
          </a:p>
        </p:txBody>
      </p:sp>
    </p:spTree>
    <p:extLst>
      <p:ext uri="{BB962C8B-B14F-4D97-AF65-F5344CB8AC3E}">
        <p14:creationId xmlns:p14="http://schemas.microsoft.com/office/powerpoint/2010/main" val="2869542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dirty="0"/>
              <a:t>En tout, 37 échantillons d’expectorations ont été prélevés auprès de 21 sujets atteints de FK.</a:t>
            </a:r>
          </a:p>
          <a:p>
            <a:pPr marL="171450" indent="-171450">
              <a:spcBef>
                <a:spcPts val="0"/>
              </a:spcBef>
              <a:spcAft>
                <a:spcPts val="0"/>
              </a:spcAft>
              <a:buFont typeface="Arial" panose="020B0604020202020204" pitchFamily="34" charset="0"/>
              <a:buChar char="•"/>
            </a:pPr>
            <a:r>
              <a:rPr lang="fr-CA" dirty="0"/>
              <a:t>Au début du traitement, une moins grande diversité était associée à une grande abondance relative de </a:t>
            </a:r>
            <a:r>
              <a:rPr lang="fr-CA" i="1" dirty="0"/>
              <a:t>Pseudomonas</a:t>
            </a:r>
            <a:r>
              <a:rPr lang="fr-CA" dirty="0"/>
              <a:t> (r = -0,67, </a:t>
            </a:r>
            <a:r>
              <a:rPr lang="fr-CA" i="1" dirty="0"/>
              <a:t>p </a:t>
            </a:r>
            <a:r>
              <a:rPr lang="fr-CA" dirty="0"/>
              <a:t>&lt; 0,001), à une réduction du VEMS prédit (r = 0,49; </a:t>
            </a:r>
            <a:r>
              <a:rPr lang="fr-CA" i="1" dirty="0"/>
              <a:t>p </a:t>
            </a:r>
            <a:r>
              <a:rPr lang="fr-CA" dirty="0"/>
              <a:t>= 0,03) et à une augmentation du taux de CRP (r = -0,58; </a:t>
            </a:r>
            <a:r>
              <a:rPr lang="fr-CA" i="1" dirty="0"/>
              <a:t>p </a:t>
            </a:r>
            <a:r>
              <a:rPr lang="fr-CA" dirty="0"/>
              <a:t>= 0,01).</a:t>
            </a:r>
          </a:p>
          <a:p>
            <a:pPr>
              <a:spcBef>
                <a:spcPts val="0"/>
              </a:spcBef>
              <a:spcAft>
                <a:spcPts val="0"/>
              </a:spcAft>
            </a:pPr>
            <a:endParaRPr lang="fr-CA" b="1" dirty="0"/>
          </a:p>
          <a:p>
            <a:pPr>
              <a:spcBef>
                <a:spcPts val="0"/>
              </a:spcBef>
              <a:spcAft>
                <a:spcPts val="0"/>
              </a:spcAft>
            </a:pPr>
            <a:r>
              <a:rPr lang="fr-CA" b="1" dirty="0"/>
              <a:t>Autres renseignements</a:t>
            </a:r>
          </a:p>
          <a:p>
            <a:pPr marL="171450" indent="-171450">
              <a:spcBef>
                <a:spcPts val="0"/>
              </a:spcBef>
              <a:spcAft>
                <a:spcPts val="0"/>
              </a:spcAft>
              <a:buFont typeface="Arial" panose="020B0604020202020204" pitchFamily="34" charset="0"/>
              <a:buChar char="•"/>
            </a:pPr>
            <a:r>
              <a:rPr lang="fr-CA" dirty="0"/>
              <a:t>Les sécrétions et le sang expectorés ont été recueillis. Les sujets atteints de FK ont été soumis à une épreuve de la fonction pulmonaire au début du traitement des EP (du jour 0 au jour 3 de l’hospitalisation) et vers la fin de celui-ci (&gt; 7 jours). Les expectorations ont fait l’objet de cultures, d’un pyroséquençage des amplicons de l’ARN ribosomique 16S et de la mesure quantitative de la CRP pour établir l’ensemble des bactéries et les bactéries spécifiques. L’interleukine-8 et l’élastase neutrophile dans les expectorations et la protéine C réactive dans la circulation ont été mesurées.</a:t>
            </a:r>
          </a:p>
          <a:p>
            <a:pPr marL="171450" indent="-171450">
              <a:spcBef>
                <a:spcPts val="0"/>
              </a:spcBef>
              <a:spcAft>
                <a:spcPts val="0"/>
              </a:spcAft>
              <a:buFont typeface="Arial" panose="020B0604020202020204" pitchFamily="34" charset="0"/>
              <a:buChar char="•"/>
            </a:pPr>
            <a:r>
              <a:rPr lang="fr-CA" dirty="0"/>
              <a:t>La figure illustre les coefficients de corrélation de rang de Spearman et l’IC à 95 %.</a:t>
            </a:r>
          </a:p>
          <a:p>
            <a:pPr>
              <a:spcBef>
                <a:spcPts val="0"/>
              </a:spcBef>
              <a:spcAft>
                <a:spcPts val="0"/>
              </a:spcAft>
            </a:pPr>
            <a:endParaRPr lang="fr-CA" b="1" dirty="0"/>
          </a:p>
          <a:p>
            <a:pPr>
              <a:spcBef>
                <a:spcPts val="0"/>
              </a:spcBef>
              <a:spcAft>
                <a:spcPts val="0"/>
              </a:spcAft>
            </a:pPr>
            <a:r>
              <a:rPr lang="fr-CA" b="1" dirty="0"/>
              <a:t>Référence</a:t>
            </a: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ZEMANICK E. T. et coll. </a:t>
            </a:r>
            <a:r>
              <a:rPr lang="fr-CA" sz="1200" i="1" dirty="0">
                <a:solidFill>
                  <a:schemeClr val="bg2">
                    <a:lumMod val="10000"/>
                  </a:schemeClr>
                </a:solidFill>
              </a:rPr>
              <a:t>PLoS One,</a:t>
            </a:r>
            <a:r>
              <a:rPr lang="fr-CA" dirty="0"/>
              <a:t> </a:t>
            </a:r>
            <a:r>
              <a:rPr lang="fr-CA" sz="1200" dirty="0">
                <a:solidFill>
                  <a:schemeClr val="bg2">
                    <a:lumMod val="10000"/>
                  </a:schemeClr>
                </a:solidFill>
              </a:rPr>
              <a:t>2013;8(4):e62917.</a:t>
            </a:r>
            <a:endParaRPr lang="fr-CA" sz="12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29215E54-7DF3-4B7E-98EA-5BABA3CA7FA9}" type="slidenum">
              <a:rPr lang="en-US" smtClean="0">
                <a:solidFill>
                  <a:prstClr val="black"/>
                </a:solidFill>
              </a:rPr>
              <a:pPr/>
              <a:t>37</a:t>
            </a:fld>
            <a:endParaRPr lang="fr-CA" dirty="0">
              <a:solidFill>
                <a:prstClr val="black"/>
              </a:solidFill>
            </a:endParaRPr>
          </a:p>
        </p:txBody>
      </p:sp>
    </p:spTree>
    <p:extLst>
      <p:ext uri="{BB962C8B-B14F-4D97-AF65-F5344CB8AC3E}">
        <p14:creationId xmlns:p14="http://schemas.microsoft.com/office/powerpoint/2010/main" val="3123285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693706"/>
          </a:xfrm>
        </p:spPr>
        <p:txBody>
          <a:bodyPr/>
          <a:lstStyle/>
          <a:p>
            <a:pPr>
              <a:spcBef>
                <a:spcPts val="0"/>
              </a:spcBef>
            </a:pPr>
            <a:r>
              <a:rPr lang="fr-CA" b="1" dirty="0"/>
              <a:t>Points clés :</a:t>
            </a:r>
          </a:p>
          <a:p>
            <a:pPr marL="171450" indent="-171450">
              <a:spcBef>
                <a:spcPts val="0"/>
              </a:spcBef>
              <a:buFont typeface="Arial" panose="020B0604020202020204" pitchFamily="34" charset="0"/>
              <a:buChar char="•"/>
            </a:pPr>
            <a:r>
              <a:rPr lang="fr-CA" dirty="0"/>
              <a:t>Les interactions microbe-microbe lors des co-infections ne sont pas très bien comprises, mais des études sur divers modèles </a:t>
            </a:r>
            <a:r>
              <a:rPr lang="fr-CA" i="1" dirty="0"/>
              <a:t>in vivo</a:t>
            </a:r>
            <a:r>
              <a:rPr lang="fr-CA" dirty="0"/>
              <a:t> et </a:t>
            </a:r>
            <a:r>
              <a:rPr lang="fr-CA" i="1" dirty="0"/>
              <a:t>in vitro</a:t>
            </a:r>
            <a:r>
              <a:rPr lang="fr-CA" dirty="0"/>
              <a:t> ont révélé divers mécanismes d’augmentations de la pathogénicité</a:t>
            </a:r>
            <a:r>
              <a:rPr lang="fr-CA" baseline="30000" dirty="0"/>
              <a:t>1-6</a:t>
            </a:r>
            <a:r>
              <a:rPr lang="fr-CA" dirty="0"/>
              <a:t>.</a:t>
            </a:r>
          </a:p>
          <a:p>
            <a:pPr marL="171450" indent="-171450">
              <a:spcBef>
                <a:spcPts val="0"/>
              </a:spcBef>
              <a:buFont typeface="Arial" panose="020B0604020202020204" pitchFamily="34" charset="0"/>
              <a:buChar char="•"/>
            </a:pPr>
            <a:endParaRPr lang="fr-CA" dirty="0"/>
          </a:p>
          <a:p>
            <a:pPr marL="171450" indent="-171450">
              <a:spcBef>
                <a:spcPts val="0"/>
              </a:spcBef>
              <a:buFont typeface="Arial" panose="020B0604020202020204" pitchFamily="34" charset="0"/>
              <a:buChar char="•"/>
            </a:pPr>
            <a:endParaRPr lang="fr-CA" dirty="0"/>
          </a:p>
          <a:p>
            <a:pPr>
              <a:spcBef>
                <a:spcPts val="0"/>
              </a:spcBef>
            </a:pPr>
            <a:r>
              <a:rPr lang="fr-CA" b="1" dirty="0"/>
              <a:t>Références</a:t>
            </a:r>
          </a:p>
          <a:p>
            <a:pPr marL="228600" indent="-228600">
              <a:spcBef>
                <a:spcPts val="0"/>
              </a:spcBef>
              <a:buAutoNum type="arabicPeriod"/>
            </a:pPr>
            <a:r>
              <a:rPr lang="fr-CA" dirty="0">
                <a:solidFill>
                  <a:srgbClr val="000000"/>
                </a:solidFill>
              </a:rPr>
              <a:t>SIBLEY, C. D. et coll. </a:t>
            </a:r>
            <a:r>
              <a:rPr lang="fr-CA" i="1" dirty="0">
                <a:solidFill>
                  <a:srgbClr val="000000"/>
                </a:solidFill>
              </a:rPr>
              <a:t>PLoS One,</a:t>
            </a:r>
            <a:r>
              <a:rPr lang="fr-CA" dirty="0"/>
              <a:t> </a:t>
            </a:r>
            <a:r>
              <a:rPr lang="fr-CA" dirty="0">
                <a:solidFill>
                  <a:srgbClr val="000000"/>
                </a:solidFill>
              </a:rPr>
              <a:t>2008;4(10):e1000184. </a:t>
            </a:r>
          </a:p>
          <a:p>
            <a:pPr marL="228600" indent="-228600">
              <a:spcBef>
                <a:spcPts val="0"/>
              </a:spcBef>
              <a:buAutoNum type="arabicPeriod"/>
            </a:pPr>
            <a:r>
              <a:rPr lang="fr-CA" dirty="0">
                <a:solidFill>
                  <a:srgbClr val="000000"/>
                </a:solidFill>
              </a:rPr>
              <a:t>DUAN, K. et coll. </a:t>
            </a:r>
            <a:r>
              <a:rPr lang="fr-CA" i="1" dirty="0">
                <a:solidFill>
                  <a:srgbClr val="000000"/>
                </a:solidFill>
              </a:rPr>
              <a:t>Mol Microbiol</a:t>
            </a:r>
            <a:r>
              <a:rPr lang="fr-CA" dirty="0">
                <a:solidFill>
                  <a:srgbClr val="000000"/>
                </a:solidFill>
              </a:rPr>
              <a:t>, 2003;50(5):1477-1491. </a:t>
            </a:r>
          </a:p>
          <a:p>
            <a:pPr marL="228600" indent="-228600">
              <a:spcBef>
                <a:spcPts val="0"/>
              </a:spcBef>
              <a:buAutoNum type="arabicPeriod"/>
            </a:pPr>
            <a:r>
              <a:rPr lang="fr-CA" dirty="0">
                <a:solidFill>
                  <a:srgbClr val="000000"/>
                </a:solidFill>
              </a:rPr>
              <a:t>SHERRARD, L. J. et coll. </a:t>
            </a:r>
            <a:r>
              <a:rPr lang="fr-CA" i="1" dirty="0">
                <a:solidFill>
                  <a:srgbClr val="000000"/>
                </a:solidFill>
              </a:rPr>
              <a:t>Int J Antimicrob Agents,</a:t>
            </a:r>
            <a:r>
              <a:rPr lang="fr-CA" dirty="0"/>
              <a:t> </a:t>
            </a:r>
            <a:r>
              <a:rPr lang="fr-CA" dirty="0">
                <a:solidFill>
                  <a:srgbClr val="000000"/>
                </a:solidFill>
              </a:rPr>
              <a:t>2016;47(2):140-145. </a:t>
            </a:r>
          </a:p>
          <a:p>
            <a:pPr marL="228600" indent="-228600">
              <a:spcBef>
                <a:spcPts val="0"/>
              </a:spcBef>
              <a:buAutoNum type="arabicPeriod"/>
            </a:pPr>
            <a:r>
              <a:rPr lang="fr-CA" dirty="0">
                <a:solidFill>
                  <a:srgbClr val="000000"/>
                </a:solidFill>
              </a:rPr>
              <a:t>MUNITA, J. M. et C. A. Arias. </a:t>
            </a:r>
            <a:r>
              <a:rPr lang="fr-CA" i="1" dirty="0">
                <a:solidFill>
                  <a:srgbClr val="000000"/>
                </a:solidFill>
              </a:rPr>
              <a:t>Microbiol Spectr</a:t>
            </a:r>
            <a:r>
              <a:rPr lang="fr-CA" dirty="0">
                <a:solidFill>
                  <a:srgbClr val="000000"/>
                </a:solidFill>
              </a:rPr>
              <a:t>, 2016;4(2). doi:10.1128/microbiolspec.VMBF-0016-2015. </a:t>
            </a:r>
            <a:endParaRPr lang="fr-CA" dirty="0">
              <a:solidFill>
                <a:srgbClr val="000000"/>
              </a:solidFill>
              <a:cs typeface="Arial" pitchFamily="34" charset="0"/>
            </a:endParaRPr>
          </a:p>
          <a:p>
            <a:pPr marL="228600" indent="-228600">
              <a:spcBef>
                <a:spcPts val="0"/>
              </a:spcBef>
              <a:buAutoNum type="arabicPeriod"/>
            </a:pPr>
            <a:r>
              <a:rPr lang="fr-CA" dirty="0">
                <a:solidFill>
                  <a:srgbClr val="000000"/>
                </a:solidFill>
              </a:rPr>
              <a:t>HAMMER, N. D. et coll. </a:t>
            </a:r>
            <a:r>
              <a:rPr lang="fr-CA" i="1" dirty="0">
                <a:solidFill>
                  <a:srgbClr val="000000"/>
                </a:solidFill>
              </a:rPr>
              <a:t>Cell Host Microbe</a:t>
            </a:r>
            <a:r>
              <a:rPr lang="fr-CA" dirty="0">
                <a:solidFill>
                  <a:srgbClr val="000000"/>
                </a:solidFill>
              </a:rPr>
              <a:t>, 2014;16(4):531-537. </a:t>
            </a:r>
          </a:p>
          <a:p>
            <a:pPr marL="228600" indent="-228600">
              <a:spcBef>
                <a:spcPts val="0"/>
              </a:spcBef>
              <a:buAutoNum type="arabicPeriod"/>
            </a:pPr>
            <a:r>
              <a:rPr lang="fr-CA" dirty="0">
                <a:solidFill>
                  <a:srgbClr val="000000"/>
                </a:solidFill>
              </a:rPr>
              <a:t>ARMBRUSTER, C. R. et coll. </a:t>
            </a:r>
            <a:r>
              <a:rPr lang="fr-CA" i="1" dirty="0">
                <a:solidFill>
                  <a:srgbClr val="000000"/>
                </a:solidFill>
              </a:rPr>
              <a:t>MBio</a:t>
            </a:r>
            <a:r>
              <a:rPr lang="fr-CA" dirty="0">
                <a:solidFill>
                  <a:srgbClr val="000000"/>
                </a:solidFill>
              </a:rPr>
              <a:t>, 2016;7(3):e00538-16.</a:t>
            </a:r>
            <a:endParaRPr lang="fr-CA" dirty="0">
              <a:solidFill>
                <a:srgbClr val="000000"/>
              </a:solidFill>
              <a:cs typeface="Arial" pitchFamily="34" charset="0"/>
            </a:endParaRPr>
          </a:p>
          <a:p>
            <a:pPr>
              <a:spcBef>
                <a:spcPts val="0"/>
              </a:spcBef>
            </a:pP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38</a:t>
            </a:fld>
            <a:endParaRPr lang="fr-CA" dirty="0"/>
          </a:p>
        </p:txBody>
      </p:sp>
    </p:spTree>
    <p:extLst>
      <p:ext uri="{BB962C8B-B14F-4D97-AF65-F5344CB8AC3E}">
        <p14:creationId xmlns:p14="http://schemas.microsoft.com/office/powerpoint/2010/main" val="1694191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6B64B-DB3A-4CEF-8D71-33138CAED4FB}" type="slidenum">
              <a:rPr lang="en-US" smtClean="0"/>
              <a:t>39</a:t>
            </a:fld>
            <a:endParaRPr lang="fr-CA" dirty="0"/>
          </a:p>
        </p:txBody>
      </p:sp>
    </p:spTree>
    <p:extLst>
      <p:ext uri="{BB962C8B-B14F-4D97-AF65-F5344CB8AC3E}">
        <p14:creationId xmlns:p14="http://schemas.microsoft.com/office/powerpoint/2010/main" val="386106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 :</a:t>
            </a:r>
          </a:p>
          <a:p>
            <a:pPr marL="171450" indent="-171450">
              <a:spcBef>
                <a:spcPts val="0"/>
              </a:spcBef>
              <a:buFont typeface="Arial" panose="020B0604020202020204" pitchFamily="34" charset="0"/>
              <a:buChar char="•"/>
            </a:pPr>
            <a:r>
              <a:rPr lang="fr-CA" dirty="0"/>
              <a:t>La santé pulmonaire repose sur l’activité concertée des mécanismes de clairance pulmonaire illustrés ici.</a:t>
            </a:r>
          </a:p>
          <a:p>
            <a:pPr marL="171450" indent="-171450">
              <a:spcBef>
                <a:spcPts val="0"/>
              </a:spcBef>
              <a:buFont typeface="Arial" panose="020B0604020202020204" pitchFamily="34" charset="0"/>
              <a:buChar char="•"/>
            </a:pPr>
            <a:r>
              <a:rPr lang="fr-CA" dirty="0"/>
              <a:t>D’abord, le liquide de surface des voies respiratoires (LSVR), qui est maintenu par la sécrétion d’ions de chlorure (Cl</a:t>
            </a:r>
            <a:r>
              <a:rPr lang="fr-CA" baseline="30000" dirty="0"/>
              <a:t>-</a:t>
            </a:r>
            <a:r>
              <a:rPr lang="fr-CA" dirty="0"/>
              <a:t>) et de bicarbonate (HCO</a:t>
            </a:r>
            <a:r>
              <a:rPr lang="fr-CA" baseline="-25000" dirty="0"/>
              <a:t>3</a:t>
            </a:r>
            <a:r>
              <a:rPr lang="fr-CA" baseline="30000" dirty="0"/>
              <a:t>-</a:t>
            </a:r>
            <a:r>
              <a:rPr lang="fr-CA" dirty="0"/>
              <a:t>) à travers les canaux régulateurs de la perméabilité transmembranaire de la fibrose kystique (CFTR), contient des antimicrobiens endogènes qui tuent les bactéries.</a:t>
            </a:r>
          </a:p>
          <a:p>
            <a:pPr marL="171450" indent="-171450">
              <a:spcBef>
                <a:spcPts val="0"/>
              </a:spcBef>
              <a:buFont typeface="Arial" panose="020B0604020202020204" pitchFamily="34" charset="0"/>
              <a:buChar char="•"/>
            </a:pPr>
            <a:r>
              <a:rPr lang="fr-CA" dirty="0"/>
              <a:t>Les canaux CFTR </a:t>
            </a:r>
            <a:r>
              <a:rPr lang="fr-CA" b="1" dirty="0"/>
              <a:t>régulent</a:t>
            </a:r>
            <a:r>
              <a:rPr lang="fr-CA" dirty="0"/>
              <a:t> également la sécrétion de mucus des glandes sous-muqueuses et des cellules caliciformes et </a:t>
            </a:r>
            <a:r>
              <a:rPr lang="fr-CA" b="1" baseline="0" dirty="0"/>
              <a:t>contribuent à maintenir une viscosité muqueuse appropriée</a:t>
            </a:r>
            <a:r>
              <a:rPr lang="fr-CA" dirty="0"/>
              <a:t>. Les bactéries et autres contaminants sont emprisonnés dans le mucus et expulsés des voies respiratoires par l’activité des cils mobiles.</a:t>
            </a:r>
            <a:endParaRPr lang="fr-CA" baseline="30000" dirty="0"/>
          </a:p>
          <a:p>
            <a:pPr marL="171450" indent="-171450">
              <a:spcBef>
                <a:spcPts val="0"/>
              </a:spcBef>
              <a:buFont typeface="Arial" panose="020B0604020202020204" pitchFamily="34" charset="0"/>
              <a:buChar char="•"/>
            </a:pPr>
            <a:endParaRPr lang="fr-CA" dirty="0"/>
          </a:p>
          <a:p>
            <a:pPr>
              <a:spcBef>
                <a:spcPts val="0"/>
              </a:spcBef>
            </a:pPr>
            <a:r>
              <a:rPr lang="fr-CA" b="1" dirty="0"/>
              <a:t>Référence</a:t>
            </a:r>
          </a:p>
          <a:p>
            <a:pPr>
              <a:spcBef>
                <a:spcPts val="0"/>
              </a:spcBef>
            </a:pPr>
            <a:r>
              <a:rPr lang="fr-CA" dirty="0"/>
              <a:t>STOLTZ, D. A. et coll. </a:t>
            </a:r>
            <a:r>
              <a:rPr lang="fr-CA" i="1" dirty="0"/>
              <a:t>N Engl J Med</a:t>
            </a:r>
            <a:r>
              <a:rPr lang="fr-CA" dirty="0"/>
              <a:t>, 2015;372(4):351-362.</a:t>
            </a:r>
          </a:p>
        </p:txBody>
      </p:sp>
      <p:sp>
        <p:nvSpPr>
          <p:cNvPr id="4" name="Slide Number Placeholder 3"/>
          <p:cNvSpPr>
            <a:spLocks noGrp="1"/>
          </p:cNvSpPr>
          <p:nvPr>
            <p:ph type="sldNum" sz="quarter" idx="10"/>
          </p:nvPr>
        </p:nvSpPr>
        <p:spPr/>
        <p:txBody>
          <a:bodyPr/>
          <a:lstStyle/>
          <a:p>
            <a:fld id="{F0F85B18-0DF3-4423-B67D-279232448D80}" type="slidenum">
              <a:rPr lang="en-US" smtClean="0"/>
              <a:pPr/>
              <a:t>4</a:t>
            </a:fld>
            <a:endParaRPr lang="fr-CA" dirty="0"/>
          </a:p>
        </p:txBody>
      </p:sp>
    </p:spTree>
    <p:extLst>
      <p:ext uri="{BB962C8B-B14F-4D97-AF65-F5344CB8AC3E}">
        <p14:creationId xmlns:p14="http://schemas.microsoft.com/office/powerpoint/2010/main" val="1531818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 clé</a:t>
            </a:r>
          </a:p>
          <a:p>
            <a:pPr marL="171450" indent="-171450">
              <a:spcBef>
                <a:spcPts val="0"/>
              </a:spcBef>
              <a:spcAft>
                <a:spcPts val="0"/>
              </a:spcAft>
              <a:buFont typeface="Arial" panose="020B0604020202020204" pitchFamily="34" charset="0"/>
              <a:buChar char="•"/>
            </a:pPr>
            <a:r>
              <a:rPr lang="fr-CA" dirty="0"/>
              <a:t>L’exposition à une quantité importante (ou concentration) d’antibiotique est associée à une moins grande diversité du microbiome pulmonaire.</a:t>
            </a:r>
          </a:p>
          <a:p>
            <a:pPr>
              <a:spcBef>
                <a:spcPts val="0"/>
              </a:spcBef>
              <a:spcAft>
                <a:spcPts val="0"/>
              </a:spcAft>
            </a:pPr>
            <a:endParaRPr lang="fr-CA" b="1" dirty="0"/>
          </a:p>
          <a:p>
            <a:pPr>
              <a:spcBef>
                <a:spcPts val="0"/>
              </a:spcBef>
              <a:spcAft>
                <a:spcPts val="0"/>
              </a:spcAft>
            </a:pPr>
            <a:r>
              <a:rPr lang="fr-CA" b="1" dirty="0"/>
              <a:t>Autres renseignements</a:t>
            </a:r>
          </a:p>
          <a:p>
            <a:pPr marL="171450" indent="-171450">
              <a:spcBef>
                <a:spcPts val="0"/>
              </a:spcBef>
              <a:spcAft>
                <a:spcPts val="0"/>
              </a:spcAft>
              <a:buFont typeface="Arial" panose="020B0604020202020204" pitchFamily="34" charset="0"/>
              <a:buChar char="•"/>
            </a:pPr>
            <a:r>
              <a:rPr lang="fr-CA" dirty="0"/>
              <a:t>Un total de 478 échantillons d’expectorations, prélevés auprès de 66 adultes atteints de FK recevant des soins au University of Michigan Health System a été inclus dans cette étude.</a:t>
            </a:r>
          </a:p>
          <a:p>
            <a:pPr marL="171450" indent="-171450">
              <a:spcBef>
                <a:spcPts val="0"/>
              </a:spcBef>
              <a:spcAft>
                <a:spcPts val="0"/>
              </a:spcAft>
              <a:buFont typeface="Arial" panose="020B0604020202020204" pitchFamily="34" charset="0"/>
              <a:buChar char="•"/>
            </a:pPr>
            <a:r>
              <a:rPr lang="fr-CA" dirty="0"/>
              <a:t>L’exposition aux antibiotiques associée à chaque échantillon a été mesurée en évaluant l’administration de l’antibiotique au patient source au cours des 30 jours précédant le prélèvement. La durée d’exposition (nombre de jours d’antibiothérapie), le moment de l’administration par rapport au jour du prélèvement (p. ex. 20 jours </a:t>
            </a:r>
            <a:r>
              <a:rPr lang="fr-CA" i="1" dirty="0"/>
              <a:t>vs</a:t>
            </a:r>
            <a:r>
              <a:rPr lang="fr-CA" dirty="0"/>
              <a:t> 2 jours avant le prélèvement), la classe d’antibiotiques et la voie d’administration ont été déterminés pour chaque échantillon.</a:t>
            </a:r>
          </a:p>
          <a:p>
            <a:pPr marL="171450" indent="-171450">
              <a:spcBef>
                <a:spcPts val="0"/>
              </a:spcBef>
              <a:spcAft>
                <a:spcPts val="0"/>
              </a:spcAft>
              <a:buFont typeface="Arial" panose="020B0604020202020204" pitchFamily="34" charset="0"/>
              <a:buChar char="•"/>
            </a:pPr>
            <a:r>
              <a:rPr lang="fr-CA" dirty="0"/>
              <a:t>Ces variables ont été utilisées pour établir les composantes de pondération des antibiotiques qui ont donné des scores utilisés comme covariables dans des modèles de prédiction de la diversité de la communauté bactérienne.</a:t>
            </a:r>
          </a:p>
          <a:p>
            <a:pPr>
              <a:spcBef>
                <a:spcPts val="0"/>
              </a:spcBef>
              <a:spcAft>
                <a:spcPts val="0"/>
              </a:spcAft>
            </a:pPr>
            <a:endParaRPr lang="fr-CA" b="1" dirty="0"/>
          </a:p>
          <a:p>
            <a:pPr>
              <a:spcBef>
                <a:spcPts val="0"/>
              </a:spcBef>
              <a:spcAft>
                <a:spcPts val="0"/>
              </a:spcAft>
            </a:pPr>
            <a:r>
              <a:rPr lang="fr-CA" b="1" dirty="0"/>
              <a:t>Référence</a:t>
            </a: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ZHAO, J. et coll. </a:t>
            </a:r>
            <a:r>
              <a:rPr lang="fr-CA" sz="1200" i="1" dirty="0">
                <a:solidFill>
                  <a:schemeClr val="bg2">
                    <a:lumMod val="10000"/>
                  </a:schemeClr>
                </a:solidFill>
              </a:rPr>
              <a:t>Sci Rep</a:t>
            </a:r>
            <a:r>
              <a:rPr lang="fr-CA" sz="1200" dirty="0">
                <a:solidFill>
                  <a:schemeClr val="bg2">
                    <a:lumMod val="10000"/>
                  </a:schemeClr>
                </a:solidFill>
              </a:rPr>
              <a:t>, 2014;4:4345.</a:t>
            </a:r>
            <a:endParaRPr lang="fr-CA" sz="12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40</a:t>
            </a:fld>
            <a:endParaRPr lang="fr-CA" dirty="0"/>
          </a:p>
        </p:txBody>
      </p:sp>
    </p:spTree>
    <p:extLst>
      <p:ext uri="{BB962C8B-B14F-4D97-AF65-F5344CB8AC3E}">
        <p14:creationId xmlns:p14="http://schemas.microsoft.com/office/powerpoint/2010/main" val="365370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269875"/>
            <a:ext cx="4114800" cy="3086100"/>
          </a:xfrm>
        </p:spPr>
      </p:sp>
      <p:sp>
        <p:nvSpPr>
          <p:cNvPr id="3" name="Notes Placeholder 2"/>
          <p:cNvSpPr>
            <a:spLocks noGrp="1"/>
          </p:cNvSpPr>
          <p:nvPr>
            <p:ph type="body" idx="1"/>
          </p:nvPr>
        </p:nvSpPr>
        <p:spPr>
          <a:xfrm>
            <a:off x="708377" y="3355528"/>
            <a:ext cx="5601935" cy="5940872"/>
          </a:xfrm>
        </p:spPr>
        <p:txBody>
          <a:bodyPr/>
          <a:lstStyle/>
          <a:p>
            <a:pPr>
              <a:spcBef>
                <a:spcPts val="0"/>
              </a:spcBef>
              <a:spcAft>
                <a:spcPts val="0"/>
              </a:spcAft>
            </a:pPr>
            <a:r>
              <a:rPr lang="fr-CA" sz="1000" b="1" dirty="0"/>
              <a:t>Points clés</a:t>
            </a:r>
          </a:p>
          <a:p>
            <a:pPr marL="171450" indent="-171450">
              <a:spcBef>
                <a:spcPts val="0"/>
              </a:spcBef>
              <a:spcAft>
                <a:spcPts val="0"/>
              </a:spcAft>
              <a:buFont typeface="Arial" panose="020B0604020202020204" pitchFamily="34" charset="0"/>
              <a:buChar char="•"/>
            </a:pPr>
            <a:r>
              <a:rPr lang="fr-CA" sz="1000" dirty="0"/>
              <a:t>L’antibiothérapie a peu d’effets sur les bactéries opportunistes dominantes, mais elle a des effets significatifs sur les bactéries commensales.</a:t>
            </a:r>
          </a:p>
          <a:p>
            <a:pPr marL="171450" indent="-171450">
              <a:spcBef>
                <a:spcPts val="0"/>
              </a:spcBef>
              <a:spcAft>
                <a:spcPts val="0"/>
              </a:spcAft>
              <a:buFont typeface="Arial" panose="020B0604020202020204" pitchFamily="34" charset="0"/>
              <a:buChar char="•"/>
            </a:pPr>
            <a:r>
              <a:rPr lang="fr-CA" sz="1000" dirty="0"/>
              <a:t>Les nombres d’UTO ont été comparés à partir des échantillons prélevés pendant les EP : avant, pendant et après le traitement.</a:t>
            </a:r>
          </a:p>
          <a:p>
            <a:pPr marL="400050" lvl="1" indent="-171450">
              <a:spcBef>
                <a:spcPts val="0"/>
              </a:spcBef>
              <a:spcAft>
                <a:spcPts val="0"/>
              </a:spcAft>
              <a:buFont typeface="Arial" panose="020B0604020202020204" pitchFamily="34" charset="0"/>
              <a:buChar char="–"/>
            </a:pPr>
            <a:r>
              <a:rPr lang="fr-CA" sz="1000" dirty="0"/>
              <a:t>Le microbiote associé aux exacerbations post-traitement couvrait toutes les UTC des exacerbations prétraitement et des exacerbations pendant le traitement, dont 59,9 % (3 394 sur 5 663) étaient différentes des deux autres groupes.</a:t>
            </a:r>
          </a:p>
          <a:p>
            <a:pPr marL="400050" lvl="1" indent="-171450">
              <a:spcBef>
                <a:spcPts val="0"/>
              </a:spcBef>
              <a:spcAft>
                <a:spcPts val="0"/>
              </a:spcAft>
              <a:buFont typeface="Arial" panose="020B0604020202020204" pitchFamily="34" charset="0"/>
              <a:buChar char="–"/>
            </a:pPr>
            <a:r>
              <a:rPr lang="fr-CA" sz="1000" dirty="0"/>
              <a:t>Des 3 394 taxons distincts du microbiote associé aux exacerbations post-traitement, 1,7 % (58 sur 3 394) et 66,7 % (2 263 sur 3 394) étaient aussi présentes dans le microbiote des témoins non infectés et celui des patients atteints de FK avant exacerbation. Le reste (1 671 sur 3 394; 49,2 %) du microbiote associé aux exacerbations post-traitement était unique.</a:t>
            </a:r>
          </a:p>
          <a:p>
            <a:pPr marL="400050" lvl="1" indent="-171450">
              <a:spcBef>
                <a:spcPts val="0"/>
              </a:spcBef>
              <a:spcAft>
                <a:spcPts val="0"/>
              </a:spcAft>
              <a:buFont typeface="Arial" panose="020B0604020202020204" pitchFamily="34" charset="0"/>
              <a:buChar char="–"/>
            </a:pPr>
            <a:r>
              <a:rPr lang="fr-CA" sz="1000" dirty="0"/>
              <a:t>Ces résultats indiquent que l’arrêt de l’antibiothérapie chez les patients atteints de FK qui présentent des exacerbations pulmonaires est corrélé avec la prolifération de divers taxons dans le microbiote des patients atteints de FK pendant les exacerbations.</a:t>
            </a:r>
          </a:p>
          <a:p>
            <a:pPr marL="171450" indent="-171450">
              <a:spcBef>
                <a:spcPts val="0"/>
              </a:spcBef>
              <a:spcAft>
                <a:spcPts val="0"/>
              </a:spcAft>
              <a:buFont typeface="Arial" panose="020B0604020202020204" pitchFamily="34" charset="0"/>
              <a:buChar char="•"/>
            </a:pPr>
            <a:r>
              <a:rPr lang="fr-CA" sz="1000" dirty="0"/>
              <a:t>Pour pousser plus loin l’évaluation des différences de composition bactérienne dans le microbiote des patients atteints de FK pendant les exacerbations, les UTO du microbiote associé aux stades du traitement de la FK avec exacerbations pulmonaires ont été comparées. Seules les UTO dont l’abondance relative était supérieure à 0,5 % ont été montrées.</a:t>
            </a:r>
          </a:p>
          <a:p>
            <a:pPr marL="400050" lvl="1" indent="-171450">
              <a:spcBef>
                <a:spcPts val="0"/>
              </a:spcBef>
              <a:spcAft>
                <a:spcPts val="0"/>
              </a:spcAft>
              <a:buFont typeface="Arial" panose="020B0604020202020204" pitchFamily="34" charset="0"/>
              <a:buChar char="–"/>
            </a:pPr>
            <a:r>
              <a:rPr lang="fr-CA" sz="1000" dirty="0"/>
              <a:t>Ces résultats montrent que l’antibiothérapie n’a pas eu d’effet notable sur l’abondance relative des bactéries opportunistes dominantes, mais qu’elle a réduit de façon significative l’abondance relative des bactéries commensales.</a:t>
            </a:r>
          </a:p>
          <a:p>
            <a:pPr>
              <a:spcBef>
                <a:spcPts val="0"/>
              </a:spcBef>
              <a:spcAft>
                <a:spcPts val="0"/>
              </a:spcAft>
            </a:pPr>
            <a:endParaRPr lang="fr-CA" sz="1000" b="1" dirty="0"/>
          </a:p>
          <a:p>
            <a:pPr>
              <a:spcBef>
                <a:spcPts val="0"/>
              </a:spcBef>
              <a:spcAft>
                <a:spcPts val="0"/>
              </a:spcAft>
            </a:pPr>
            <a:r>
              <a:rPr lang="fr-CA" sz="1000" b="1" dirty="0"/>
              <a:t>Autres renseignements</a:t>
            </a:r>
          </a:p>
          <a:p>
            <a:pPr marL="171450" indent="-171450">
              <a:spcBef>
                <a:spcPts val="0"/>
              </a:spcBef>
              <a:spcAft>
                <a:spcPts val="0"/>
              </a:spcAft>
              <a:buFont typeface="Arial" panose="020B0604020202020204" pitchFamily="34" charset="0"/>
              <a:buChar char="•"/>
            </a:pPr>
            <a:r>
              <a:rPr lang="fr-CA" sz="1000" dirty="0"/>
              <a:t>Cette étude visait à analyser 718 échantillons d’expectorations de 18 études antérieures pour relever les différences entre le microbiote pulmonaire des patients atteints de FK et celui des personnes non infectées, et à évaluer les effets de l’antibiothérapie sur le microbiote en cas d’exacerbation de la FK.</a:t>
            </a:r>
          </a:p>
          <a:p>
            <a:pPr marL="171450" indent="-171450">
              <a:spcBef>
                <a:spcPts val="0"/>
              </a:spcBef>
              <a:spcAft>
                <a:spcPts val="0"/>
              </a:spcAft>
              <a:buFont typeface="Arial" panose="020B0604020202020204" pitchFamily="34" charset="0"/>
              <a:buChar char="•"/>
            </a:pPr>
            <a:r>
              <a:rPr lang="fr-CA" sz="1000" dirty="0"/>
              <a:t>Les patients atteints de FK inscrits ont été divisés en deux groupes, selon le stade de leur maladie : FK avant exacerbation ou FK avec exacerbation pulmonaire (défini comme une hospitalisation en raison de symptômes respiratoires nécessitant une antibiothérapie à forte dose).</a:t>
            </a:r>
          </a:p>
          <a:p>
            <a:pPr marL="171450" indent="-171450">
              <a:spcBef>
                <a:spcPts val="0"/>
              </a:spcBef>
              <a:spcAft>
                <a:spcPts val="0"/>
              </a:spcAft>
              <a:buFont typeface="Arial" panose="020B0604020202020204" pitchFamily="34" charset="0"/>
              <a:buChar char="•"/>
            </a:pPr>
            <a:r>
              <a:rPr lang="fr-CA" sz="1000" dirty="0"/>
              <a:t>Les témoins non infectés étaient définis comme des personnes sans infections aiguës ou chroniques, comme des infections virales, la tuberculose, la maladie pulmonaire obstructive chronique, la bronchiectasie ou la fibrose pulmonaire idiopathique.</a:t>
            </a:r>
          </a:p>
          <a:p>
            <a:pPr marL="171450" indent="-171450">
              <a:spcBef>
                <a:spcPts val="0"/>
              </a:spcBef>
              <a:spcAft>
                <a:spcPts val="0"/>
              </a:spcAft>
              <a:buFont typeface="Arial" panose="020B0604020202020204" pitchFamily="34" charset="0"/>
              <a:buChar char="•"/>
            </a:pPr>
            <a:r>
              <a:rPr lang="fr-CA" sz="1000" dirty="0"/>
              <a:t>Dans cette étude, « antibiothérapie » ou « traitement antibiotique » désignaient spécifiquement l’administration des antibiotiques nécessaires au traitement de la FK avec exacerbations pulmonaires et non aux antibiotiques administrés comme traitement d’entretien.</a:t>
            </a:r>
          </a:p>
          <a:p>
            <a:pPr>
              <a:spcBef>
                <a:spcPts val="0"/>
              </a:spcBef>
              <a:spcAft>
                <a:spcPts val="0"/>
              </a:spcAft>
            </a:pPr>
            <a:endParaRPr lang="fr-CA" sz="1000" b="1" dirty="0"/>
          </a:p>
          <a:p>
            <a:pPr>
              <a:spcBef>
                <a:spcPts val="0"/>
              </a:spcBef>
              <a:spcAft>
                <a:spcPts val="0"/>
              </a:spcAft>
            </a:pPr>
            <a:r>
              <a:rPr lang="fr-CA" sz="1000" b="1" dirty="0"/>
              <a:t>Référence</a:t>
            </a:r>
          </a:p>
          <a:p>
            <a:pPr marR="0" algn="l" defTabSz="914400" rtl="0" eaLnBrk="1" fontAlgn="auto" latinLnBrk="0" hangingPunct="1">
              <a:spcBef>
                <a:spcPts val="0"/>
              </a:spcBef>
              <a:spcAft>
                <a:spcPts val="0"/>
              </a:spcAft>
              <a:buClrTx/>
              <a:buSzTx/>
              <a:tabLst/>
              <a:defRPr/>
            </a:pPr>
            <a:r>
              <a:rPr lang="fr-CA" sz="1000" dirty="0">
                <a:solidFill>
                  <a:schemeClr val="bg2">
                    <a:lumMod val="10000"/>
                  </a:schemeClr>
                </a:solidFill>
              </a:rPr>
              <a:t>LI, J. et coll. </a:t>
            </a:r>
            <a:r>
              <a:rPr lang="fr-CA" sz="1000" i="1" dirty="0">
                <a:solidFill>
                  <a:schemeClr val="bg2">
                    <a:lumMod val="10000"/>
                  </a:schemeClr>
                </a:solidFill>
              </a:rPr>
              <a:t>PLoS One,</a:t>
            </a:r>
            <a:r>
              <a:rPr lang="fr-CA" dirty="0"/>
              <a:t> </a:t>
            </a:r>
            <a:r>
              <a:rPr lang="fr-CA" sz="1000" dirty="0">
                <a:solidFill>
                  <a:schemeClr val="bg2">
                    <a:lumMod val="10000"/>
                  </a:schemeClr>
                </a:solidFill>
              </a:rPr>
              <a:t>2016;11(10):e0164510.</a:t>
            </a:r>
            <a:endParaRPr lang="fr-CA" sz="10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sz="1000" dirty="0"/>
          </a:p>
        </p:txBody>
      </p:sp>
      <p:sp>
        <p:nvSpPr>
          <p:cNvPr id="4" name="Slide Number Placeholder 3"/>
          <p:cNvSpPr>
            <a:spLocks noGrp="1"/>
          </p:cNvSpPr>
          <p:nvPr>
            <p:ph type="sldNum" sz="quarter" idx="10"/>
          </p:nvPr>
        </p:nvSpPr>
        <p:spPr/>
        <p:txBody>
          <a:bodyPr/>
          <a:lstStyle/>
          <a:p>
            <a:fld id="{3A26B64B-DB3A-4CEF-8D71-33138CAED4FB}" type="slidenum">
              <a:rPr lang="en-US" smtClean="0"/>
              <a:t>41</a:t>
            </a:fld>
            <a:endParaRPr lang="fr-CA" dirty="0"/>
          </a:p>
        </p:txBody>
      </p:sp>
    </p:spTree>
    <p:extLst>
      <p:ext uri="{BB962C8B-B14F-4D97-AF65-F5344CB8AC3E}">
        <p14:creationId xmlns:p14="http://schemas.microsoft.com/office/powerpoint/2010/main" val="2217741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68338"/>
            <a:ext cx="4114800" cy="3086100"/>
          </a:xfrm>
        </p:spPr>
      </p:sp>
      <p:sp>
        <p:nvSpPr>
          <p:cNvPr id="3" name="Notes Placeholder 2"/>
          <p:cNvSpPr>
            <a:spLocks noGrp="1"/>
          </p:cNvSpPr>
          <p:nvPr>
            <p:ph type="body" idx="1"/>
          </p:nvPr>
        </p:nvSpPr>
        <p:spPr>
          <a:xfrm>
            <a:off x="708377" y="3925988"/>
            <a:ext cx="5601935" cy="5138990"/>
          </a:xfrm>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pPr>
            <a:r>
              <a:rPr lang="fr-CA" sz="1100" dirty="0"/>
              <a:t>L’abondance relative de </a:t>
            </a:r>
            <a:r>
              <a:rPr lang="fr-CA" sz="1100" i="1" dirty="0"/>
              <a:t>Pseudomonas</a:t>
            </a:r>
            <a:r>
              <a:rPr lang="fr-CA" sz="1100" dirty="0"/>
              <a:t> diminue rapidement chez les sujets atteints de FK recevant une antibiothérapie intraveineuse pour traiter une exacerbation pulmonaire. Cette diminution est accompagnée d’un enrichissement de la diversité microbienne globale.</a:t>
            </a:r>
          </a:p>
          <a:p>
            <a:pPr marL="171450" indent="-171450">
              <a:spcBef>
                <a:spcPts val="0"/>
              </a:spcBef>
              <a:spcAft>
                <a:spcPts val="0"/>
              </a:spcAft>
              <a:buFont typeface="Arial" panose="020B0604020202020204" pitchFamily="34" charset="0"/>
              <a:buChar char="•"/>
            </a:pPr>
            <a:r>
              <a:rPr lang="fr-CA" sz="1100" dirty="0"/>
              <a:t>Cependant, cet effet n’est pas maintenu au-delà de la première semaine du traitement.</a:t>
            </a:r>
          </a:p>
          <a:p>
            <a:pPr>
              <a:spcBef>
                <a:spcPts val="0"/>
              </a:spcBef>
              <a:spcAft>
                <a:spcPts val="0"/>
              </a:spcAft>
            </a:pPr>
            <a:endParaRPr lang="fr-CA" sz="1100" b="1" dirty="0"/>
          </a:p>
          <a:p>
            <a:pPr>
              <a:spcBef>
                <a:spcPts val="0"/>
              </a:spcBef>
              <a:spcAft>
                <a:spcPts val="0"/>
              </a:spcAft>
            </a:pPr>
            <a:r>
              <a:rPr lang="fr-CA" sz="1100" b="1" dirty="0"/>
              <a:t>Autres renseignements</a:t>
            </a:r>
          </a:p>
          <a:p>
            <a:pPr marL="171450" indent="-171450">
              <a:spcBef>
                <a:spcPts val="0"/>
              </a:spcBef>
              <a:spcAft>
                <a:spcPts val="0"/>
              </a:spcAft>
              <a:buFont typeface="Arial" panose="020B0604020202020204" pitchFamily="34" charset="0"/>
              <a:buChar char="•"/>
            </a:pPr>
            <a:r>
              <a:rPr lang="fr-CA" sz="1100" dirty="0"/>
              <a:t>Une réduction significative de l’abondance relative de </a:t>
            </a:r>
            <a:r>
              <a:rPr lang="fr-CA" sz="1100" i="1" dirty="0"/>
              <a:t>Pseudomonas</a:t>
            </a:r>
            <a:r>
              <a:rPr lang="fr-CA" sz="1100" dirty="0"/>
              <a:t> a été observée dans les 72 premières heures d’antibiothérapie (</a:t>
            </a:r>
            <a:r>
              <a:rPr lang="fr-CA" sz="1100" i="1" dirty="0"/>
              <a:t>p</a:t>
            </a:r>
            <a:r>
              <a:rPr lang="fr-CA" sz="1100" dirty="0"/>
              <a:t> &lt; 0,005; taux de fausses découvertes : -0,02; test de Student pour échantillons appariés (moment-1)</a:t>
            </a:r>
            <a:r>
              <a:rPr lang="fr-CA" sz="1100" i="1" dirty="0"/>
              <a:t> vs</a:t>
            </a:r>
            <a:r>
              <a:rPr lang="fr-CA" sz="1100" dirty="0"/>
              <a:t> moment-2). L’abondance relative moyenne de </a:t>
            </a:r>
            <a:r>
              <a:rPr lang="fr-CA" sz="1100" i="1" dirty="0"/>
              <a:t>Pseudomonas</a:t>
            </a:r>
            <a:r>
              <a:rPr lang="fr-CA" sz="1100" dirty="0"/>
              <a:t> est passée de 78,5 % de séquences 16S avant l’antibiothérapie à 47 % après 72 heures de traitement. La réduction de </a:t>
            </a:r>
            <a:r>
              <a:rPr lang="fr-CA" sz="1100" i="1" dirty="0"/>
              <a:t>Pseudomonas</a:t>
            </a:r>
            <a:r>
              <a:rPr lang="fr-CA" sz="1100" dirty="0"/>
              <a:t> a été accompagnée d’un enrichissement significatif de la diversité microbienne (test de Student pour échantillons appariés, indice de Shannon : </a:t>
            </a:r>
            <a:r>
              <a:rPr lang="fr-CA" sz="1100" i="1" dirty="0"/>
              <a:t>p</a:t>
            </a:r>
            <a:r>
              <a:rPr lang="fr-CA" sz="1100" dirty="0"/>
              <a:t> = 0,012) et d’une tendance vers l’augmentation de l’abondance relative des bactéries anaérobies, qui était surtout attribuable à l’augmentation de l’abondance de </a:t>
            </a:r>
            <a:r>
              <a:rPr lang="fr-CA" sz="1100" i="1" dirty="0"/>
              <a:t>Prevotella</a:t>
            </a:r>
            <a:r>
              <a:rPr lang="fr-CA" sz="1100" dirty="0"/>
              <a:t> et de </a:t>
            </a:r>
            <a:r>
              <a:rPr lang="fr-CA" sz="1100" i="1" dirty="0"/>
              <a:t>Veillonella. </a:t>
            </a:r>
          </a:p>
          <a:p>
            <a:pPr marL="171450" indent="-171450">
              <a:spcBef>
                <a:spcPts val="0"/>
              </a:spcBef>
              <a:spcAft>
                <a:spcPts val="0"/>
              </a:spcAft>
              <a:buFont typeface="Arial" panose="020B0604020202020204" pitchFamily="34" charset="0"/>
              <a:buChar char="•"/>
            </a:pPr>
            <a:r>
              <a:rPr lang="fr-CA" sz="1100" dirty="0"/>
              <a:t>Au moment-3 (8 à 10 jours d’antibiothérapie), la diversité microbienne globale (indice de Shannon) et l’abondance relative de </a:t>
            </a:r>
            <a:r>
              <a:rPr lang="fr-CA" sz="1100" i="1" dirty="0"/>
              <a:t>Pseudomonas</a:t>
            </a:r>
            <a:r>
              <a:rPr lang="fr-CA" sz="1100" dirty="0"/>
              <a:t> étaient comparables à celles observées au moment-1 (avant l’antibiothérapie), ce qui indiquerait un retour à la composition de la communauté prétraitement.</a:t>
            </a:r>
          </a:p>
          <a:p>
            <a:pPr marL="171450" indent="-171450">
              <a:spcBef>
                <a:spcPts val="0"/>
              </a:spcBef>
              <a:spcAft>
                <a:spcPts val="0"/>
              </a:spcAft>
              <a:buFont typeface="Arial" panose="020B0604020202020204" pitchFamily="34" charset="0"/>
              <a:buChar char="•"/>
            </a:pPr>
            <a:r>
              <a:rPr lang="fr-CA" sz="1100" dirty="0"/>
              <a:t>De l’ADN a été extrait des échantillons prélevés auprès de sujets adultes atteints de FK à 3 moments (avant le début du traitement, au jour 3 et aux jours 8 à 10 d’antibiothérapie intraveineuse) au cours du traitement d’une exacerbation pulmonaire infectieuse.</a:t>
            </a:r>
          </a:p>
          <a:p>
            <a:pPr marL="171450" indent="-171450">
              <a:spcBef>
                <a:spcPts val="0"/>
              </a:spcBef>
              <a:spcAft>
                <a:spcPts val="0"/>
              </a:spcAft>
              <a:buFont typeface="Arial" panose="020B0604020202020204" pitchFamily="34" charset="0"/>
              <a:buChar char="•"/>
            </a:pPr>
            <a:r>
              <a:rPr lang="fr-CA" sz="1100" dirty="0"/>
              <a:t>Les profils de communautés microbiennes ont été dérivés de l’analyse de l’ARN ribosomique 16S bactérien par pyroséquençage. Les changements observés au fil du temps ont ensuite été comparés.</a:t>
            </a:r>
          </a:p>
          <a:p>
            <a:pPr marL="171450" indent="-171450">
              <a:spcBef>
                <a:spcPts val="0"/>
              </a:spcBef>
              <a:spcAft>
                <a:spcPts val="0"/>
              </a:spcAft>
              <a:buFont typeface="Arial" panose="020B0604020202020204" pitchFamily="34" charset="0"/>
              <a:buChar char="•"/>
            </a:pPr>
            <a:r>
              <a:rPr lang="fr-CA" sz="1100" dirty="0"/>
              <a:t>En tout, 59 échantillons d’expectorations ont été prélevés au cours de 24 exacerbations pulmonaires auprès de 23 sujets.</a:t>
            </a:r>
          </a:p>
          <a:p>
            <a:pPr>
              <a:spcBef>
                <a:spcPts val="0"/>
              </a:spcBef>
              <a:spcAft>
                <a:spcPts val="0"/>
              </a:spcAft>
            </a:pPr>
            <a:endParaRPr lang="fr-CA" sz="1100" b="1" dirty="0"/>
          </a:p>
          <a:p>
            <a:pPr>
              <a:spcBef>
                <a:spcPts val="0"/>
              </a:spcBef>
              <a:spcAft>
                <a:spcPts val="0"/>
              </a:spcAft>
            </a:pPr>
            <a:r>
              <a:rPr lang="fr-CA" sz="1100" b="1" dirty="0"/>
              <a:t>Référence</a:t>
            </a:r>
          </a:p>
          <a:p>
            <a:pPr marR="0" algn="l" defTabSz="914400" rtl="0" eaLnBrk="1" fontAlgn="auto" latinLnBrk="0" hangingPunct="1">
              <a:spcBef>
                <a:spcPts val="0"/>
              </a:spcBef>
              <a:spcAft>
                <a:spcPts val="0"/>
              </a:spcAft>
              <a:buClrTx/>
              <a:buSzTx/>
              <a:tabLst/>
              <a:defRPr/>
            </a:pPr>
            <a:r>
              <a:rPr lang="fr-CA" sz="1100" dirty="0">
                <a:solidFill>
                  <a:schemeClr val="bg2">
                    <a:lumMod val="10000"/>
                  </a:schemeClr>
                </a:solidFill>
              </a:rPr>
              <a:t>SMITH, D. J. et coll. </a:t>
            </a:r>
            <a:r>
              <a:rPr lang="fr-CA" sz="1100" i="1" dirty="0">
                <a:solidFill>
                  <a:schemeClr val="bg2">
                    <a:lumMod val="10000"/>
                  </a:schemeClr>
                </a:solidFill>
              </a:rPr>
              <a:t>Eur Respir J. </a:t>
            </a:r>
            <a:r>
              <a:rPr lang="fr-CA" sz="1100" dirty="0">
                <a:solidFill>
                  <a:schemeClr val="bg2">
                    <a:lumMod val="10000"/>
                  </a:schemeClr>
                </a:solidFill>
              </a:rPr>
              <a:t>2014;44:922-930.</a:t>
            </a:r>
            <a:endParaRPr lang="fr-CA" sz="11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sz="1100" dirty="0"/>
          </a:p>
        </p:txBody>
      </p:sp>
      <p:sp>
        <p:nvSpPr>
          <p:cNvPr id="4" name="Slide Number Placeholder 3"/>
          <p:cNvSpPr>
            <a:spLocks noGrp="1"/>
          </p:cNvSpPr>
          <p:nvPr>
            <p:ph type="sldNum" sz="quarter" idx="10"/>
          </p:nvPr>
        </p:nvSpPr>
        <p:spPr/>
        <p:txBody>
          <a:bodyPr/>
          <a:lstStyle/>
          <a:p>
            <a:fld id="{3A26B64B-DB3A-4CEF-8D71-33138CAED4FB}" type="slidenum">
              <a:rPr lang="en-US" smtClean="0"/>
              <a:t>42</a:t>
            </a:fld>
            <a:endParaRPr lang="fr-CA" dirty="0"/>
          </a:p>
        </p:txBody>
      </p:sp>
    </p:spTree>
    <p:extLst>
      <p:ext uri="{BB962C8B-B14F-4D97-AF65-F5344CB8AC3E}">
        <p14:creationId xmlns:p14="http://schemas.microsoft.com/office/powerpoint/2010/main" val="1220976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6B64B-DB3A-4CEF-8D71-33138CAED4FB}" type="slidenum">
              <a:rPr lang="en-US" smtClean="0"/>
              <a:t>43</a:t>
            </a:fld>
            <a:endParaRPr lang="fr-CA" dirty="0"/>
          </a:p>
        </p:txBody>
      </p:sp>
    </p:spTree>
    <p:extLst>
      <p:ext uri="{BB962C8B-B14F-4D97-AF65-F5344CB8AC3E}">
        <p14:creationId xmlns:p14="http://schemas.microsoft.com/office/powerpoint/2010/main" val="533080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a:t>
            </a:r>
            <a:endParaRPr lang="fr-CA" b="1" baseline="30000" dirty="0"/>
          </a:p>
          <a:p>
            <a:pPr marL="171450" indent="-171450">
              <a:spcBef>
                <a:spcPts val="0"/>
              </a:spcBef>
              <a:spcAft>
                <a:spcPts val="0"/>
              </a:spcAft>
              <a:buFont typeface="Arial" panose="020B0604020202020204" pitchFamily="34" charset="0"/>
              <a:buChar char="•"/>
            </a:pPr>
            <a:r>
              <a:rPr lang="fr-CA" dirty="0"/>
              <a:t>CFMATTERS est le premier essai contrôlé à répartition aléatoire visant à comparer l’utilisation de l’antibiothérapie fondée sur le microbiome </a:t>
            </a:r>
            <a:r>
              <a:rPr lang="fr-CA" i="1" dirty="0"/>
              <a:t>vs</a:t>
            </a:r>
            <a:r>
              <a:rPr lang="fr-CA" dirty="0"/>
              <a:t> celle du traitement standard chez les patients atteints de FK ayant des infections respiratoires</a:t>
            </a:r>
            <a:r>
              <a:rPr lang="fr-CA" baseline="30000" dirty="0"/>
              <a:t>1</a:t>
            </a:r>
            <a:r>
              <a:rPr lang="fr-CA" dirty="0"/>
              <a:t>.</a:t>
            </a:r>
            <a:endParaRPr lang="fr-CA" baseline="30000" dirty="0"/>
          </a:p>
          <a:p>
            <a:pPr marL="171450" indent="-171450">
              <a:spcBef>
                <a:spcPts val="0"/>
              </a:spcBef>
              <a:spcAft>
                <a:spcPts val="0"/>
              </a:spcAft>
              <a:buFont typeface="Arial" panose="020B0604020202020204" pitchFamily="34" charset="0"/>
              <a:buChar char="•"/>
            </a:pPr>
            <a:r>
              <a:rPr lang="fr-CA" dirty="0"/>
              <a:t>Grâce à la technologie de séquençage de nouvelle génération, il est maintenant possible d’identifier les microorganismes à l’origine des infections. À partir de ces données, le traitement des infections pulmonaires peut être adapté aux besoins des patients atteints de FK</a:t>
            </a:r>
            <a:r>
              <a:rPr lang="fr-CA" baseline="30000" dirty="0"/>
              <a:t>2</a:t>
            </a:r>
            <a:r>
              <a:rPr lang="fr-CA" dirty="0"/>
              <a:t>.</a:t>
            </a:r>
            <a:endParaRPr lang="fr-CA" baseline="30000" dirty="0"/>
          </a:p>
          <a:p>
            <a:pPr marL="171450" indent="-171450">
              <a:spcBef>
                <a:spcPts val="0"/>
              </a:spcBef>
              <a:spcAft>
                <a:spcPts val="0"/>
              </a:spcAft>
              <a:buFont typeface="Arial" panose="020B0604020202020204" pitchFamily="34" charset="0"/>
              <a:buChar char="•"/>
            </a:pPr>
            <a:endParaRPr lang="fr-CA" dirty="0"/>
          </a:p>
          <a:p>
            <a:pPr>
              <a:spcBef>
                <a:spcPts val="0"/>
              </a:spcBef>
              <a:spcAft>
                <a:spcPts val="0"/>
              </a:spcAft>
            </a:pPr>
            <a:r>
              <a:rPr lang="fr-CA" b="1" dirty="0"/>
              <a:t>Références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solidFill>
                  <a:schemeClr val="bg2">
                    <a:lumMod val="10000"/>
                  </a:schemeClr>
                </a:solidFill>
              </a:rPr>
              <a:t>CF Matters. Cystic Fibrosis Microbiome-Determined Antimicrobial Therapy Trial in Exacerbations: Results Stratified. https://www.cfmatters.eu. Consulté en</a:t>
            </a:r>
            <a:r>
              <a:rPr lang="fr-CA" sz="1200" baseline="0" dirty="0">
                <a:solidFill>
                  <a:schemeClr val="bg2">
                    <a:lumMod val="10000"/>
                  </a:schemeClr>
                </a:solidFill>
              </a:rPr>
              <a:t> avril 2020</a:t>
            </a:r>
            <a:r>
              <a:rPr lang="fr-CA" sz="1200" dirty="0">
                <a:solidFill>
                  <a:schemeClr val="bg2">
                    <a:lumMod val="10000"/>
                  </a:schemeClr>
                </a:solidFill>
              </a:rPr>
              <a:t>. </a:t>
            </a:r>
            <a:endParaRPr lang="fr-CA" sz="1200" dirty="0">
              <a:solidFill>
                <a:schemeClr val="bg2">
                  <a:lumMod val="10000"/>
                </a:schemeClr>
              </a:solidFill>
              <a:cs typeface="Arial" pitchFamily="34"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solidFill>
                  <a:schemeClr val="bg2">
                    <a:lumMod val="10000"/>
                  </a:schemeClr>
                </a:solidFill>
              </a:rPr>
              <a:t>Clinicaltrials.gov. https://clinicaltrials.gov/ct2/show/NCT02526004. </a:t>
            </a:r>
            <a:r>
              <a:rPr lang="fr-CA" sz="1200">
                <a:solidFill>
                  <a:schemeClr val="bg2">
                    <a:lumMod val="10000"/>
                  </a:schemeClr>
                </a:solidFill>
              </a:rPr>
              <a:t>Consulté en</a:t>
            </a:r>
            <a:r>
              <a:rPr lang="fr-CA" sz="1200" baseline="0">
                <a:solidFill>
                  <a:schemeClr val="bg2">
                    <a:lumMod val="10000"/>
                  </a:schemeClr>
                </a:solidFill>
              </a:rPr>
              <a:t> avril 2020</a:t>
            </a:r>
            <a:r>
              <a:rPr lang="fr-CA" sz="1200">
                <a:solidFill>
                  <a:schemeClr val="bg2">
                    <a:lumMod val="10000"/>
                  </a:schemeClr>
                </a:solidFill>
              </a:rPr>
              <a:t>. </a:t>
            </a: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44</a:t>
            </a:fld>
            <a:endParaRPr lang="fr-CA" dirty="0"/>
          </a:p>
        </p:txBody>
      </p:sp>
    </p:spTree>
    <p:extLst>
      <p:ext uri="{BB962C8B-B14F-4D97-AF65-F5344CB8AC3E}">
        <p14:creationId xmlns:p14="http://schemas.microsoft.com/office/powerpoint/2010/main" val="2373240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spcAft>
                <a:spcPts val="0"/>
              </a:spcAft>
            </a:pPr>
            <a:r>
              <a:rPr lang="fr-CA" b="1" dirty="0"/>
              <a:t>Points clés :</a:t>
            </a:r>
          </a:p>
          <a:p>
            <a:pPr marL="171450" indent="-171450">
              <a:spcBef>
                <a:spcPts val="0"/>
              </a:spcBef>
              <a:spcAft>
                <a:spcPts val="0"/>
              </a:spcAft>
              <a:buFont typeface="Arial" panose="020B0604020202020204" pitchFamily="34" charset="0"/>
              <a:buChar char="•"/>
            </a:pPr>
            <a:r>
              <a:rPr lang="fr-CA" dirty="0"/>
              <a:t>Jusqu’à présent, l’analyse du microbiote des voies respiratoires appartenait surtout à la sphère de la recherche universitaire, l’application directe à la pratique clinique n’étant pas encore très répandue.</a:t>
            </a:r>
          </a:p>
          <a:p>
            <a:pPr marL="171450" indent="-171450">
              <a:spcBef>
                <a:spcPts val="0"/>
              </a:spcBef>
              <a:spcAft>
                <a:spcPts val="0"/>
              </a:spcAft>
              <a:buFont typeface="Arial" panose="020B0604020202020204" pitchFamily="34" charset="0"/>
              <a:buChar char="•"/>
            </a:pPr>
            <a:r>
              <a:rPr lang="fr-CA" dirty="0"/>
              <a:t>Or, les recherches de plus en plus poussées sur le microbiome des voies respiratoires soulèvent des questions importantes. Par exemple :</a:t>
            </a:r>
          </a:p>
          <a:p>
            <a:pPr marL="400050" lvl="1" indent="-171450">
              <a:spcBef>
                <a:spcPts val="0"/>
              </a:spcBef>
              <a:spcAft>
                <a:spcPts val="0"/>
              </a:spcAft>
              <a:buFont typeface="Arial" panose="020B0604020202020204" pitchFamily="34" charset="0"/>
              <a:buChar char="–"/>
            </a:pPr>
            <a:r>
              <a:rPr lang="fr-CA" dirty="0"/>
              <a:t>Dans quelle mesure l’altération du microbiome des voies respiratoires est-elle la cause ou la conséquence de la maladie? </a:t>
            </a:r>
          </a:p>
          <a:p>
            <a:pPr marL="400050" lvl="1" indent="-171450">
              <a:spcBef>
                <a:spcPts val="0"/>
              </a:spcBef>
              <a:spcAft>
                <a:spcPts val="0"/>
              </a:spcAft>
              <a:buFont typeface="Arial" panose="020B0604020202020204" pitchFamily="34" charset="0"/>
              <a:buChar char="–"/>
            </a:pPr>
            <a:r>
              <a:rPr lang="fr-CA" dirty="0"/>
              <a:t>Quels effets les traitements, comme les corticostéroïdes, les antibiotiques et les médicaments pour inhalation, ont-ils sur le microbiome des voies respiratoires, et quelles en sont les conséquences sur la maladie? </a:t>
            </a:r>
          </a:p>
          <a:p>
            <a:pPr marL="400050" lvl="1" indent="-171450">
              <a:spcBef>
                <a:spcPts val="0"/>
              </a:spcBef>
              <a:spcAft>
                <a:spcPts val="0"/>
              </a:spcAft>
              <a:buFont typeface="Arial" panose="020B0604020202020204" pitchFamily="34" charset="0"/>
              <a:buChar char="–"/>
            </a:pPr>
            <a:r>
              <a:rPr lang="fr-CA" dirty="0"/>
              <a:t>Le microbiome des voies respiratoires peut-il être manipulé pour changer un pronostic? </a:t>
            </a:r>
          </a:p>
          <a:p>
            <a:pPr marL="400050" lvl="1" indent="-171450">
              <a:spcBef>
                <a:spcPts val="0"/>
              </a:spcBef>
              <a:spcAft>
                <a:spcPts val="0"/>
              </a:spcAft>
              <a:buFont typeface="Arial" panose="020B0604020202020204" pitchFamily="34" charset="0"/>
              <a:buChar char="–"/>
            </a:pPr>
            <a:r>
              <a:rPr lang="fr-CA" dirty="0"/>
              <a:t>Les changements de composition ou de comportement du microbiome sont-ils des facteurs prédictifs d’infection des voies respiratoires inférieures? </a:t>
            </a:r>
          </a:p>
          <a:p>
            <a:pPr marL="400050" lvl="1" indent="-171450">
              <a:spcBef>
                <a:spcPts val="0"/>
              </a:spcBef>
              <a:spcAft>
                <a:spcPts val="0"/>
              </a:spcAft>
              <a:buFont typeface="Arial" panose="020B0604020202020204" pitchFamily="34" charset="0"/>
              <a:buChar char="–"/>
            </a:pPr>
            <a:r>
              <a:rPr lang="fr-CA" dirty="0"/>
              <a:t>Quelle est la meilleure façon de normaliser les techniques de prélèvement et d’analyse des échantillons de sécrétions des voies respiratoires pour obtenir des ensembles de données comparables et établir des protocoles d’interprétation de ces données? </a:t>
            </a:r>
          </a:p>
          <a:p>
            <a:pPr marL="171450" lvl="0" indent="-171450">
              <a:spcBef>
                <a:spcPts val="0"/>
              </a:spcBef>
              <a:spcAft>
                <a:spcPts val="0"/>
              </a:spcAft>
              <a:buFont typeface="Arial" panose="020B0604020202020204" pitchFamily="34" charset="0"/>
              <a:buChar char="•"/>
            </a:pPr>
            <a:r>
              <a:rPr lang="fr-CA" dirty="0"/>
              <a:t>Le défi des chercheurs à l’heure actuelle est d’utiliser des percées technologiques récentes pour répondre à ces questions et à d’autres questions cliniques urgentes.</a:t>
            </a:r>
          </a:p>
          <a:p>
            <a:pPr marL="171450" indent="-171450">
              <a:spcBef>
                <a:spcPts val="0"/>
              </a:spcBef>
              <a:spcAft>
                <a:spcPts val="0"/>
              </a:spcAft>
              <a:buFont typeface="Arial" panose="020B0604020202020204" pitchFamily="34" charset="0"/>
              <a:buChar char="•"/>
            </a:pPr>
            <a:endParaRPr lang="fr-CA" dirty="0"/>
          </a:p>
          <a:p>
            <a:pPr>
              <a:spcBef>
                <a:spcPts val="0"/>
              </a:spcBef>
              <a:spcAft>
                <a:spcPts val="0"/>
              </a:spcAft>
            </a:pPr>
            <a:r>
              <a:rPr lang="fr-CA" b="1" dirty="0"/>
              <a:t>Référence</a:t>
            </a:r>
          </a:p>
          <a:p>
            <a:pPr marR="0" algn="l" defTabSz="914400" rtl="0" eaLnBrk="1" fontAlgn="auto" latinLnBrk="0" hangingPunct="1">
              <a:spcBef>
                <a:spcPts val="0"/>
              </a:spcBef>
              <a:spcAft>
                <a:spcPts val="0"/>
              </a:spcAft>
              <a:buClrTx/>
              <a:buSzTx/>
              <a:tabLst/>
              <a:defRPr/>
            </a:pPr>
            <a:r>
              <a:rPr lang="fr-CA" sz="1200" dirty="0">
                <a:solidFill>
                  <a:schemeClr val="bg2">
                    <a:lumMod val="10000"/>
                  </a:schemeClr>
                </a:solidFill>
              </a:rPr>
              <a:t>ROGERS, G. B. et coll. </a:t>
            </a:r>
            <a:r>
              <a:rPr lang="fr-CA" sz="1200" i="1" dirty="0">
                <a:solidFill>
                  <a:schemeClr val="bg2">
                    <a:lumMod val="10000"/>
                  </a:schemeClr>
                </a:solidFill>
              </a:rPr>
              <a:t>Thorax, </a:t>
            </a:r>
            <a:r>
              <a:rPr lang="fr-CA" sz="1200" dirty="0">
                <a:solidFill>
                  <a:schemeClr val="bg2">
                    <a:lumMod val="10000"/>
                  </a:schemeClr>
                </a:solidFill>
              </a:rPr>
              <a:t>2015;70(1):74-81.</a:t>
            </a:r>
            <a:endParaRPr lang="fr-CA" sz="1200" dirty="0">
              <a:solidFill>
                <a:schemeClr val="bg2">
                  <a:lumMod val="10000"/>
                </a:schemeClr>
              </a:solidFill>
              <a:cs typeface="Arial" pitchFamily="34" charset="0"/>
            </a:endParaRPr>
          </a:p>
          <a:p>
            <a:pPr marL="171450" indent="-171450">
              <a:spcBef>
                <a:spcPts val="0"/>
              </a:spcBef>
              <a:spcAft>
                <a:spcPts val="0"/>
              </a:spcAft>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3A26B64B-DB3A-4CEF-8D71-33138CAED4FB}" type="slidenum">
              <a:rPr lang="en-US" smtClean="0"/>
              <a:t>45</a:t>
            </a:fld>
            <a:endParaRPr lang="fr-CA" dirty="0"/>
          </a:p>
        </p:txBody>
      </p:sp>
    </p:spTree>
    <p:extLst>
      <p:ext uri="{BB962C8B-B14F-4D97-AF65-F5344CB8AC3E}">
        <p14:creationId xmlns:p14="http://schemas.microsoft.com/office/powerpoint/2010/main" val="2304063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6B64B-DB3A-4CEF-8D71-33138CAED4FB}" type="slidenum">
              <a:rPr lang="en-US">
                <a:solidFill>
                  <a:prstClr val="black"/>
                </a:solidFill>
              </a:rPr>
              <a:pPr/>
              <a:t>46</a:t>
            </a:fld>
            <a:endParaRPr lang="fr-CA" dirty="0">
              <a:solidFill>
                <a:prstClr val="black"/>
              </a:solidFill>
            </a:endParaRPr>
          </a:p>
        </p:txBody>
      </p:sp>
    </p:spTree>
    <p:extLst>
      <p:ext uri="{BB962C8B-B14F-4D97-AF65-F5344CB8AC3E}">
        <p14:creationId xmlns:p14="http://schemas.microsoft.com/office/powerpoint/2010/main" val="3638302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15E54-7DF3-4B7E-98EA-5BABA3CA7FA9}" type="slidenum">
              <a:rPr lang="en-US" smtClean="0">
                <a:solidFill>
                  <a:prstClr val="black"/>
                </a:solidFill>
              </a:rPr>
              <a:pPr/>
              <a:t>47</a:t>
            </a:fld>
            <a:endParaRPr lang="fr-CA" dirty="0">
              <a:solidFill>
                <a:prstClr val="black"/>
              </a:solidFill>
            </a:endParaRPr>
          </a:p>
        </p:txBody>
      </p:sp>
    </p:spTree>
    <p:extLst>
      <p:ext uri="{BB962C8B-B14F-4D97-AF65-F5344CB8AC3E}">
        <p14:creationId xmlns:p14="http://schemas.microsoft.com/office/powerpoint/2010/main" val="2062215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171450" indent="-171450">
              <a:spcBef>
                <a:spcPts val="0"/>
              </a:spcBef>
              <a:buFont typeface="Arial" panose="020B0604020202020204" pitchFamily="34" charset="0"/>
              <a:buChar char="•"/>
            </a:pPr>
            <a:r>
              <a:rPr lang="fr-CA" dirty="0"/>
              <a:t>Les spécimens des voies respiratoires supérieures (gorge) peuvent contaminer les échantillons pulmonaires et fausser la composition du microbiote.</a:t>
            </a:r>
          </a:p>
          <a:p>
            <a:pPr marL="171450" indent="-171450">
              <a:spcBef>
                <a:spcPts val="0"/>
              </a:spcBef>
              <a:buFont typeface="Arial" panose="020B0604020202020204" pitchFamily="34" charset="0"/>
              <a:buChar char="•"/>
            </a:pPr>
            <a:r>
              <a:rPr lang="fr-CA" dirty="0"/>
              <a:t>Les échantillons d’expectorations permettent d’identifier le microorganisme dominant dans les poumons, mais leur analyse entraîne souvent une surestimation de la diversité, et leur composition peut varier au jour le jour.</a:t>
            </a:r>
          </a:p>
          <a:p>
            <a:pPr>
              <a:spcBef>
                <a:spcPts val="0"/>
              </a:spcBef>
            </a:pPr>
            <a:endParaRPr lang="fr-CA" b="1" dirty="0"/>
          </a:p>
          <a:p>
            <a:pPr>
              <a:spcBef>
                <a:spcPts val="0"/>
              </a:spcBef>
            </a:pPr>
            <a:r>
              <a:rPr lang="fr-CA" b="1" dirty="0"/>
              <a:t>Autres renseignements</a:t>
            </a:r>
          </a:p>
          <a:p>
            <a:pPr marL="171450" indent="-171450">
              <a:spcBef>
                <a:spcPts val="0"/>
              </a:spcBef>
              <a:buFont typeface="Arial" panose="020B0604020202020204" pitchFamily="34" charset="0"/>
              <a:buChar char="•"/>
            </a:pPr>
            <a:r>
              <a:rPr lang="fr-CA" dirty="0"/>
              <a:t>Avant de subir une greffe de poumon, 10 patients atteints de FK ont fourni des échantillons d’expectorations et de sécrétions de la gorge. Les échantillons de sécrétions de la gorge et d’expectorations ont été comparés à des échantillons pulmonaires à l’aide de l’analyse de l’ARN ribosomique 16S.</a:t>
            </a:r>
          </a:p>
          <a:p>
            <a:pPr>
              <a:spcBef>
                <a:spcPts val="0"/>
              </a:spcBef>
            </a:pPr>
            <a:endParaRPr lang="fr-CA" b="1" dirty="0"/>
          </a:p>
          <a:p>
            <a:pPr>
              <a:spcBef>
                <a:spcPts val="0"/>
              </a:spcBef>
            </a:pPr>
            <a:r>
              <a:rPr lang="fr-CA" b="1" dirty="0"/>
              <a:t>Référence</a:t>
            </a:r>
          </a:p>
          <a:p>
            <a:pPr>
              <a:spcBef>
                <a:spcPts val="0"/>
              </a:spcBef>
            </a:pPr>
            <a:r>
              <a:rPr lang="fr-CA" dirty="0"/>
              <a:t>GODDARD, A. F. et coll. </a:t>
            </a:r>
            <a:r>
              <a:rPr lang="fr-CA" i="1" dirty="0"/>
              <a:t>Proc Natl Acad Sci USA</a:t>
            </a:r>
            <a:r>
              <a:rPr lang="fr-CA" dirty="0"/>
              <a:t>, 2012;109(34):13769-13774.</a:t>
            </a: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48</a:t>
            </a:fld>
            <a:endParaRPr lang="fr-CA" dirty="0">
              <a:solidFill>
                <a:prstClr val="black"/>
              </a:solidFill>
            </a:endParaRPr>
          </a:p>
        </p:txBody>
      </p:sp>
    </p:spTree>
    <p:extLst>
      <p:ext uri="{BB962C8B-B14F-4D97-AF65-F5344CB8AC3E}">
        <p14:creationId xmlns:p14="http://schemas.microsoft.com/office/powerpoint/2010/main" val="347569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 :</a:t>
            </a:r>
          </a:p>
          <a:p>
            <a:pPr marL="171450" indent="-171450">
              <a:spcBef>
                <a:spcPts val="0"/>
              </a:spcBef>
              <a:buFont typeface="Arial" panose="020B0604020202020204" pitchFamily="34" charset="0"/>
              <a:buChar char="•"/>
            </a:pPr>
            <a:r>
              <a:rPr lang="fr-CA" dirty="0"/>
              <a:t>Comme on le voit dans ce diagramme, un transport altéré du chlorure par les canaux CFTR réduit considérablement la clairance mucociliaire et, en fin de compte, la santé pulmonaire.</a:t>
            </a:r>
          </a:p>
          <a:p>
            <a:pPr marL="171450" indent="-171450">
              <a:spcBef>
                <a:spcPts val="0"/>
              </a:spcBef>
              <a:buFont typeface="Arial" panose="020B0604020202020204" pitchFamily="34" charset="0"/>
              <a:buChar char="•"/>
            </a:pPr>
            <a:r>
              <a:rPr lang="fr-CA" dirty="0"/>
              <a:t>Une sécrétion de chlorure réduite attribuable aux mutations qui causent une diminution ou un dysfonctionnement des canaux CFTR entraîne une réduction du volume du LSVR et de la concentration du mucus. La pression osmotique draine l’eau du liquide </a:t>
            </a:r>
            <a:r>
              <a:rPr lang="fr-CA" dirty="0" err="1"/>
              <a:t>périciliaire</a:t>
            </a:r>
            <a:r>
              <a:rPr lang="fr-CA" dirty="0"/>
              <a:t>, s’effondre et laisse les cils se replier sur eux-mêmes. Les cils ne peuvent plus battre de façon coordonnée pour expulser le mucus. Le mucus épaissi et immobilisé commence à adhérer à l’épithélium et résiste à son expulsion, tant par la toux que par l’activité des cils.</a:t>
            </a:r>
          </a:p>
          <a:p>
            <a:pPr marL="171450" indent="-171450">
              <a:spcBef>
                <a:spcPts val="0"/>
              </a:spcBef>
              <a:buFont typeface="Arial" panose="020B0604020202020204" pitchFamily="34" charset="0"/>
              <a:buChar char="•"/>
            </a:pPr>
            <a:r>
              <a:rPr lang="fr-CA" dirty="0"/>
              <a:t>La stase des sécrétions pulmonaires liée à la FK finit par entraîner la formation de bouchons muqueux, des infections bactériennes chroniques, de l’inflammation et, ultimement, des dommages aux voies respiratoires (bronchiectasie).</a:t>
            </a:r>
          </a:p>
          <a:p>
            <a:pPr marL="0" indent="0">
              <a:spcBef>
                <a:spcPts val="0"/>
              </a:spcBef>
              <a:buFont typeface="Arial" panose="020B0604020202020204" pitchFamily="34" charset="0"/>
              <a:buNone/>
            </a:pPr>
            <a:endParaRPr lang="fr-CA" dirty="0"/>
          </a:p>
          <a:p>
            <a:pPr>
              <a:spcBef>
                <a:spcPts val="0"/>
              </a:spcBef>
            </a:pPr>
            <a:r>
              <a:rPr lang="fr-CA" b="1" dirty="0"/>
              <a:t>Référence</a:t>
            </a:r>
          </a:p>
          <a:p>
            <a:pPr>
              <a:spcBef>
                <a:spcPts val="0"/>
              </a:spcBef>
            </a:pPr>
            <a:r>
              <a:rPr lang="fr-CA" dirty="0"/>
              <a:t>BUTTON, B. M. et B. Button. </a:t>
            </a:r>
            <a:r>
              <a:rPr lang="fr-CA" i="1" dirty="0"/>
              <a:t>Cold Spring Harb Perspect Med</a:t>
            </a:r>
            <a:r>
              <a:rPr lang="fr-CA" dirty="0"/>
              <a:t>, 2013;3(8). </a:t>
            </a:r>
            <a:br>
              <a:rPr lang="fr-CA" dirty="0"/>
            </a:br>
            <a:r>
              <a:rPr lang="fr-CA" dirty="0"/>
              <a:t>pii: a009720. doi : 10.1101/cshperspect.a009720.</a:t>
            </a:r>
          </a:p>
          <a:p>
            <a:pPr>
              <a:spcBef>
                <a:spcPts val="0"/>
              </a:spcBef>
            </a:pPr>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5</a:t>
            </a:fld>
            <a:endParaRPr lang="fr-CA" dirty="0">
              <a:solidFill>
                <a:prstClr val="black"/>
              </a:solidFill>
            </a:endParaRPr>
          </a:p>
        </p:txBody>
      </p:sp>
    </p:spTree>
    <p:extLst>
      <p:ext uri="{BB962C8B-B14F-4D97-AF65-F5344CB8AC3E}">
        <p14:creationId xmlns:p14="http://schemas.microsoft.com/office/powerpoint/2010/main" val="159895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614684"/>
          </a:xfrm>
        </p:spPr>
        <p:txBody>
          <a:bodyPr>
            <a:noAutofit/>
          </a:bodyPr>
          <a:lstStyle/>
          <a:p>
            <a:pPr>
              <a:spcBef>
                <a:spcPts val="0"/>
              </a:spcBef>
            </a:pPr>
            <a:r>
              <a:rPr lang="fr-CA" sz="1100" b="1" dirty="0"/>
              <a:t>Points clés :</a:t>
            </a:r>
          </a:p>
          <a:p>
            <a:pPr marL="171450" indent="-171450">
              <a:spcBef>
                <a:spcPts val="0"/>
              </a:spcBef>
              <a:buFont typeface="Arial" panose="020B0604020202020204" pitchFamily="34" charset="0"/>
              <a:buChar char="•"/>
            </a:pPr>
            <a:r>
              <a:rPr lang="fr-CA" sz="1100" dirty="0"/>
              <a:t>Dans une série d’expériences menées sur des porcelets nouveau-nés dont les gènes </a:t>
            </a:r>
            <a:r>
              <a:rPr lang="fr-CA" sz="1100" i="1" dirty="0"/>
              <a:t>CFTR</a:t>
            </a:r>
            <a:r>
              <a:rPr lang="fr-CA" sz="1100" dirty="0"/>
              <a:t> avaient été modifiés afin de déterminer si la viscosité du mucus était altérée à la naissance, les auteurs ont découvert ce qui suit</a:t>
            </a:r>
            <a:r>
              <a:rPr lang="fr-CA" sz="1100" baseline="30000" dirty="0"/>
              <a:t>1</a:t>
            </a:r>
            <a:r>
              <a:rPr lang="fr-CA" sz="1100" dirty="0"/>
              <a:t> :</a:t>
            </a:r>
          </a:p>
          <a:p>
            <a:pPr marL="400050" lvl="1" indent="-171450">
              <a:spcBef>
                <a:spcPts val="0"/>
              </a:spcBef>
              <a:buFont typeface="Arial" panose="020B0604020202020204" pitchFamily="34" charset="0"/>
              <a:buChar char="–"/>
            </a:pPr>
            <a:r>
              <a:rPr lang="fr-CA" sz="1100" dirty="0"/>
              <a:t>En présence de FK, la viscosité du LSVR est accrue dès la naissance, ce qui démontre qu’il s’agit d’une anomalie primaire.</a:t>
            </a:r>
          </a:p>
          <a:p>
            <a:pPr marL="400050" lvl="1" indent="-171450">
              <a:spcBef>
                <a:spcPts val="0"/>
              </a:spcBef>
              <a:buFont typeface="Arial" panose="020B0604020202020204" pitchFamily="34" charset="0"/>
              <a:buChar char="–"/>
            </a:pPr>
            <a:r>
              <a:rPr lang="fr-CA" sz="1100" dirty="0"/>
              <a:t>La viscosité du LSVR est augmentée par la réduction du pH.</a:t>
            </a:r>
          </a:p>
          <a:p>
            <a:pPr marL="400050" lvl="1" indent="-171450">
              <a:spcBef>
                <a:spcPts val="0"/>
              </a:spcBef>
              <a:buFont typeface="Arial" panose="020B0604020202020204" pitchFamily="34" charset="0"/>
              <a:buChar char="–"/>
            </a:pPr>
            <a:r>
              <a:rPr lang="fr-CA" sz="1100" dirty="0"/>
              <a:t>La sécrétion de bicarbonate (HCO</a:t>
            </a:r>
            <a:r>
              <a:rPr lang="fr-CA" sz="1100" baseline="-25000" dirty="0"/>
              <a:t>3</a:t>
            </a:r>
            <a:r>
              <a:rPr lang="fr-CA" sz="1100" baseline="30000" dirty="0"/>
              <a:t>-</a:t>
            </a:r>
            <a:r>
              <a:rPr lang="fr-CA" sz="1100" dirty="0"/>
              <a:t>) n’influe pas directement sur la viscosité; par contre, la sécrétion de bicarbonate à travers les canaux CFTR réduit le pH, ce qui augmente alors la viscosité.</a:t>
            </a:r>
          </a:p>
          <a:p>
            <a:pPr marL="171450" indent="-171450">
              <a:spcBef>
                <a:spcPts val="0"/>
              </a:spcBef>
              <a:buFont typeface="Arial" panose="020B0604020202020204" pitchFamily="34" charset="0"/>
              <a:buChar char="•"/>
            </a:pPr>
            <a:r>
              <a:rPr lang="fr-CA" sz="1100" dirty="0"/>
              <a:t>Les mutations des canaux CFTR semblent aussi causer une adhérence du mucus, un autre facteur de l’anomalie du transport mucociliaire</a:t>
            </a:r>
            <a:r>
              <a:rPr lang="fr-CA" sz="1100" baseline="30000" dirty="0"/>
              <a:t>2,3</a:t>
            </a:r>
            <a:r>
              <a:rPr lang="fr-CA" sz="1100" dirty="0"/>
              <a:t>.</a:t>
            </a:r>
          </a:p>
          <a:p>
            <a:pPr marL="171450" indent="-171450">
              <a:spcBef>
                <a:spcPts val="0"/>
              </a:spcBef>
              <a:buFont typeface="Arial" panose="020B0604020202020204" pitchFamily="34" charset="0"/>
              <a:buChar char="•"/>
            </a:pPr>
            <a:r>
              <a:rPr lang="fr-CA" sz="1100" dirty="0"/>
              <a:t>Une acidité anormalement élevée du LSVR des poumons d’une personne atteinte de FK ne fait pas que contribuer à l’adhérence du mucus, mais elle nuit aussi à l’activité antibactérienne. Pendant ce temps, le mucus épaissi favorise la survie de bactéries non mobiles, qui ont tendance à s’agréger en réponse à l’élastase neutrophile. Ces agrégats bactériens résistent à leur élimination, tant par les défenses de l’hôte que par les antibiotiques, et font apparaître des infections chroniques, qui sont responsables de l’inflammation et du remodelage des tissus</a:t>
            </a:r>
            <a:r>
              <a:rPr lang="fr-CA" sz="1100" baseline="30000" dirty="0"/>
              <a:t>2,4</a:t>
            </a:r>
            <a:r>
              <a:rPr lang="fr-CA" sz="1100" dirty="0"/>
              <a:t>.</a:t>
            </a:r>
            <a:endParaRPr lang="fr-CA" sz="1100" baseline="30000" dirty="0"/>
          </a:p>
          <a:p>
            <a:pPr marL="0" indent="0">
              <a:spcBef>
                <a:spcPts val="0"/>
              </a:spcBef>
              <a:buFont typeface="Arial" panose="020B0604020202020204" pitchFamily="34" charset="0"/>
              <a:buNone/>
            </a:pPr>
            <a:endParaRPr lang="fr-CA" sz="1100" baseline="30000" dirty="0"/>
          </a:p>
          <a:p>
            <a:pPr>
              <a:spcBef>
                <a:spcPts val="0"/>
              </a:spcBef>
            </a:pPr>
            <a:r>
              <a:rPr lang="fr-CA" sz="1100" b="1" dirty="0"/>
              <a:t>Références</a:t>
            </a:r>
          </a:p>
          <a:p>
            <a:pPr marL="228600" indent="-228600">
              <a:spcBef>
                <a:spcPts val="0"/>
              </a:spcBef>
              <a:buFont typeface="+mj-lt"/>
              <a:buAutoNum type="arabicPeriod"/>
            </a:pPr>
            <a:r>
              <a:rPr lang="fr-CA" sz="1100" dirty="0"/>
              <a:t>TANG, X. X. et coll. </a:t>
            </a:r>
            <a:r>
              <a:rPr lang="fr-CA" sz="1100" i="1" dirty="0"/>
              <a:t>J Clin Invest</a:t>
            </a:r>
            <a:r>
              <a:rPr lang="fr-CA" sz="1100" dirty="0"/>
              <a:t>, 25 janvier 2016, pii: 83922. doi : 10.1172/JCI83922.</a:t>
            </a:r>
          </a:p>
          <a:p>
            <a:pPr marL="228600" indent="-228600">
              <a:spcBef>
                <a:spcPts val="0"/>
              </a:spcBef>
              <a:buFont typeface="+mj-lt"/>
              <a:buAutoNum type="arabicPeriod"/>
            </a:pPr>
            <a:r>
              <a:rPr lang="fr-CA" sz="1100" dirty="0"/>
              <a:t>STOLTZ, D. A. et coll. </a:t>
            </a:r>
            <a:r>
              <a:rPr lang="fr-CA" sz="1100" i="1" dirty="0"/>
              <a:t>N Engl J Med</a:t>
            </a:r>
            <a:r>
              <a:rPr lang="fr-CA" sz="1100" dirty="0"/>
              <a:t>, 2015;372(4):351-362.</a:t>
            </a:r>
          </a:p>
          <a:p>
            <a:pPr marL="228600" indent="-228600">
              <a:spcBef>
                <a:spcPts val="0"/>
              </a:spcBef>
              <a:buFont typeface="+mj-lt"/>
              <a:buAutoNum type="arabicPeriod"/>
            </a:pPr>
            <a:r>
              <a:rPr lang="fr-CA" sz="1100" dirty="0"/>
              <a:t>HOEGGER, M. J. et coll. </a:t>
            </a:r>
            <a:r>
              <a:rPr lang="fr-CA" sz="1100" i="1" dirty="0"/>
              <a:t>Science</a:t>
            </a:r>
            <a:r>
              <a:rPr lang="fr-CA" sz="1100" dirty="0"/>
              <a:t>, 2014;345(6198):818-822.</a:t>
            </a:r>
          </a:p>
          <a:p>
            <a:pPr marL="228600" indent="-228600">
              <a:spcBef>
                <a:spcPts val="0"/>
              </a:spcBef>
              <a:buFont typeface="+mj-lt"/>
              <a:buAutoNum type="arabicPeriod"/>
            </a:pPr>
            <a:r>
              <a:rPr lang="fr-CA" sz="1100" dirty="0"/>
              <a:t>STAUDINGER, B. J. et coll. </a:t>
            </a:r>
            <a:r>
              <a:rPr lang="fr-CA" sz="1100" i="1" dirty="0"/>
              <a:t>Am J Respir Crit Care Med</a:t>
            </a:r>
            <a:r>
              <a:rPr lang="fr-CA" sz="1100" dirty="0"/>
              <a:t>. 2014;189(7):812-824.</a:t>
            </a:r>
          </a:p>
        </p:txBody>
      </p:sp>
      <p:sp>
        <p:nvSpPr>
          <p:cNvPr id="4" name="Slide Number Placeholder 3"/>
          <p:cNvSpPr>
            <a:spLocks noGrp="1"/>
          </p:cNvSpPr>
          <p:nvPr>
            <p:ph type="sldNum" sz="quarter" idx="10"/>
          </p:nvPr>
        </p:nvSpPr>
        <p:spPr/>
        <p:txBody>
          <a:bodyPr/>
          <a:lstStyle/>
          <a:p>
            <a:fld id="{F0F85B18-0DF3-4423-B67D-279232448D80}" type="slidenum">
              <a:rPr lang="en-US" smtClean="0"/>
              <a:pPr/>
              <a:t>6</a:t>
            </a:fld>
            <a:endParaRPr lang="fr-CA" dirty="0"/>
          </a:p>
        </p:txBody>
      </p:sp>
    </p:spTree>
    <p:extLst>
      <p:ext uri="{BB962C8B-B14F-4D97-AF65-F5344CB8AC3E}">
        <p14:creationId xmlns:p14="http://schemas.microsoft.com/office/powerpoint/2010/main" val="274113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965" y="4427716"/>
            <a:ext cx="5607050" cy="4183063"/>
          </a:xfrm>
        </p:spPr>
        <p:txBody>
          <a:bodyPr/>
          <a:lstStyle/>
          <a:p>
            <a:pPr>
              <a:spcBef>
                <a:spcPts val="0"/>
              </a:spcBef>
            </a:pPr>
            <a:r>
              <a:rPr lang="fr-CA" b="1" dirty="0"/>
              <a:t>Points clés</a:t>
            </a:r>
          </a:p>
          <a:p>
            <a:pPr marL="228600" indent="-228600">
              <a:spcBef>
                <a:spcPts val="0"/>
              </a:spcBef>
              <a:buFont typeface="Arial" panose="020B0604020202020204" pitchFamily="34" charset="0"/>
              <a:buChar char="•"/>
            </a:pPr>
            <a:r>
              <a:rPr lang="fr-CA" dirty="0"/>
              <a:t>De faibles valeurs du VEMS sont étroitement associées à une augmentation du taux de décès (un VEMS prédit &lt; 30 % est en corrélation avec un taux de mortalité de 50 % à l’âge de 2 ans)</a:t>
            </a:r>
            <a:r>
              <a:rPr lang="fr-CA" baseline="30000" dirty="0"/>
              <a:t>1</a:t>
            </a:r>
            <a:r>
              <a:rPr lang="fr-CA" dirty="0"/>
              <a:t>.</a:t>
            </a:r>
          </a:p>
          <a:p>
            <a:pPr marL="228600" indent="-228600">
              <a:spcBef>
                <a:spcPts val="0"/>
              </a:spcBef>
              <a:buFont typeface="Arial" panose="020B0604020202020204" pitchFamily="34" charset="0"/>
              <a:buChar char="•"/>
            </a:pPr>
            <a:r>
              <a:rPr lang="fr-CA" dirty="0"/>
              <a:t>Selon le registre de patients de la Cystic Fibrosis Foundation (CFF; données de 2015) et le registre de patients de la European Cystic Fibrosis Society (ECFS; données de 2014), la principale cause de décès chez les patients atteints de FK est la maladie respiratoire</a:t>
            </a:r>
            <a:r>
              <a:rPr lang="fr-CA" baseline="30000" dirty="0"/>
              <a:t>2,3</a:t>
            </a:r>
            <a:r>
              <a:rPr lang="fr-CA" dirty="0"/>
              <a:t>. </a:t>
            </a:r>
          </a:p>
          <a:p>
            <a:pPr marL="228600" indent="-228600">
              <a:spcBef>
                <a:spcPts val="0"/>
              </a:spcBef>
              <a:buFont typeface="Arial" panose="020B0604020202020204" pitchFamily="34" charset="0"/>
              <a:buChar char="•"/>
            </a:pPr>
            <a:r>
              <a:rPr lang="fr-CA" dirty="0"/>
              <a:t>Les améliorations de la prise en charge de la maladie pulmonaire et des infections des poumons sont donc essentielles à la réduction de la morbidité et de la mortalité chez les patients atteints de FK.</a:t>
            </a:r>
          </a:p>
          <a:p>
            <a:pPr marL="228600" indent="-228600">
              <a:spcBef>
                <a:spcPts val="0"/>
              </a:spcBef>
              <a:buFont typeface="+mj-lt"/>
              <a:buAutoNum type="arabicPeriod"/>
            </a:pPr>
            <a:endParaRPr lang="fr-CA" dirty="0"/>
          </a:p>
          <a:p>
            <a:pPr>
              <a:spcBef>
                <a:spcPts val="0"/>
              </a:spcBef>
            </a:pPr>
            <a:r>
              <a:rPr lang="fr-CA" b="1" dirty="0"/>
              <a:t>Autres renseignements</a:t>
            </a:r>
            <a:endParaRPr lang="fr-CA" dirty="0"/>
          </a:p>
          <a:p>
            <a:pPr marL="171450" indent="-171450">
              <a:spcBef>
                <a:spcPts val="0"/>
              </a:spcBef>
              <a:buFont typeface="Arial" panose="020B0604020202020204" pitchFamily="34" charset="0"/>
              <a:buChar char="•"/>
            </a:pPr>
            <a:r>
              <a:rPr lang="fr-CA" dirty="0"/>
              <a:t>La cohorte de l’analyse du VEMS prédit comptait 673 patients atteints de FK, suivis au Hospital for Sick Children, à Toronto, de 1977 à 1989</a:t>
            </a:r>
            <a:r>
              <a:rPr lang="fr-CA" baseline="30000" dirty="0"/>
              <a:t>1</a:t>
            </a:r>
            <a:r>
              <a:rPr lang="fr-CA" dirty="0"/>
              <a:t>.</a:t>
            </a:r>
          </a:p>
          <a:p>
            <a:pPr marL="171450" indent="-171450">
              <a:spcBef>
                <a:spcPts val="0"/>
              </a:spcBef>
              <a:buFont typeface="Arial" panose="020B0604020202020204" pitchFamily="34" charset="0"/>
              <a:buChar char="•"/>
            </a:pPr>
            <a:r>
              <a:rPr lang="fr-CA" dirty="0"/>
              <a:t>Les analyses des causes des décès sont fondées sur 448 décès signalés en 2015 dans le registre américain de la CFF</a:t>
            </a:r>
            <a:r>
              <a:rPr lang="fr-CA" baseline="30000" dirty="0"/>
              <a:t>2</a:t>
            </a:r>
            <a:r>
              <a:rPr lang="fr-CA" dirty="0"/>
              <a:t> et sur 386 décès signalés en 2014 dans le registre de l’ECFS</a:t>
            </a:r>
            <a:r>
              <a:rPr lang="fr-CA" baseline="30000" dirty="0"/>
              <a:t>3</a:t>
            </a:r>
            <a:r>
              <a:rPr lang="fr-CA" dirty="0"/>
              <a:t>.</a:t>
            </a:r>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t>KEREM, E. et coll. </a:t>
            </a:r>
            <a:r>
              <a:rPr lang="fr-CA" i="1" dirty="0"/>
              <a:t>N Engl J Med</a:t>
            </a:r>
            <a:r>
              <a:rPr lang="fr-CA" dirty="0"/>
              <a:t>, 1992;324(18):1187-1191. </a:t>
            </a:r>
          </a:p>
          <a:p>
            <a:pPr marL="228600" indent="-228600">
              <a:spcBef>
                <a:spcPts val="0"/>
              </a:spcBef>
              <a:buFont typeface="+mj-lt"/>
              <a:buAutoNum type="arabicPeriod"/>
            </a:pPr>
            <a:r>
              <a:rPr lang="fr-CA" dirty="0"/>
              <a:t>Cystic Fibrosis Foundation. Rapport annuel sur les données du registre de patients, Bethesda (Maryland), 2016.</a:t>
            </a:r>
          </a:p>
          <a:p>
            <a:pPr marL="228600" indent="-228600">
              <a:spcBef>
                <a:spcPts val="0"/>
              </a:spcBef>
              <a:buFont typeface="+mj-lt"/>
              <a:buAutoNum type="arabicPeriod"/>
            </a:pPr>
            <a:r>
              <a:rPr lang="fr-CA" dirty="0"/>
              <a:t>ZOLIN, A. et coll. Rapport annuel de l’European Cystic Fibrosis Society Patient Registry, 2014, novembre 2016. </a:t>
            </a:r>
            <a:endParaRPr lang="fr-CA" dirty="0">
              <a:solidFill>
                <a:srgbClr val="666666"/>
              </a:solidFill>
            </a:endParaRPr>
          </a:p>
        </p:txBody>
      </p:sp>
      <p:sp>
        <p:nvSpPr>
          <p:cNvPr id="4" name="Slide Number Placeholder 3"/>
          <p:cNvSpPr>
            <a:spLocks noGrp="1"/>
          </p:cNvSpPr>
          <p:nvPr>
            <p:ph type="sldNum" sz="quarter" idx="10"/>
          </p:nvPr>
        </p:nvSpPr>
        <p:spPr/>
        <p:txBody>
          <a:bodyPr/>
          <a:lstStyle/>
          <a:p>
            <a:fld id="{DC7500B8-A297-4732-A44E-95EA488101D2}" type="slidenum">
              <a:rPr lang="en-US" smtClean="0"/>
              <a:pPr/>
              <a:t>7</a:t>
            </a:fld>
            <a:endParaRPr lang="fr-CA" dirty="0"/>
          </a:p>
        </p:txBody>
      </p:sp>
    </p:spTree>
    <p:extLst>
      <p:ext uri="{BB962C8B-B14F-4D97-AF65-F5344CB8AC3E}">
        <p14:creationId xmlns:p14="http://schemas.microsoft.com/office/powerpoint/2010/main" val="159306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319088"/>
            <a:ext cx="4114800" cy="3086100"/>
          </a:xfrm>
        </p:spPr>
      </p:sp>
      <p:sp>
        <p:nvSpPr>
          <p:cNvPr id="3" name="Notes Placeholder 2"/>
          <p:cNvSpPr>
            <a:spLocks noGrp="1"/>
          </p:cNvSpPr>
          <p:nvPr>
            <p:ph type="body" idx="1"/>
          </p:nvPr>
        </p:nvSpPr>
        <p:spPr>
          <a:xfrm>
            <a:off x="708377" y="3486150"/>
            <a:ext cx="5601935" cy="5695950"/>
          </a:xfrm>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pPr>
            <a:r>
              <a:rPr lang="fr-CA" sz="1100" dirty="0"/>
              <a:t>Selon plusieurs études, les exacerbations pulmonaires (EP) sont associées à une survie moins longue. Dans toutes les études, seules les EP ayant nécessité un traitement ont été retenues</a:t>
            </a:r>
            <a:r>
              <a:rPr lang="fr-CA" sz="1100" baseline="30000" dirty="0"/>
              <a:t>1</a:t>
            </a:r>
            <a:r>
              <a:rPr lang="fr-CA" sz="1100" dirty="0"/>
              <a:t>.</a:t>
            </a:r>
            <a:endParaRPr lang="fr-CA" sz="1100" baseline="0" dirty="0"/>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baseline="0" dirty="0"/>
              <a:t>Liou et ses collaborateurs ont examiné des patients choisis au hasard à partir du registre de la CFF pour l’année 1993. Le nombre d’EP survenues en 1993 a été corrélé à la survie après 5 ans à l’aide d’un modèle de régression logistique. Les auteurs de cette étude ont calculé que chaque EP équivalait à une diminution de 12 % du VEMS prédit</a:t>
            </a:r>
            <a:r>
              <a:rPr lang="fr-CA" sz="1100" baseline="30000" dirty="0"/>
              <a:t>1</a:t>
            </a:r>
            <a:r>
              <a:rPr lang="fr-CA" dirty="0"/>
              <a:t>. </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dirty="0"/>
              <a:t>Les études de De Boer et </a:t>
            </a:r>
            <a:r>
              <a:rPr lang="fr-CA" sz="1100" baseline="0" dirty="0"/>
              <a:t>de Stephenson portaient sur le nombre d’EP survenues chez chaque patient </a:t>
            </a:r>
            <a:r>
              <a:rPr lang="fr-CA" sz="1100" dirty="0"/>
              <a:t>par année de la période de suivi. Les deux études ont révélé que le taux de mortalité était plus élevé chez les patients ayant eu plus d’EP par année</a:t>
            </a:r>
            <a:r>
              <a:rPr lang="fr-CA" sz="1100" baseline="30000" dirty="0"/>
              <a:t>2,3</a:t>
            </a:r>
            <a:r>
              <a:rPr lang="fr-CA" sz="1100" dirty="0"/>
              <a:t>.</a:t>
            </a:r>
            <a:r>
              <a:rPr lang="fr-CA" dirty="0"/>
              <a:t> </a:t>
            </a:r>
            <a:endParaRPr lang="fr-CA" sz="1100" dirty="0"/>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baseline="0" dirty="0"/>
              <a:t>Le graphique de l’étude de De Boer montre que la probabilité du décès ou de la greffe de poumon est significativement supérieure chez les patients qui ont plus de 2</a:t>
            </a:r>
            <a:r>
              <a:rPr lang="fr-CA" dirty="0"/>
              <a:t> EP par année</a:t>
            </a:r>
            <a:r>
              <a:rPr lang="fr-CA" sz="1100" baseline="30000" dirty="0"/>
              <a:t>2</a:t>
            </a:r>
            <a:r>
              <a:rPr lang="fr-CA" dirty="0"/>
              <a:t>.</a:t>
            </a:r>
            <a:endParaRPr lang="fr-CA" sz="1100" dirty="0">
              <a:solidFill>
                <a:srgbClr val="C00000"/>
              </a:solidFill>
              <a:latin typeface="Arial" panose="020B0604020202020204" pitchFamily="34" charset="0"/>
              <a:cs typeface="Times New Roman" panose="02020603050405020304" pitchFamily="18" charset="0"/>
            </a:endParaRPr>
          </a:p>
          <a:p>
            <a:pPr marR="0" algn="l" defTabSz="914400" rtl="0" eaLnBrk="1" fontAlgn="auto" latinLnBrk="0" hangingPunct="1">
              <a:spcBef>
                <a:spcPts val="0"/>
              </a:spcBef>
              <a:spcAft>
                <a:spcPts val="0"/>
              </a:spcAft>
              <a:buClrTx/>
              <a:buSzTx/>
              <a:tabLst/>
              <a:defRPr/>
            </a:pPr>
            <a:endParaRPr lang="fr-CA" sz="1100" b="1" dirty="0"/>
          </a:p>
          <a:p>
            <a:pPr marR="0" algn="l" defTabSz="914400" rtl="0" eaLnBrk="1" fontAlgn="auto" latinLnBrk="0" hangingPunct="1">
              <a:spcBef>
                <a:spcPts val="0"/>
              </a:spcBef>
              <a:spcAft>
                <a:spcPts val="0"/>
              </a:spcAft>
              <a:buClrTx/>
              <a:buSzTx/>
              <a:tabLst/>
              <a:defRPr/>
            </a:pPr>
            <a:r>
              <a:rPr lang="fr-CA" sz="1100" b="1" dirty="0"/>
              <a:t>Notes</a:t>
            </a:r>
          </a:p>
          <a:p>
            <a:pPr marL="168244" indent="-168244">
              <a:spcBef>
                <a:spcPts val="0"/>
              </a:spcBef>
              <a:spcAft>
                <a:spcPts val="0"/>
              </a:spcAft>
              <a:buFont typeface="Arial" panose="020B0604020202020204" pitchFamily="34" charset="0"/>
              <a:buChar char="•"/>
            </a:pPr>
            <a:r>
              <a:rPr lang="fr-CA" sz="1100" dirty="0">
                <a:effectLst/>
                <a:latin typeface="Arial" panose="020B0604020202020204" pitchFamily="34" charset="0"/>
              </a:rPr>
              <a:t>Liou : Un modèle de survie après 5 ans fondé sur de l’information sur un total de 11 630 patients a montré que chaque EP aiguë survenue pendant l’année a eu un effet négatif inattendu sur la survie après 5 ans équivalant à une diminution de 12 % du VEMS mesuré</a:t>
            </a:r>
            <a:r>
              <a:rPr lang="fr-CA" sz="1100" baseline="30000" dirty="0">
                <a:latin typeface="Arial" panose="020B0604020202020204" pitchFamily="34" charset="0"/>
              </a:rPr>
              <a:t>1</a:t>
            </a:r>
            <a:r>
              <a:rPr lang="fr-CA" dirty="0"/>
              <a:t>.</a:t>
            </a:r>
            <a:endParaRPr lang="fr-CA" sz="1100" baseline="0" dirty="0"/>
          </a:p>
          <a:p>
            <a:pPr marL="168244" indent="-168244">
              <a:spcBef>
                <a:spcPts val="0"/>
              </a:spcBef>
              <a:spcAft>
                <a:spcPts val="0"/>
              </a:spcAft>
              <a:buFont typeface="Arial" panose="020B0604020202020204" pitchFamily="34" charset="0"/>
              <a:buChar char="•"/>
            </a:pPr>
            <a:r>
              <a:rPr lang="fr-CA" sz="1100" dirty="0">
                <a:effectLst/>
                <a:latin typeface="Arial" panose="020B0604020202020204" pitchFamily="34" charset="0"/>
              </a:rPr>
              <a:t>De Boer : Dans une étude de 3 ans menée auprès de 446 patients ontariens atteints de FK, les patients qui ont eu &gt; 2 EP/année (n = 146) étaient exposés à un risque supérieur de décès ou de greffe du poumon sur 3 ans, comparativement aux patients ayant eu &lt; 1 EP/année (n = 140); rapport de risque (RR) non ajusté de 12,74 (IC à 95 % : 3,92, 41,36; </a:t>
            </a:r>
            <a:r>
              <a:rPr lang="fr-CA" sz="1100" i="1" dirty="0">
                <a:effectLst/>
                <a:latin typeface="Arial" panose="020B0604020202020204" pitchFamily="34" charset="0"/>
              </a:rPr>
              <a:t>p </a:t>
            </a:r>
            <a:r>
              <a:rPr lang="fr-CA" sz="1100" dirty="0">
                <a:effectLst/>
                <a:latin typeface="Arial" panose="020B0604020202020204" pitchFamily="34" charset="0"/>
              </a:rPr>
              <a:t>&lt; 0,0001), RR ajusté de 4,05 (IC à 95 % : 1,15, 14,28, </a:t>
            </a:r>
            <a:r>
              <a:rPr lang="fr-CA" sz="1100" i="1" dirty="0">
                <a:effectLst/>
                <a:latin typeface="Arial" panose="020B0604020202020204" pitchFamily="34" charset="0"/>
              </a:rPr>
              <a:t>p </a:t>
            </a:r>
            <a:r>
              <a:rPr lang="fr-CA" sz="1100" dirty="0">
                <a:effectLst/>
                <a:latin typeface="Arial" panose="020B0604020202020204" pitchFamily="34" charset="0"/>
              </a:rPr>
              <a:t>= 0,03)</a:t>
            </a:r>
            <a:r>
              <a:rPr lang="fr-CA" sz="1100" baseline="30000" dirty="0">
                <a:latin typeface="Arial" panose="020B0604020202020204" pitchFamily="34" charset="0"/>
              </a:rPr>
              <a:t>2</a:t>
            </a:r>
            <a:r>
              <a:rPr lang="fr-CA" dirty="0"/>
              <a:t>.</a:t>
            </a:r>
            <a:endParaRPr lang="fr-CA" sz="1100" baseline="30000" dirty="0">
              <a:effectLst/>
              <a:latin typeface="Arial" panose="020B0604020202020204" pitchFamily="34" charset="0"/>
              <a:ea typeface="Calibri" panose="020F0502020204030204" pitchFamily="34" charset="0"/>
              <a:cs typeface="Arial" panose="020B0604020202020204" pitchFamily="34" charset="0"/>
            </a:endParaRPr>
          </a:p>
          <a:p>
            <a:pPr marL="168244" indent="-168244">
              <a:spcBef>
                <a:spcPts val="0"/>
              </a:spcBef>
              <a:spcAft>
                <a:spcPts val="0"/>
              </a:spcAft>
              <a:buFont typeface="Arial" panose="020B0604020202020204" pitchFamily="34" charset="0"/>
              <a:buChar char="•"/>
            </a:pPr>
            <a:r>
              <a:rPr lang="fr-CA" sz="1100" dirty="0">
                <a:solidFill>
                  <a:prstClr val="black"/>
                </a:solidFill>
              </a:rPr>
              <a:t>Stephenson : </a:t>
            </a:r>
            <a:r>
              <a:rPr lang="fr-CA" sz="1100" dirty="0">
                <a:latin typeface="Arial" panose="020B0604020202020204" pitchFamily="34" charset="0"/>
              </a:rPr>
              <a:t>Chez les 4 886 patients du registre canadien sur la FK, le taux annuel d’EP était la principale variable associée au risque de décès (RR de 4,53 pour ≥ 3</a:t>
            </a:r>
            <a:r>
              <a:rPr lang="fr-CA" dirty="0"/>
              <a:t> EP </a:t>
            </a:r>
            <a:r>
              <a:rPr lang="fr-CA" sz="1100" dirty="0">
                <a:latin typeface="Arial" panose="020B0604020202020204" pitchFamily="34" charset="0"/>
              </a:rPr>
              <a:t>par année, </a:t>
            </a:r>
            <a:r>
              <a:rPr lang="fr-CA" sz="1100" i="1" dirty="0">
                <a:latin typeface="Arial" panose="020B0604020202020204" pitchFamily="34" charset="0"/>
              </a:rPr>
              <a:t>p </a:t>
            </a:r>
            <a:r>
              <a:rPr lang="fr-CA" sz="1100" dirty="0">
                <a:latin typeface="Arial" panose="020B0604020202020204" pitchFamily="34" charset="0"/>
              </a:rPr>
              <a:t>&lt; 0,0001; RR de 2,98 pour 1 à 2 EP/année, </a:t>
            </a:r>
            <a:r>
              <a:rPr lang="fr-CA" sz="1100" i="1" dirty="0">
                <a:latin typeface="Arial" panose="020B0604020202020204" pitchFamily="34" charset="0"/>
              </a:rPr>
              <a:t>p </a:t>
            </a:r>
            <a:r>
              <a:rPr lang="fr-CA" sz="1100" dirty="0">
                <a:latin typeface="Arial" panose="020B0604020202020204" pitchFamily="34" charset="0"/>
              </a:rPr>
              <a:t>&lt; 0,001)</a:t>
            </a:r>
            <a:r>
              <a:rPr lang="fr-CA" sz="1100" baseline="30000" dirty="0">
                <a:latin typeface="Arial" panose="020B0604020202020204" pitchFamily="34" charset="0"/>
              </a:rPr>
              <a:t>3</a:t>
            </a:r>
            <a:r>
              <a:rPr lang="fr-CA" sz="1100" dirty="0">
                <a:latin typeface="Arial" panose="020B0604020202020204" pitchFamily="34" charset="0"/>
              </a:rPr>
              <a:t>.</a:t>
            </a:r>
            <a:endParaRPr lang="fr-CA" sz="11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spcAft>
                <a:spcPts val="0"/>
              </a:spcAft>
            </a:pPr>
            <a:endParaRPr lang="fr-CA" sz="1100" b="1" dirty="0"/>
          </a:p>
          <a:p>
            <a:pPr>
              <a:spcBef>
                <a:spcPts val="0"/>
              </a:spcBef>
              <a:spcAft>
                <a:spcPts val="0"/>
              </a:spcAft>
            </a:pPr>
            <a:r>
              <a:rPr lang="fr-CA" sz="1100" b="1" dirty="0"/>
              <a:t>Références</a:t>
            </a:r>
          </a:p>
          <a:p>
            <a:pPr marL="228600" indent="-228600">
              <a:spcBef>
                <a:spcPts val="0"/>
              </a:spcBef>
              <a:spcAft>
                <a:spcPts val="0"/>
              </a:spcAft>
              <a:buFont typeface="+mj-lt"/>
              <a:buAutoNum type="arabicPeriod"/>
            </a:pPr>
            <a:r>
              <a:rPr lang="fr-CA" sz="1100" dirty="0">
                <a:solidFill>
                  <a:prstClr val="black"/>
                </a:solidFill>
              </a:rPr>
              <a:t>LIOU, T. G. et coll. </a:t>
            </a:r>
            <a:r>
              <a:rPr lang="fr-CA" sz="1100" i="1" dirty="0">
                <a:solidFill>
                  <a:prstClr val="black"/>
                </a:solidFill>
              </a:rPr>
              <a:t>Am J Epidemiol, </a:t>
            </a:r>
            <a:r>
              <a:rPr lang="fr-CA" sz="1100" dirty="0">
                <a:solidFill>
                  <a:prstClr val="black"/>
                </a:solidFill>
              </a:rPr>
              <a:t>2001;153(4):345-352.</a:t>
            </a:r>
          </a:p>
          <a:p>
            <a:pPr marL="228600" indent="-228600">
              <a:spcBef>
                <a:spcPts val="0"/>
              </a:spcBef>
              <a:spcAft>
                <a:spcPts val="0"/>
              </a:spcAft>
              <a:buFont typeface="+mj-lt"/>
              <a:buAutoNum type="arabicPeriod"/>
            </a:pPr>
            <a:r>
              <a:rPr lang="fr-CA" sz="1100" dirty="0">
                <a:solidFill>
                  <a:prstClr val="black"/>
                </a:solidFill>
              </a:rPr>
              <a:t>DE BOER, K. et coll. </a:t>
            </a:r>
            <a:r>
              <a:rPr lang="fr-CA" sz="1100" i="1" dirty="0">
                <a:solidFill>
                  <a:prstClr val="black"/>
                </a:solidFill>
              </a:rPr>
              <a:t>Thorax, </a:t>
            </a:r>
            <a:r>
              <a:rPr lang="fr-CA" sz="1100" dirty="0">
                <a:solidFill>
                  <a:prstClr val="black"/>
                </a:solidFill>
              </a:rPr>
              <a:t>2011;66(8):680-685.</a:t>
            </a:r>
          </a:p>
          <a:p>
            <a:pPr marL="228600" indent="-228600">
              <a:spcBef>
                <a:spcPts val="0"/>
              </a:spcBef>
              <a:spcAft>
                <a:spcPts val="0"/>
              </a:spcAft>
              <a:buFont typeface="+mj-lt"/>
              <a:buAutoNum type="arabicPeriod"/>
            </a:pPr>
            <a:r>
              <a:rPr lang="fr-CA" sz="1100" dirty="0">
                <a:solidFill>
                  <a:prstClr val="black"/>
                </a:solidFill>
              </a:rPr>
              <a:t>STEPHENSON, A. L. et coll. </a:t>
            </a:r>
            <a:r>
              <a:rPr lang="fr-CA" sz="1100" i="1" dirty="0">
                <a:solidFill>
                  <a:prstClr val="black"/>
                </a:solidFill>
              </a:rPr>
              <a:t>Eur Respir J</a:t>
            </a:r>
            <a:r>
              <a:rPr lang="fr-CA" sz="1100" dirty="0">
                <a:solidFill>
                  <a:prstClr val="black"/>
                </a:solidFill>
              </a:rPr>
              <a:t>. 2015;45(3):670-679.</a:t>
            </a:r>
          </a:p>
          <a:p>
            <a:pPr>
              <a:spcBef>
                <a:spcPts val="0"/>
              </a:spcBef>
              <a:spcAft>
                <a:spcPts val="0"/>
              </a:spcAft>
            </a:pPr>
            <a:endParaRPr lang="fr-CA" sz="1100" dirty="0"/>
          </a:p>
        </p:txBody>
      </p:sp>
      <p:sp>
        <p:nvSpPr>
          <p:cNvPr id="4" name="Slide Number Placeholder 3"/>
          <p:cNvSpPr>
            <a:spLocks noGrp="1"/>
          </p:cNvSpPr>
          <p:nvPr>
            <p:ph type="sldNum" sz="quarter" idx="10"/>
          </p:nvPr>
        </p:nvSpPr>
        <p:spPr>
          <a:xfrm>
            <a:off x="4038600" y="8837613"/>
            <a:ext cx="2971800" cy="458787"/>
          </a:xfrm>
        </p:spPr>
        <p:txBody>
          <a:bodyPr/>
          <a:lstStyle/>
          <a:p>
            <a:fld id="{A54C44B8-6EAC-4451-9444-C7C1523C0560}" type="slidenum">
              <a:rPr lang="en-US" smtClean="0">
                <a:solidFill>
                  <a:prstClr val="black"/>
                </a:solidFill>
              </a:rPr>
              <a:pPr/>
              <a:t>8</a:t>
            </a:fld>
            <a:endParaRPr lang="fr-CA" dirty="0">
              <a:solidFill>
                <a:prstClr val="black"/>
              </a:solidFill>
            </a:endParaRPr>
          </a:p>
        </p:txBody>
      </p:sp>
    </p:spTree>
    <p:extLst>
      <p:ext uri="{BB962C8B-B14F-4D97-AF65-F5344CB8AC3E}">
        <p14:creationId xmlns:p14="http://schemas.microsoft.com/office/powerpoint/2010/main" val="370715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9</a:t>
            </a:fld>
            <a:endParaRPr lang="fr-CA" dirty="0">
              <a:solidFill>
                <a:prstClr val="black"/>
              </a:solidFill>
            </a:endParaRPr>
          </a:p>
        </p:txBody>
      </p:sp>
    </p:spTree>
    <p:extLst>
      <p:ext uri="{BB962C8B-B14F-4D97-AF65-F5344CB8AC3E}">
        <p14:creationId xmlns:p14="http://schemas.microsoft.com/office/powerpoint/2010/main" val="2705269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1219201"/>
            <a:ext cx="8531225" cy="2291790"/>
          </a:xfrm>
        </p:spPr>
        <p:txBody>
          <a:bodyPr anchor="b"/>
          <a:lstStyle>
            <a:lvl1pPr>
              <a:defRPr b="1">
                <a:solidFill>
                  <a:schemeClr val="bg1"/>
                </a:solidFill>
              </a:defRPr>
            </a:lvl1pPr>
          </a:lstStyle>
          <a:p>
            <a:r>
              <a:rPr lang="en-US"/>
              <a:t>Click to edit Master title style</a:t>
            </a:r>
            <a:endParaRPr lang="en-US" dirty="0"/>
          </a:p>
        </p:txBody>
      </p:sp>
      <p:grpSp>
        <p:nvGrpSpPr>
          <p:cNvPr id="8196" name="Group 4"/>
          <p:cNvGrpSpPr>
            <a:grpSpLocks/>
          </p:cNvGrpSpPr>
          <p:nvPr/>
        </p:nvGrpSpPr>
        <p:grpSpPr bwMode="auto">
          <a:xfrm>
            <a:off x="0" y="6632575"/>
            <a:ext cx="9144000" cy="225425"/>
            <a:chOff x="36" y="4118"/>
            <a:chExt cx="5760" cy="142"/>
          </a:xfrm>
        </p:grpSpPr>
        <p:sp>
          <p:nvSpPr>
            <p:cNvPr id="5" name="Rectangle 5"/>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6" name="Rectangle 6"/>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8202" name="Rectangle 10"/>
          <p:cNvSpPr>
            <a:spLocks noGrp="1" noChangeArrowheads="1"/>
          </p:cNvSpPr>
          <p:nvPr>
            <p:ph type="subTitle" sz="quarter" idx="1"/>
          </p:nvPr>
        </p:nvSpPr>
        <p:spPr>
          <a:xfrm>
            <a:off x="313369" y="3979956"/>
            <a:ext cx="7952089" cy="1752600"/>
          </a:xfrm>
        </p:spPr>
        <p:txBody>
          <a:bodyPr/>
          <a:lstStyle>
            <a:lvl1pPr marL="0" indent="0">
              <a:spcBef>
                <a:spcPts val="0"/>
              </a:spcBef>
              <a:buFont typeface="Times" pitchFamily="1" charset="0"/>
              <a:buNone/>
              <a:defRPr>
                <a:solidFill>
                  <a:srgbClr val="53247F"/>
                </a:solidFill>
              </a:defRPr>
            </a:lvl1pPr>
          </a:lstStyle>
          <a:p>
            <a:r>
              <a:rPr lang="en-US" dirty="0"/>
              <a:t>Click to edit Master subtitle style</a:t>
            </a:r>
          </a:p>
        </p:txBody>
      </p:sp>
      <p:pic>
        <p:nvPicPr>
          <p:cNvPr id="14" name="Picture 9" descr="vertexlogoR_color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7E067BBB-6A2B-402F-A44D-AB42E1820B2C}"/>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VXMA-CA-20-2000077</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5" name="Rectangle 30">
            <a:extLst>
              <a:ext uri="{FF2B5EF4-FFF2-40B4-BE49-F238E27FC236}">
                <a16:creationId xmlns:a16="http://schemas.microsoft.com/office/drawing/2014/main" id="{8D71B1D8-ACFB-4972-B39A-CC6D6F21F8AA}"/>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0">
            <a:extLst>
              <a:ext uri="{FF2B5EF4-FFF2-40B4-BE49-F238E27FC236}">
                <a16:creationId xmlns:a16="http://schemas.microsoft.com/office/drawing/2014/main" id="{33B0DE48-720E-4D6F-973B-73A3D9A6A3AE}"/>
              </a:ext>
            </a:extLst>
          </p:cNvPr>
          <p:cNvSpPr>
            <a:spLocks noGrp="1" noChangeArrowheads="1"/>
          </p:cNvSpPr>
          <p:nvPr>
            <p:ph type="sldNum" sz="quarter" idx="4"/>
          </p:nvPr>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grpSp>
        <p:nvGrpSpPr>
          <p:cNvPr id="18" name="Group 3">
            <a:extLst>
              <a:ext uri="{FF2B5EF4-FFF2-40B4-BE49-F238E27FC236}">
                <a16:creationId xmlns:a16="http://schemas.microsoft.com/office/drawing/2014/main" id="{DF0A4694-A529-774F-887F-5CD8EF7CFCCD}"/>
              </a:ext>
            </a:extLst>
          </p:cNvPr>
          <p:cNvGrpSpPr>
            <a:grpSpLocks/>
          </p:cNvGrpSpPr>
          <p:nvPr userDrawn="1"/>
        </p:nvGrpSpPr>
        <p:grpSpPr bwMode="auto">
          <a:xfrm>
            <a:off x="0" y="6630737"/>
            <a:ext cx="9144000" cy="225425"/>
            <a:chOff x="36" y="4118"/>
            <a:chExt cx="5760" cy="142"/>
          </a:xfrm>
        </p:grpSpPr>
        <p:sp>
          <p:nvSpPr>
            <p:cNvPr id="19" name="Rectangle 5">
              <a:extLst>
                <a:ext uri="{FF2B5EF4-FFF2-40B4-BE49-F238E27FC236}">
                  <a16:creationId xmlns:a16="http://schemas.microsoft.com/office/drawing/2014/main" id="{CBC323DF-3CD3-5D45-A5A0-98EF6D12BE5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20" name="Rectangle 6">
              <a:extLst>
                <a:ext uri="{FF2B5EF4-FFF2-40B4-BE49-F238E27FC236}">
                  <a16:creationId xmlns:a16="http://schemas.microsoft.com/office/drawing/2014/main" id="{A41C9A9E-E5B3-8645-81E0-6446939DBDDD}"/>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21" name="Picture 20" descr="vertexlogoR_colorRGB.jpg">
            <a:extLst>
              <a:ext uri="{FF2B5EF4-FFF2-40B4-BE49-F238E27FC236}">
                <a16:creationId xmlns:a16="http://schemas.microsoft.com/office/drawing/2014/main" id="{70AC212E-B139-9148-B4E5-8EC15AE96B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2">
            <a:extLst>
              <a:ext uri="{FF2B5EF4-FFF2-40B4-BE49-F238E27FC236}">
                <a16:creationId xmlns:a16="http://schemas.microsoft.com/office/drawing/2014/main" id="{6DA2EF7C-F8FD-EE45-82C0-360CFEBF6B9D}"/>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VXMA-CA-20-2000077</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23" name="Rectangle 30">
            <a:extLst>
              <a:ext uri="{FF2B5EF4-FFF2-40B4-BE49-F238E27FC236}">
                <a16:creationId xmlns:a16="http://schemas.microsoft.com/office/drawing/2014/main" id="{BD119F88-05AE-D146-9DD6-9919AA290F74}"/>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421163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534400" cy="2437067"/>
          </a:xfrm>
        </p:spPr>
        <p:txBody>
          <a:bodyPr anchor="b"/>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04800" y="3758003"/>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Rectangle 30">
            <a:extLst>
              <a:ext uri="{FF2B5EF4-FFF2-40B4-BE49-F238E27FC236}">
                <a16:creationId xmlns:a16="http://schemas.microsoft.com/office/drawing/2014/main" id="{1D28F0F5-9D40-476C-BA4F-A5B9F336EFA8}"/>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12" name="Rectangle 30">
            <a:extLst>
              <a:ext uri="{FF2B5EF4-FFF2-40B4-BE49-F238E27FC236}">
                <a16:creationId xmlns:a16="http://schemas.microsoft.com/office/drawing/2014/main" id="{688D3F85-E2FA-B243-B911-6EB15F1A12E7}"/>
              </a:ext>
            </a:extLst>
          </p:cNvPr>
          <p:cNvSpPr txBox="1">
            <a:spLocks noChangeArrowheads="1"/>
          </p:cNvSpPr>
          <p:nvPr userDrawn="1"/>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grpSp>
        <p:nvGrpSpPr>
          <p:cNvPr id="13" name="Group 3">
            <a:extLst>
              <a:ext uri="{FF2B5EF4-FFF2-40B4-BE49-F238E27FC236}">
                <a16:creationId xmlns:a16="http://schemas.microsoft.com/office/drawing/2014/main" id="{BDEFFECC-8948-4C41-88D7-61DE9EA82658}"/>
              </a:ext>
            </a:extLst>
          </p:cNvPr>
          <p:cNvGrpSpPr>
            <a:grpSpLocks/>
          </p:cNvGrpSpPr>
          <p:nvPr userDrawn="1"/>
        </p:nvGrpSpPr>
        <p:grpSpPr bwMode="auto">
          <a:xfrm>
            <a:off x="0" y="6630737"/>
            <a:ext cx="9144000" cy="225425"/>
            <a:chOff x="36" y="4118"/>
            <a:chExt cx="5760" cy="142"/>
          </a:xfrm>
        </p:grpSpPr>
        <p:sp>
          <p:nvSpPr>
            <p:cNvPr id="14" name="Rectangle 5">
              <a:extLst>
                <a:ext uri="{FF2B5EF4-FFF2-40B4-BE49-F238E27FC236}">
                  <a16:creationId xmlns:a16="http://schemas.microsoft.com/office/drawing/2014/main" id="{A3DC26C6-2076-5249-A17B-44872E42711F}"/>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15" name="Rectangle 6">
              <a:extLst>
                <a:ext uri="{FF2B5EF4-FFF2-40B4-BE49-F238E27FC236}">
                  <a16:creationId xmlns:a16="http://schemas.microsoft.com/office/drawing/2014/main" id="{7B6E453C-7177-8247-ABC3-CA3571577D02}"/>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16" name="Picture 15" descr="vertexlogoR_colorRGB.jpg">
            <a:extLst>
              <a:ext uri="{FF2B5EF4-FFF2-40B4-BE49-F238E27FC236}">
                <a16:creationId xmlns:a16="http://schemas.microsoft.com/office/drawing/2014/main" id="{9376245C-265C-4A44-BF03-F9FFCDC0E1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2">
            <a:extLst>
              <a:ext uri="{FF2B5EF4-FFF2-40B4-BE49-F238E27FC236}">
                <a16:creationId xmlns:a16="http://schemas.microsoft.com/office/drawing/2014/main" id="{6AE0D8E9-5917-DD46-834B-4B3954D42E92}"/>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VXMA-CA-20-2000077</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8" name="Rectangle 30">
            <a:extLst>
              <a:ext uri="{FF2B5EF4-FFF2-40B4-BE49-F238E27FC236}">
                <a16:creationId xmlns:a16="http://schemas.microsoft.com/office/drawing/2014/main" id="{71D8DC9F-41BF-7B4F-AD22-CB66A973B32A}"/>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30">
            <a:extLst>
              <a:ext uri="{FF2B5EF4-FFF2-40B4-BE49-F238E27FC236}">
                <a16:creationId xmlns:a16="http://schemas.microsoft.com/office/drawing/2014/main" id="{5DFEEA20-B2E5-4A9B-8597-585E9C78E14F}"/>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13" name="Rectangle 30">
            <a:extLst>
              <a:ext uri="{FF2B5EF4-FFF2-40B4-BE49-F238E27FC236}">
                <a16:creationId xmlns:a16="http://schemas.microsoft.com/office/drawing/2014/main" id="{BFC27388-42CD-6042-BA18-C06D61B269B1}"/>
              </a:ext>
            </a:extLst>
          </p:cNvPr>
          <p:cNvSpPr txBox="1">
            <a:spLocks noChangeArrowheads="1"/>
          </p:cNvSpPr>
          <p:nvPr userDrawn="1"/>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grpSp>
        <p:nvGrpSpPr>
          <p:cNvPr id="14" name="Group 3">
            <a:extLst>
              <a:ext uri="{FF2B5EF4-FFF2-40B4-BE49-F238E27FC236}">
                <a16:creationId xmlns:a16="http://schemas.microsoft.com/office/drawing/2014/main" id="{818BE993-20D0-E245-9400-CBBD62366CFC}"/>
              </a:ext>
            </a:extLst>
          </p:cNvPr>
          <p:cNvGrpSpPr>
            <a:grpSpLocks/>
          </p:cNvGrpSpPr>
          <p:nvPr userDrawn="1"/>
        </p:nvGrpSpPr>
        <p:grpSpPr bwMode="auto">
          <a:xfrm>
            <a:off x="0" y="6630737"/>
            <a:ext cx="9144000" cy="225425"/>
            <a:chOff x="36" y="4118"/>
            <a:chExt cx="5760" cy="142"/>
          </a:xfrm>
        </p:grpSpPr>
        <p:sp>
          <p:nvSpPr>
            <p:cNvPr id="15" name="Rectangle 5">
              <a:extLst>
                <a:ext uri="{FF2B5EF4-FFF2-40B4-BE49-F238E27FC236}">
                  <a16:creationId xmlns:a16="http://schemas.microsoft.com/office/drawing/2014/main" id="{4ECC79A2-3DE2-F94D-9D72-1E66452AD29E}"/>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16" name="Rectangle 6">
              <a:extLst>
                <a:ext uri="{FF2B5EF4-FFF2-40B4-BE49-F238E27FC236}">
                  <a16:creationId xmlns:a16="http://schemas.microsoft.com/office/drawing/2014/main" id="{4A4FCA85-9E83-7146-B5EB-A8022DB2D5B5}"/>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17" name="Picture 16" descr="vertexlogoR_colorRGB.jpg">
            <a:extLst>
              <a:ext uri="{FF2B5EF4-FFF2-40B4-BE49-F238E27FC236}">
                <a16:creationId xmlns:a16="http://schemas.microsoft.com/office/drawing/2014/main" id="{5DED6EB7-4F02-8347-8D4D-D1F23B2B72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ooter Placeholder 2">
            <a:extLst>
              <a:ext uri="{FF2B5EF4-FFF2-40B4-BE49-F238E27FC236}">
                <a16:creationId xmlns:a16="http://schemas.microsoft.com/office/drawing/2014/main" id="{497F8FAA-DBD9-1F4F-A263-E519843172A2}"/>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VXMA-CA-20-2000077</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9" name="Rectangle 30">
            <a:extLst>
              <a:ext uri="{FF2B5EF4-FFF2-40B4-BE49-F238E27FC236}">
                <a16:creationId xmlns:a16="http://schemas.microsoft.com/office/drawing/2014/main" id="{1223AD1B-48F9-FF46-AAC5-E1D42A25CDC8}"/>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0">
            <a:extLst>
              <a:ext uri="{FF2B5EF4-FFF2-40B4-BE49-F238E27FC236}">
                <a16:creationId xmlns:a16="http://schemas.microsoft.com/office/drawing/2014/main" id="{A38910E1-4287-4649-AA8D-810042652D37}"/>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4" name="Rectangle 30">
            <a:extLst>
              <a:ext uri="{FF2B5EF4-FFF2-40B4-BE49-F238E27FC236}">
                <a16:creationId xmlns:a16="http://schemas.microsoft.com/office/drawing/2014/main" id="{B5F1E488-91A9-5C46-A14B-657823D043D5}"/>
              </a:ext>
            </a:extLst>
          </p:cNvPr>
          <p:cNvSpPr txBox="1">
            <a:spLocks noChangeArrowheads="1"/>
          </p:cNvSpPr>
          <p:nvPr userDrawn="1"/>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grpSp>
        <p:nvGrpSpPr>
          <p:cNvPr id="6" name="Group 3">
            <a:extLst>
              <a:ext uri="{FF2B5EF4-FFF2-40B4-BE49-F238E27FC236}">
                <a16:creationId xmlns:a16="http://schemas.microsoft.com/office/drawing/2014/main" id="{8FCC14D5-D63C-394A-A4FF-53CAAA7B4BC8}"/>
              </a:ext>
            </a:extLst>
          </p:cNvPr>
          <p:cNvGrpSpPr>
            <a:grpSpLocks/>
          </p:cNvGrpSpPr>
          <p:nvPr userDrawn="1"/>
        </p:nvGrpSpPr>
        <p:grpSpPr bwMode="auto">
          <a:xfrm>
            <a:off x="0" y="6630737"/>
            <a:ext cx="9144000" cy="225425"/>
            <a:chOff x="36" y="4118"/>
            <a:chExt cx="5760" cy="142"/>
          </a:xfrm>
        </p:grpSpPr>
        <p:sp>
          <p:nvSpPr>
            <p:cNvPr id="7" name="Rectangle 5">
              <a:extLst>
                <a:ext uri="{FF2B5EF4-FFF2-40B4-BE49-F238E27FC236}">
                  <a16:creationId xmlns:a16="http://schemas.microsoft.com/office/drawing/2014/main" id="{E6519943-CDE0-DC42-940F-981406087144}"/>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8" name="Rectangle 6">
              <a:extLst>
                <a:ext uri="{FF2B5EF4-FFF2-40B4-BE49-F238E27FC236}">
                  <a16:creationId xmlns:a16="http://schemas.microsoft.com/office/drawing/2014/main" id="{EE9ABB49-53E0-1844-9C0A-B9E3B72DDCCC}"/>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9" name="Picture 8" descr="vertexlogoR_colorRGB.jpg">
            <a:extLst>
              <a:ext uri="{FF2B5EF4-FFF2-40B4-BE49-F238E27FC236}">
                <a16:creationId xmlns:a16="http://schemas.microsoft.com/office/drawing/2014/main" id="{BC74322E-A994-2A4C-8F5D-9189FEF83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95E5BA84-8026-9F41-9724-0B1FCB960B2D}"/>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VXMA-CA-20-2000077</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50349F7C-3657-4749-A443-B6CF7C4ED6A9}"/>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b"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50" r:id="rId1"/>
    <p:sldLayoutId id="2147483669" r:id="rId2"/>
    <p:sldLayoutId id="2147483652" r:id="rId3"/>
    <p:sldLayoutId id="2147483653" r:id="rId4"/>
    <p:sldLayoutId id="2147483655" r:id="rId5"/>
    <p:sldLayoutId id="2147483656" r:id="rId6"/>
  </p:sldLayoutIdLst>
  <p:hf hdr="0" ftr="0" dt="0"/>
  <p:txStyles>
    <p:titleStyle>
      <a:lvl1pPr algn="l" rtl="0" eaLnBrk="1" fontAlgn="base" hangingPunct="1">
        <a:spcBef>
          <a:spcPct val="0"/>
        </a:spcBef>
        <a:spcAft>
          <a:spcPct val="0"/>
        </a:spcAft>
        <a:defRPr sz="2600" b="1">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ts val="1200"/>
        </a:spcBef>
        <a:spcAft>
          <a:spcPct val="0"/>
        </a:spcAft>
        <a:buClr>
          <a:srgbClr val="53247F"/>
        </a:buClr>
        <a:buFont typeface="Times" pitchFamily="1" charset="0"/>
        <a:buChar char="•"/>
        <a:defRPr sz="2200">
          <a:solidFill>
            <a:srgbClr val="000000"/>
          </a:solidFill>
          <a:latin typeface="+mn-lt"/>
          <a:ea typeface="+mn-ea"/>
          <a:cs typeface="+mn-cs"/>
        </a:defRPr>
      </a:lvl1pPr>
      <a:lvl2pPr marL="685800" indent="-228600" algn="l" rtl="0" eaLnBrk="1" fontAlgn="base" hangingPunct="1">
        <a:spcBef>
          <a:spcPts val="600"/>
        </a:spcBef>
        <a:spcAft>
          <a:spcPct val="0"/>
        </a:spcAft>
        <a:buChar char="–"/>
        <a:defRPr sz="2000">
          <a:solidFill>
            <a:srgbClr val="000000"/>
          </a:solidFill>
          <a:latin typeface="+mn-lt"/>
          <a:ea typeface="+mn-ea"/>
        </a:defRPr>
      </a:lvl2pPr>
      <a:lvl3pPr marL="1087438" indent="-173038" algn="l" rtl="0" eaLnBrk="1" fontAlgn="base" hangingPunct="1">
        <a:spcBef>
          <a:spcPts val="300"/>
        </a:spcBef>
        <a:spcAft>
          <a:spcPct val="0"/>
        </a:spcAft>
        <a:buChar char="•"/>
        <a:defRPr sz="1600">
          <a:solidFill>
            <a:srgbClr val="000000"/>
          </a:solidFill>
          <a:latin typeface="+mn-lt"/>
          <a:ea typeface="+mn-ea"/>
        </a:defRPr>
      </a:lvl3pPr>
      <a:lvl4pPr marL="1539875" indent="-168275" algn="l" rtl="0" eaLnBrk="1" fontAlgn="base" hangingPunct="1">
        <a:spcBef>
          <a:spcPts val="0"/>
        </a:spcBef>
        <a:spcAft>
          <a:spcPct val="0"/>
        </a:spcAft>
        <a:buChar char="–"/>
        <a:defRPr sz="1400">
          <a:solidFill>
            <a:srgbClr val="000000"/>
          </a:solidFill>
          <a:latin typeface="+mn-lt"/>
          <a:ea typeface="+mn-ea"/>
        </a:defRPr>
      </a:lvl4pPr>
      <a:lvl5pPr marL="2000250" indent="-171450" algn="l" rtl="0" eaLnBrk="1" fontAlgn="base" hangingPunct="1">
        <a:spcBef>
          <a:spcPts val="0"/>
        </a:spcBef>
        <a:spcAft>
          <a:spcPct val="0"/>
        </a:spcAft>
        <a:buChar char="»"/>
        <a:defRPr sz="1400">
          <a:solidFill>
            <a:srgbClr val="000000"/>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orient="horz" pos="768" userDrawn="1">
          <p15:clr>
            <a:srgbClr val="F26B43"/>
          </p15:clr>
        </p15:guide>
        <p15:guide id="3" pos="55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905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37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0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0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7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94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7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83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220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2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35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60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37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36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1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42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32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14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996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608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03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99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13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77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174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48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585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027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32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700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57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241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7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52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646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6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496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81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260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767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632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6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40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7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206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568401"/>
      </p:ext>
    </p:extLst>
  </p:cSld>
  <p:clrMapOvr>
    <a:masterClrMapping/>
  </p:clrMapOvr>
</p:sld>
</file>

<file path=ppt/theme/theme1.xml><?xml version="1.0" encoding="utf-8"?>
<a:theme xmlns:a="http://schemas.openxmlformats.org/drawingml/2006/main" name="blank">
  <a:themeElements>
    <a:clrScheme name="Vertex">
      <a:dk1>
        <a:srgbClr val="000000"/>
      </a:dk1>
      <a:lt1>
        <a:srgbClr val="FFFFFF"/>
      </a:lt1>
      <a:dk2>
        <a:srgbClr val="53247F"/>
      </a:dk2>
      <a:lt2>
        <a:srgbClr val="D7D7D7"/>
      </a:lt2>
      <a:accent1>
        <a:srgbClr val="53247F"/>
      </a:accent1>
      <a:accent2>
        <a:srgbClr val="4881BD"/>
      </a:accent2>
      <a:accent3>
        <a:srgbClr val="B3C041"/>
      </a:accent3>
      <a:accent4>
        <a:srgbClr val="A641A6"/>
      </a:accent4>
      <a:accent5>
        <a:srgbClr val="F3952F"/>
      </a:accent5>
      <a:accent6>
        <a:srgbClr val="1A338A"/>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gray">
        <a:solidFill>
          <a:srgbClr val="FFFF00"/>
        </a:solidFill>
        <a:ln>
          <a:solidFill>
            <a:srgbClr val="FF0000"/>
          </a:solidFill>
        </a:ln>
      </a:spPr>
      <a:bodyPr wrap="none" rtlCol="0" anchor="t">
        <a:spAutoFit/>
      </a:bodyPr>
      <a:lstStyle>
        <a:defPPr>
          <a:lnSpc>
            <a:spcPct val="90000"/>
          </a:lnSpc>
          <a:defRPr sz="1200" b="1" dirty="0" smtClean="0">
            <a:solidFill>
              <a:srgbClr val="FF0000"/>
            </a:solidFill>
            <a:latin typeface="+mn-lt"/>
            <a:cs typeface="Arial"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CBFF6A9C-91FA-4479-BC10-0500B171A908}" vid="{CD069186-C5E0-45C5-82FA-8AC2C2D59B3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Vertex</Template>
  <TotalTime>0</TotalTime>
  <Words>7304</Words>
  <Application>Microsoft Macintosh PowerPoint</Application>
  <PresentationFormat>On-screen Show (4:3)</PresentationFormat>
  <Paragraphs>459</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Times</vt:lpstr>
      <vt:lpstr>Wingdings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2017-11-17T14:30:11Z</dcterms:created>
  <dcterms:modified xsi:type="dcterms:W3CDTF">2020-09-30T15:44:46Z</dcterms:modified>
</cp:coreProperties>
</file>